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4" r:id="rId4"/>
    <p:sldMasterId id="2147483773" r:id="rId5"/>
    <p:sldMasterId id="2147483787" r:id="rId6"/>
    <p:sldMasterId id="2147483804" r:id="rId7"/>
  </p:sldMasterIdLst>
  <p:notesMasterIdLst>
    <p:notesMasterId r:id="rId49"/>
  </p:notesMasterIdLst>
  <p:handoutMasterIdLst>
    <p:handoutMasterId r:id="rId50"/>
  </p:handoutMasterIdLst>
  <p:sldIdLst>
    <p:sldId id="366" r:id="rId8"/>
    <p:sldId id="367" r:id="rId9"/>
    <p:sldId id="278" r:id="rId10"/>
    <p:sldId id="358" r:id="rId11"/>
    <p:sldId id="284" r:id="rId12"/>
    <p:sldId id="280" r:id="rId13"/>
    <p:sldId id="285" r:id="rId14"/>
    <p:sldId id="362" r:id="rId15"/>
    <p:sldId id="369" r:id="rId16"/>
    <p:sldId id="292" r:id="rId17"/>
    <p:sldId id="282" r:id="rId18"/>
    <p:sldId id="323" r:id="rId19"/>
    <p:sldId id="343" r:id="rId20"/>
    <p:sldId id="283" r:id="rId21"/>
    <p:sldId id="288" r:id="rId22"/>
    <p:sldId id="290" r:id="rId23"/>
    <p:sldId id="345" r:id="rId24"/>
    <p:sldId id="291" r:id="rId25"/>
    <p:sldId id="293" r:id="rId26"/>
    <p:sldId id="325" r:id="rId27"/>
    <p:sldId id="346" r:id="rId28"/>
    <p:sldId id="294" r:id="rId29"/>
    <p:sldId id="347" r:id="rId30"/>
    <p:sldId id="348" r:id="rId31"/>
    <p:sldId id="349" r:id="rId32"/>
    <p:sldId id="350" r:id="rId33"/>
    <p:sldId id="295" r:id="rId34"/>
    <p:sldId id="296" r:id="rId35"/>
    <p:sldId id="352" r:id="rId36"/>
    <p:sldId id="361" r:id="rId37"/>
    <p:sldId id="302" r:id="rId38"/>
    <p:sldId id="327" r:id="rId39"/>
    <p:sldId id="353" r:id="rId40"/>
    <p:sldId id="355" r:id="rId41"/>
    <p:sldId id="339" r:id="rId42"/>
    <p:sldId id="360" r:id="rId43"/>
    <p:sldId id="368" r:id="rId44"/>
    <p:sldId id="356" r:id="rId45"/>
    <p:sldId id="319" r:id="rId46"/>
    <p:sldId id="363" r:id="rId47"/>
    <p:sldId id="321" r:id="rId48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5EB79C-34C3-463B-987F-72EB9DA92AA2}">
          <p14:sldIdLst>
            <p14:sldId id="366"/>
            <p14:sldId id="367"/>
            <p14:sldId id="278"/>
            <p14:sldId id="358"/>
            <p14:sldId id="284"/>
            <p14:sldId id="280"/>
            <p14:sldId id="285"/>
            <p14:sldId id="362"/>
            <p14:sldId id="369"/>
            <p14:sldId id="292"/>
            <p14:sldId id="282"/>
            <p14:sldId id="323"/>
            <p14:sldId id="343"/>
            <p14:sldId id="283"/>
            <p14:sldId id="288"/>
            <p14:sldId id="290"/>
            <p14:sldId id="345"/>
            <p14:sldId id="291"/>
            <p14:sldId id="293"/>
            <p14:sldId id="325"/>
            <p14:sldId id="346"/>
            <p14:sldId id="294"/>
            <p14:sldId id="347"/>
            <p14:sldId id="348"/>
            <p14:sldId id="349"/>
            <p14:sldId id="350"/>
            <p14:sldId id="295"/>
            <p14:sldId id="296"/>
            <p14:sldId id="352"/>
            <p14:sldId id="361"/>
            <p14:sldId id="302"/>
            <p14:sldId id="327"/>
            <p14:sldId id="353"/>
            <p14:sldId id="355"/>
            <p14:sldId id="339"/>
            <p14:sldId id="360"/>
            <p14:sldId id="368"/>
            <p14:sldId id="356"/>
            <p14:sldId id="319"/>
            <p14:sldId id="363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Coffey" initials="KC" lastIdx="2" clrIdx="0">
    <p:extLst/>
  </p:cmAuthor>
  <p:cmAuthor id="2" name="Leah Glasheen" initials="LG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DCBA"/>
    <a:srgbClr val="DA5521"/>
    <a:srgbClr val="E9AF1D"/>
    <a:srgbClr val="595959"/>
    <a:srgbClr val="8C9C22"/>
    <a:srgbClr val="787878"/>
    <a:srgbClr val="FFFFFF"/>
    <a:srgbClr val="0665A4"/>
    <a:srgbClr val="4F85BA"/>
    <a:srgbClr val="706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/>
    <p:restoredTop sz="50000" autoAdjust="0"/>
  </p:normalViewPr>
  <p:slideViewPr>
    <p:cSldViewPr snapToGrid="0" snapToObjects="1">
      <p:cViewPr varScale="1">
        <p:scale>
          <a:sx n="127" d="100"/>
          <a:sy n="127" d="100"/>
        </p:scale>
        <p:origin x="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205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handoutMaster" Target="handoutMasters/handoutMaster1.xml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E5B4-EE97-4912-A148-27CA5775971E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8D85-C2F3-4BEF-BF6A-176E5A8C1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0CDC-B10D-4341-8BD2-40D0519B1364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E6A3-318F-3248-B2B5-9093920F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E6A3-318F-3248-B2B5-9093920FC19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rgbClr val="97A825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it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9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4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44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rgbClr val="DA55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4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buSzPct val="100000"/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SzPct val="100000"/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100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buSzPct val="100000"/>
              <a:defRPr/>
            </a:lvl1pPr>
            <a:lvl2pPr>
              <a:lnSpc>
                <a:spcPts val="2500"/>
              </a:lnSpc>
              <a:buClr>
                <a:schemeClr val="accent3"/>
              </a:buClr>
              <a:buSzPct val="100000"/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100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86" r:id="rId3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400" kern="1200" cap="all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684" r:id="rId13"/>
    <p:sldLayoutId id="2147483685" r:id="rId14"/>
    <p:sldLayoutId id="2147483772" r:id="rId15"/>
    <p:sldLayoutId id="2147483686" r:id="rId16"/>
    <p:sldLayoutId id="2147483687" r:id="rId17"/>
    <p:sldLayoutId id="2147483688" r:id="rId18"/>
    <p:sldLayoutId id="2147483690" r:id="rId19"/>
    <p:sldLayoutId id="2147483691" r:id="rId20"/>
    <p:sldLayoutId id="2147483692" r:id="rId21"/>
    <p:sldLayoutId id="2147483693" r:id="rId22"/>
    <p:sldLayoutId id="2147483761" r:id="rId23"/>
    <p:sldLayoutId id="2147483808" r:id="rId2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400" kern="1200" cap="all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A441-BDAA-F84D-882D-34F60586E6B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400" kern="1200" cap="all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382693" y="2554801"/>
            <a:ext cx="2761307" cy="2761307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6516531" y="3633147"/>
            <a:ext cx="2564095" cy="198843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27432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13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86868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Courier New"/>
              <a:buChar char="o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1600" kern="1100" spc="8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Four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Cultivate Connection</a:t>
            </a:r>
            <a:endParaRPr lang="en-US" sz="2800" b="1" kern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1300" kern="1100" spc="8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Reflections</a:t>
            </a:r>
            <a:endParaRPr lang="en-US" sz="1300" kern="1100" spc="8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97" y="6346674"/>
            <a:ext cx="3417806" cy="1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719" y="5604095"/>
            <a:ext cx="7772400" cy="770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REVIEW AND REPORT 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3" y="1246728"/>
            <a:ext cx="4114800" cy="411480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806" y="1246728"/>
            <a:ext cx="4117098" cy="411480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70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599" y="1878227"/>
            <a:ext cx="6814457" cy="40653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Parenting is hard. Foster parenting is harder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</a:rPr>
              <a:t>Your feelings matter, for a lot of reasons</a:t>
            </a:r>
          </a:p>
          <a:p>
            <a:pPr>
              <a:spcAft>
                <a:spcPts val="600"/>
              </a:spcAft>
            </a:pPr>
            <a:r>
              <a:rPr lang="en-US" dirty="0"/>
              <a:t>Self-care is easy on good days, but harder on hard days</a:t>
            </a:r>
          </a:p>
          <a:p>
            <a:pPr>
              <a:spcAft>
                <a:spcPts val="600"/>
              </a:spcAft>
            </a:pPr>
            <a:r>
              <a:rPr lang="en-US" dirty="0"/>
              <a:t>Keep in mind what makes a hard day</a:t>
            </a:r>
          </a:p>
          <a:p>
            <a:r>
              <a:rPr lang="en-US" b="1" dirty="0">
                <a:solidFill>
                  <a:schemeClr val="accent3"/>
                </a:solidFill>
              </a:rPr>
              <a:t>Stay on the main road</a:t>
            </a:r>
          </a:p>
          <a:p>
            <a:pPr lvl="1"/>
            <a:r>
              <a:rPr lang="en-US" sz="1800" dirty="0"/>
              <a:t>Acknowledge your feelings</a:t>
            </a:r>
          </a:p>
          <a:p>
            <a:pPr lvl="1"/>
            <a:r>
              <a:rPr lang="en-US" sz="1800" dirty="0"/>
              <a:t>Stay aware</a:t>
            </a:r>
          </a:p>
          <a:p>
            <a:pPr lvl="1"/>
            <a:r>
              <a:rPr lang="en-US" sz="1800" dirty="0"/>
              <a:t>Build and use a self-care toolbox</a:t>
            </a:r>
          </a:p>
          <a:p>
            <a:endParaRPr lang="en-US" dirty="0">
              <a:solidFill>
                <a:srgbClr val="DA552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36644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2144485"/>
            <a:ext cx="5486400" cy="3886200"/>
          </a:xfrm>
        </p:spPr>
        <p:txBody>
          <a:bodyPr/>
          <a:lstStyle/>
          <a:p>
            <a:r>
              <a:rPr lang="en-US" dirty="0"/>
              <a:t>In small groups, discuss what you practiced</a:t>
            </a:r>
          </a:p>
          <a:p>
            <a:pPr lvl="1"/>
            <a:r>
              <a:rPr lang="en-US" sz="1800" b="1" dirty="0">
                <a:solidFill>
                  <a:srgbClr val="DA5521"/>
                </a:solidFill>
              </a:rPr>
              <a:t>What went well?</a:t>
            </a:r>
          </a:p>
          <a:p>
            <a:pPr lvl="1"/>
            <a:r>
              <a:rPr lang="en-US" sz="1800" dirty="0"/>
              <a:t>What was challenging?</a:t>
            </a:r>
          </a:p>
          <a:p>
            <a:pPr lvl="1"/>
            <a:r>
              <a:rPr lang="en-US" sz="1800" dirty="0"/>
              <a:t>What was something you noticed?</a:t>
            </a:r>
          </a:p>
          <a:p>
            <a:endParaRPr lang="en-US" dirty="0">
              <a:solidFill>
                <a:srgbClr val="DA552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Back</a:t>
            </a:r>
          </a:p>
        </p:txBody>
      </p:sp>
    </p:spTree>
    <p:extLst>
      <p:ext uri="{BB962C8B-B14F-4D97-AF65-F5344CB8AC3E}">
        <p14:creationId xmlns:p14="http://schemas.microsoft.com/office/powerpoint/2010/main" val="115893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719" y="5594160"/>
            <a:ext cx="7772400" cy="1039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cap="none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CULTIVATE CONNECTION</a:t>
            </a:r>
            <a:endParaRPr lang="en-US" sz="4000" b="1" cap="none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363" y="1183687"/>
            <a:ext cx="4117111" cy="411480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49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are the ingredients of a good relationship?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Relationship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12" y="3633280"/>
            <a:ext cx="3236976" cy="21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68232" y="239514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660325" y="2397245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752418" y="239514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844123" y="239514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63790" y="4009377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745634" y="4009377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827478" y="4027132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56162" y="2856518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71976" y="2856518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Mutuality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861762" y="4470751"/>
            <a:ext cx="1558440" cy="3847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19698" y="6434430"/>
            <a:ext cx="2133600" cy="288925"/>
          </a:xfrm>
        </p:spPr>
        <p:txBody>
          <a:bodyPr/>
          <a:lstStyle/>
          <a:p>
            <a:fld id="{06B3CCE6-3D7D-AC46-9877-BAC74626AB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Ingredients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71976" y="2621126"/>
            <a:ext cx="1388723" cy="905478"/>
            <a:chOff x="1074419" y="5222768"/>
            <a:chExt cx="1561012" cy="1017814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680537" y="247356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3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64069" y="2623227"/>
            <a:ext cx="1388723" cy="905478"/>
            <a:chOff x="1074419" y="5222768"/>
            <a:chExt cx="1561012" cy="1017814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2772630" y="2475666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4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956162" y="2621126"/>
            <a:ext cx="1388723" cy="905478"/>
            <a:chOff x="1074419" y="5222768"/>
            <a:chExt cx="1561012" cy="1017814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4864723" y="247356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2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047867" y="2621126"/>
            <a:ext cx="1388723" cy="905478"/>
            <a:chOff x="1074419" y="5222768"/>
            <a:chExt cx="1561012" cy="1017814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TextBox 56"/>
          <p:cNvSpPr txBox="1"/>
          <p:nvPr/>
        </p:nvSpPr>
        <p:spPr>
          <a:xfrm>
            <a:off x="6956428" y="247356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5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64032" y="2856518"/>
            <a:ext cx="1388760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047868" y="2856518"/>
            <a:ext cx="1388722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</a:t>
            </a:r>
            <a:endParaRPr lang="en-US" sz="1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867534" y="4235359"/>
            <a:ext cx="1388723" cy="905478"/>
            <a:chOff x="1074419" y="5222768"/>
            <a:chExt cx="1561012" cy="1017814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TextBox 81"/>
          <p:cNvSpPr txBox="1"/>
          <p:nvPr/>
        </p:nvSpPr>
        <p:spPr>
          <a:xfrm>
            <a:off x="1776095" y="4087798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6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67533" y="4470751"/>
            <a:ext cx="1388724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Curiosity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949378" y="4235359"/>
            <a:ext cx="1388723" cy="905478"/>
            <a:chOff x="1074419" y="5222768"/>
            <a:chExt cx="1561012" cy="1017814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3857939" y="4087798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bg2">
                  <a:lumMod val="90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031222" y="4253114"/>
            <a:ext cx="1388723" cy="905478"/>
            <a:chOff x="1074419" y="5222768"/>
            <a:chExt cx="1561012" cy="1017814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2" name="TextBox 101"/>
          <p:cNvSpPr txBox="1"/>
          <p:nvPr/>
        </p:nvSpPr>
        <p:spPr>
          <a:xfrm>
            <a:off x="5939783" y="4105553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tx2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31223" y="4488506"/>
            <a:ext cx="1388722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101607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62231" y="307869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54324" y="3080795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746417" y="307869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838122" y="307869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657789" y="4692927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739633" y="4692927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821477" y="4710682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58068" y="3540068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55761" y="5154301"/>
            <a:ext cx="1558440" cy="3847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762000"/>
          </a:xfrm>
        </p:spPr>
        <p:txBody>
          <a:bodyPr/>
          <a:lstStyle/>
          <a:p>
            <a:r>
              <a:rPr lang="en-US" dirty="0"/>
              <a:t>What do you think these words mean to children and teens in your care?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Child’s </a:t>
            </a:r>
            <a:r>
              <a:rPr lang="en-US" dirty="0" smtClean="0"/>
              <a:t>or Teen’s Experience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5975" y="3304676"/>
            <a:ext cx="1388723" cy="905478"/>
            <a:chOff x="1074419" y="5222768"/>
            <a:chExt cx="1561012" cy="101781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74536" y="315711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3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58068" y="3306777"/>
            <a:ext cx="1388723" cy="905478"/>
            <a:chOff x="1074419" y="5222768"/>
            <a:chExt cx="1561012" cy="1017814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2766629" y="3159216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4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0161" y="3304676"/>
            <a:ext cx="1388723" cy="905478"/>
            <a:chOff x="1074419" y="5222768"/>
            <a:chExt cx="1561012" cy="1017814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4858722" y="315711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2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041866" y="3304676"/>
            <a:ext cx="1388723" cy="905478"/>
            <a:chOff x="1074419" y="5222768"/>
            <a:chExt cx="1561012" cy="1017814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6950427" y="315711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5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6097" y="3540068"/>
            <a:ext cx="1406118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Mutuality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50161" y="3540068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Joy</a:t>
            </a:r>
            <a:endParaRPr lang="en-US" sz="1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1866" y="3540068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</a:t>
            </a:r>
            <a:endParaRPr lang="en-US" sz="1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1533" y="4918909"/>
            <a:ext cx="1388723" cy="905478"/>
            <a:chOff x="1074419" y="5222768"/>
            <a:chExt cx="1561012" cy="1017814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1770094" y="4771348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6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61533" y="5154301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Curiosity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943377" y="4918909"/>
            <a:ext cx="1388723" cy="905478"/>
            <a:chOff x="1074419" y="5222768"/>
            <a:chExt cx="1561012" cy="1017814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3851938" y="4771348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bg2">
                  <a:lumMod val="90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025221" y="4936664"/>
            <a:ext cx="1388723" cy="905478"/>
            <a:chOff x="1074419" y="5222768"/>
            <a:chExt cx="1561012" cy="1017814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TextBox 74"/>
          <p:cNvSpPr txBox="1"/>
          <p:nvPr/>
        </p:nvSpPr>
        <p:spPr>
          <a:xfrm>
            <a:off x="5933782" y="4789103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tx2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025221" y="5172056"/>
            <a:ext cx="138872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334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 bwMode="auto">
          <a:xfrm>
            <a:off x="2654324" y="3080795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4746417" y="307869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838122" y="307869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1657789" y="4692927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3739633" y="4692927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5821477" y="4710682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58068" y="3540068"/>
            <a:ext cx="13887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Tcepser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825943" y="5169209"/>
            <a:ext cx="16216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Ecnatpecca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729343"/>
          </a:xfrm>
        </p:spPr>
        <p:txBody>
          <a:bodyPr/>
          <a:lstStyle/>
          <a:p>
            <a:r>
              <a:rPr lang="en-US" dirty="0"/>
              <a:t>What do you think these words mean to children and teens in your care?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Child’s or Teen’s </a:t>
            </a:r>
            <a:r>
              <a:rPr lang="en-US" dirty="0"/>
              <a:t>Experience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562231" y="3078694"/>
            <a:ext cx="1751237" cy="1307553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65975" y="3304676"/>
            <a:ext cx="1388723" cy="905478"/>
            <a:chOff x="1074419" y="5222768"/>
            <a:chExt cx="1561012" cy="1017814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674536" y="315711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3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58068" y="3306777"/>
            <a:ext cx="1388723" cy="905478"/>
            <a:chOff x="1074419" y="5222768"/>
            <a:chExt cx="1561012" cy="1017814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2766629" y="3159216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4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950161" y="3304676"/>
            <a:ext cx="1388723" cy="905478"/>
            <a:chOff x="1074419" y="5222768"/>
            <a:chExt cx="1561012" cy="1017814"/>
          </a:xfrm>
        </p:grpSpPr>
        <p:cxnSp>
          <p:nvCxnSpPr>
            <p:cNvPr id="97" name="Straight Connector 96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4858722" y="315711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2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7041866" y="3304676"/>
            <a:ext cx="1388723" cy="905478"/>
            <a:chOff x="1074419" y="5222768"/>
            <a:chExt cx="1561012" cy="1017814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2" name="TextBox 111"/>
          <p:cNvSpPr txBox="1"/>
          <p:nvPr/>
        </p:nvSpPr>
        <p:spPr>
          <a:xfrm>
            <a:off x="6950427" y="3157115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5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810" y="3540068"/>
            <a:ext cx="1409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Ytilautum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50161" y="3540068"/>
            <a:ext cx="13887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Yoj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041866" y="3540068"/>
            <a:ext cx="13887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Tsurt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861533" y="4918909"/>
            <a:ext cx="1388723" cy="905478"/>
            <a:chOff x="1074419" y="5222768"/>
            <a:chExt cx="1561012" cy="1017814"/>
          </a:xfrm>
        </p:grpSpPr>
        <p:cxnSp>
          <p:nvCxnSpPr>
            <p:cNvPr id="119" name="Straight Connector 11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TextBox 124"/>
          <p:cNvSpPr txBox="1"/>
          <p:nvPr/>
        </p:nvSpPr>
        <p:spPr>
          <a:xfrm>
            <a:off x="1770094" y="4771348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accent6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21777" y="5169209"/>
            <a:ext cx="147503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Ytisoiruc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943377" y="4918909"/>
            <a:ext cx="1388723" cy="905478"/>
            <a:chOff x="1074419" y="5222768"/>
            <a:chExt cx="1561012" cy="1017814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5" name="TextBox 134"/>
          <p:cNvSpPr txBox="1"/>
          <p:nvPr/>
        </p:nvSpPr>
        <p:spPr>
          <a:xfrm>
            <a:off x="3851938" y="4771348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bg2">
                  <a:lumMod val="90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6025221" y="4936664"/>
            <a:ext cx="1388723" cy="905478"/>
            <a:chOff x="1074419" y="5222768"/>
            <a:chExt cx="1561012" cy="1017814"/>
          </a:xfrm>
        </p:grpSpPr>
        <p:cxnSp>
          <p:nvCxnSpPr>
            <p:cNvPr id="139" name="Straight Connector 138"/>
            <p:cNvCxnSpPr/>
            <p:nvPr/>
          </p:nvCxnSpPr>
          <p:spPr bwMode="auto">
            <a:xfrm>
              <a:off x="1074419" y="522276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074419" y="5420888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1074419" y="5620096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074419" y="581930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1074419" y="6025045"/>
              <a:ext cx="1561012" cy="0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1074419" y="6240582"/>
              <a:ext cx="1561012" cy="0"/>
            </a:xfrm>
            <a:prstGeom prst="line">
              <a:avLst/>
            </a:prstGeom>
            <a:solidFill>
              <a:srgbClr val="808080"/>
            </a:solidFill>
            <a:ln w="1905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5" name="TextBox 144"/>
          <p:cNvSpPr txBox="1"/>
          <p:nvPr/>
        </p:nvSpPr>
        <p:spPr>
          <a:xfrm>
            <a:off x="5933782" y="4789103"/>
            <a:ext cx="669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recipe:</a:t>
            </a:r>
            <a:endParaRPr lang="en-US" sz="800" dirty="0">
              <a:solidFill>
                <a:schemeClr val="tx2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025221" y="5169209"/>
            <a:ext cx="13887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Riaper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64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08414" y="2122715"/>
            <a:ext cx="5127171" cy="3886200"/>
          </a:xfrm>
        </p:spPr>
        <p:txBody>
          <a:bodyPr/>
          <a:lstStyle/>
          <a:p>
            <a:r>
              <a:rPr lang="en-US" dirty="0"/>
              <a:t>How many people in this room have ever been hurt in a relationship?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842" y="3217276"/>
            <a:ext cx="4492313" cy="29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0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When entering into the relationship, don’t forget the </a:t>
            </a:r>
            <a:r>
              <a:rPr lang="en-US" dirty="0" smtClean="0">
                <a:solidFill>
                  <a:srgbClr val="595959"/>
                </a:solidFill>
              </a:rPr>
              <a:t>child’s </a:t>
            </a:r>
            <a:r>
              <a:rPr lang="en-US" dirty="0">
                <a:solidFill>
                  <a:srgbClr val="595959"/>
                </a:solidFill>
              </a:rPr>
              <a:t>or teen’s lens: Who is in the room?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13" y="2944513"/>
            <a:ext cx="4406973" cy="3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593" y="3965871"/>
            <a:ext cx="3708345" cy="810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12" y="2332345"/>
            <a:ext cx="4553028" cy="8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8152" y="2047461"/>
            <a:ext cx="6907696" cy="3886200"/>
          </a:xfrm>
        </p:spPr>
        <p:txBody>
          <a:bodyPr/>
          <a:lstStyle/>
          <a:p>
            <a:r>
              <a:rPr lang="en-US" dirty="0"/>
              <a:t>What do you think your foster </a:t>
            </a:r>
            <a:r>
              <a:rPr lang="en-US" dirty="0" smtClean="0"/>
              <a:t>child’s </a:t>
            </a:r>
            <a:r>
              <a:rPr lang="en-US" dirty="0"/>
              <a:t>or teen’s expectations might be when he or she meets you?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840" y="3209653"/>
            <a:ext cx="4317348" cy="28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3471" y="1964136"/>
            <a:ext cx="4757057" cy="4197178"/>
          </a:xfrm>
        </p:spPr>
        <p:txBody>
          <a:bodyPr/>
          <a:lstStyle/>
          <a:p>
            <a:r>
              <a:rPr lang="en-US" dirty="0"/>
              <a:t>Steps to building the relationship…</a:t>
            </a:r>
          </a:p>
          <a:p>
            <a:pPr lvl="1">
              <a:lnSpc>
                <a:spcPts val="2000"/>
              </a:lnSpc>
            </a:pPr>
            <a:r>
              <a:rPr lang="en-US" sz="1800" dirty="0">
                <a:solidFill>
                  <a:srgbClr val="595959"/>
                </a:solidFill>
              </a:rPr>
              <a:t>Before the child or teen arrives</a:t>
            </a:r>
          </a:p>
          <a:p>
            <a:pPr lvl="1">
              <a:lnSpc>
                <a:spcPts val="2000"/>
              </a:lnSpc>
            </a:pPr>
            <a:r>
              <a:rPr lang="en-US" sz="1800" dirty="0">
                <a:solidFill>
                  <a:srgbClr val="595959"/>
                </a:solidFill>
              </a:rPr>
              <a:t>As the child or teen arrives (the basics)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Ease into the relationship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Build the relationship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Meet the </a:t>
            </a:r>
            <a:r>
              <a:rPr lang="en-US" sz="1800" dirty="0" smtClean="0">
                <a:solidFill>
                  <a:srgbClr val="595959"/>
                </a:solidFill>
              </a:rPr>
              <a:t>child’s </a:t>
            </a:r>
            <a:r>
              <a:rPr lang="en-US" sz="1800" dirty="0">
                <a:solidFill>
                  <a:srgbClr val="595959"/>
                </a:solidFill>
              </a:rPr>
              <a:t>or teen’s pace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Ride the roller coaster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Address the disconnects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−"/>
            </a:pPr>
            <a:r>
              <a:rPr lang="en-US" sz="1800" b="1" dirty="0">
                <a:solidFill>
                  <a:schemeClr val="accent3"/>
                </a:solidFill>
              </a:rPr>
              <a:t>Engage with joy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Steps to Building a Relationship? </a:t>
            </a:r>
          </a:p>
        </p:txBody>
      </p:sp>
    </p:spTree>
    <p:extLst>
      <p:ext uri="{BB962C8B-B14F-4D97-AF65-F5344CB8AC3E}">
        <p14:creationId xmlns:p14="http://schemas.microsoft.com/office/powerpoint/2010/main" val="79532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0957" y="1956485"/>
            <a:ext cx="5802086" cy="41395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595959"/>
                </a:solidFill>
              </a:rPr>
              <a:t>Make sure the whole family is on board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solidFill>
                  <a:schemeClr val="accent3"/>
                </a:solidFill>
              </a:rPr>
              <a:t>Have a support plan</a:t>
            </a:r>
            <a:r>
              <a:rPr lang="en-US" dirty="0">
                <a:solidFill>
                  <a:srgbClr val="595959"/>
                </a:solidFill>
              </a:rPr>
              <a:t>: Anticipate your family’s self-care needs and resources</a:t>
            </a:r>
            <a:endParaRPr lang="en-US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595959"/>
                </a:solidFill>
              </a:rPr>
              <a:t>Prepare siblings and other children in the home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595959"/>
                </a:solidFill>
              </a:rPr>
              <a:t>Connect with extended family and community. Don’t let yourself get isolated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Entry</a:t>
            </a:r>
          </a:p>
        </p:txBody>
      </p:sp>
    </p:spTree>
    <p:extLst>
      <p:ext uri="{BB962C8B-B14F-4D97-AF65-F5344CB8AC3E}">
        <p14:creationId xmlns:p14="http://schemas.microsoft.com/office/powerpoint/2010/main" val="333154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58043" y="1902057"/>
            <a:ext cx="5627914" cy="41395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595959"/>
                </a:solidFill>
              </a:rPr>
              <a:t>Welcome kits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595959"/>
                </a:solidFill>
              </a:rPr>
              <a:t>Establish the child’s </a:t>
            </a:r>
            <a:r>
              <a:rPr lang="en-US" dirty="0">
                <a:solidFill>
                  <a:srgbClr val="595959"/>
                </a:solidFill>
              </a:rPr>
              <a:t>or teen’s space and provide permission to use it</a:t>
            </a:r>
            <a:endParaRPr lang="en-US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solidFill>
                  <a:schemeClr val="accent3"/>
                </a:solidFill>
              </a:rPr>
              <a:t>Ask about </a:t>
            </a:r>
            <a:r>
              <a:rPr lang="en-US" b="1" dirty="0" smtClean="0">
                <a:solidFill>
                  <a:schemeClr val="accent3"/>
                </a:solidFill>
              </a:rPr>
              <a:t>the child’s </a:t>
            </a:r>
            <a:r>
              <a:rPr lang="en-US" b="1" dirty="0">
                <a:solidFill>
                  <a:schemeClr val="accent3"/>
                </a:solidFill>
              </a:rPr>
              <a:t>or </a:t>
            </a:r>
            <a:r>
              <a:rPr lang="en-US" b="1" dirty="0" smtClean="0">
                <a:solidFill>
                  <a:schemeClr val="accent3"/>
                </a:solidFill>
              </a:rPr>
              <a:t>teen’s </a:t>
            </a:r>
            <a:r>
              <a:rPr lang="en-US" b="1" dirty="0">
                <a:solidFill>
                  <a:schemeClr val="accent3"/>
                </a:solidFill>
              </a:rPr>
              <a:t>preferences </a:t>
            </a:r>
            <a:r>
              <a:rPr lang="en-US" dirty="0">
                <a:solidFill>
                  <a:srgbClr val="595959"/>
                </a:solidFill>
              </a:rPr>
              <a:t>(food, clothing, routines, hygiene, colors/decoration)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595959"/>
                </a:solidFill>
              </a:rPr>
              <a:t>Be clear about household expectations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595959"/>
                </a:solidFill>
              </a:rPr>
              <a:t>Give </a:t>
            </a:r>
            <a:r>
              <a:rPr lang="en-US" dirty="0" smtClean="0">
                <a:solidFill>
                  <a:srgbClr val="595959"/>
                </a:solidFill>
              </a:rPr>
              <a:t>the child </a:t>
            </a:r>
            <a:r>
              <a:rPr lang="en-US" dirty="0">
                <a:solidFill>
                  <a:srgbClr val="595959"/>
                </a:solidFill>
              </a:rPr>
              <a:t>or teen choices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the Basics</a:t>
            </a:r>
          </a:p>
        </p:txBody>
      </p:sp>
    </p:spTree>
    <p:extLst>
      <p:ext uri="{BB962C8B-B14F-4D97-AF65-F5344CB8AC3E}">
        <p14:creationId xmlns:p14="http://schemas.microsoft.com/office/powerpoint/2010/main" val="380430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1978257"/>
            <a:ext cx="6553200" cy="41395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DA5521"/>
                </a:solidFill>
              </a:rPr>
              <a:t>Move at the </a:t>
            </a:r>
            <a:r>
              <a:rPr lang="en-US" b="1" dirty="0" smtClean="0">
                <a:solidFill>
                  <a:srgbClr val="DA5521"/>
                </a:solidFill>
              </a:rPr>
              <a:t>child’s </a:t>
            </a:r>
            <a:r>
              <a:rPr lang="en-US" b="1" dirty="0">
                <a:solidFill>
                  <a:srgbClr val="DA5521"/>
                </a:solidFill>
              </a:rPr>
              <a:t>or teen’s pace. </a:t>
            </a:r>
            <a:r>
              <a:rPr lang="en-US" dirty="0">
                <a:solidFill>
                  <a:srgbClr val="595959"/>
                </a:solidFill>
              </a:rPr>
              <a:t>It’s hard for a relationship to start in the middle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</a:rPr>
              <a:t>Let the child or teen choose how much of himself or herself to share with you. Ease the pressure</a:t>
            </a:r>
            <a:endParaRPr lang="en-US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</a:rPr>
              <a:t>Expect the good. Don’t assume that history will dictate the present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DA5521"/>
                </a:solidFill>
              </a:rPr>
              <a:t>Keep the expectations realistic.</a:t>
            </a:r>
            <a:r>
              <a:rPr lang="en-US" dirty="0">
                <a:solidFill>
                  <a:srgbClr val="595959"/>
                </a:solidFill>
              </a:rPr>
              <a:t> Your early goal is to build safety and comfort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</a:rPr>
              <a:t>Give the child or teen choices about what to call you and other family members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Into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50855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8610" y="1812320"/>
            <a:ext cx="7426779" cy="460435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b="1" dirty="0">
                <a:solidFill>
                  <a:schemeClr val="accent3"/>
                </a:solidFill>
              </a:rPr>
              <a:t>Be curious about the whole child</a:t>
            </a:r>
            <a:r>
              <a:rPr lang="en-US" dirty="0">
                <a:solidFill>
                  <a:srgbClr val="595959"/>
                </a:solidFill>
              </a:rPr>
              <a:t>: </a:t>
            </a:r>
            <a:r>
              <a:rPr lang="en-US" dirty="0" smtClean="0">
                <a:solidFill>
                  <a:srgbClr val="595959"/>
                </a:solidFill>
              </a:rPr>
              <a:t>Interests</a:t>
            </a:r>
            <a:r>
              <a:rPr lang="en-US" dirty="0">
                <a:solidFill>
                  <a:srgbClr val="595959"/>
                </a:solidFill>
              </a:rPr>
              <a:t>, fears, talents, wants, needs</a:t>
            </a:r>
            <a:endParaRPr lang="en-US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dirty="0">
                <a:solidFill>
                  <a:srgbClr val="595959"/>
                </a:solidFill>
              </a:rPr>
              <a:t>Find time to engage with your child or teen and support him or her in engaging with other family members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dirty="0">
                <a:solidFill>
                  <a:srgbClr val="595959"/>
                </a:solidFill>
              </a:rPr>
              <a:t>Acknowledge (or be aware of) both hopes and fears about relationships (your own and the </a:t>
            </a:r>
            <a:r>
              <a:rPr lang="en-US" dirty="0" smtClean="0">
                <a:solidFill>
                  <a:srgbClr val="595959"/>
                </a:solidFill>
              </a:rPr>
              <a:t>child’s </a:t>
            </a:r>
            <a:r>
              <a:rPr lang="en-US" dirty="0">
                <a:solidFill>
                  <a:srgbClr val="595959"/>
                </a:solidFill>
              </a:rPr>
              <a:t>or teen’s)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dirty="0">
                <a:solidFill>
                  <a:srgbClr val="595959"/>
                </a:solidFill>
              </a:rPr>
              <a:t>Honor history. Your </a:t>
            </a:r>
            <a:r>
              <a:rPr lang="en-US" dirty="0" smtClean="0">
                <a:solidFill>
                  <a:srgbClr val="595959"/>
                </a:solidFill>
              </a:rPr>
              <a:t>child’s </a:t>
            </a:r>
            <a:r>
              <a:rPr lang="en-US" dirty="0">
                <a:solidFill>
                  <a:srgbClr val="595959"/>
                </a:solidFill>
              </a:rPr>
              <a:t>or teen’s life began before he or she entered your home. Support continuity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Consider things like previous connections, culture and rituals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dirty="0">
                <a:solidFill>
                  <a:srgbClr val="595959"/>
                </a:solidFill>
              </a:rPr>
              <a:t>Ask your child or teen what he or she wants or needs from you; be aware of what you are asking of him or 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16579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6028" y="2169200"/>
            <a:ext cx="6291943" cy="39370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>
                <a:solidFill>
                  <a:srgbClr val="595959"/>
                </a:solidFill>
              </a:rPr>
              <a:t>Think of the many different ways we express our needs, form connections, manage our feelings, etc.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>
                <a:solidFill>
                  <a:srgbClr val="595959"/>
                </a:solidFill>
              </a:rPr>
              <a:t>Instead of expecting your child or teen to do things your way, get curious. Keep asking yourself, “What am I learning about this child’s way?” Try to </a:t>
            </a:r>
            <a:r>
              <a:rPr lang="en-US" b="1" dirty="0">
                <a:solidFill>
                  <a:schemeClr val="accent3"/>
                </a:solidFill>
              </a:rPr>
              <a:t>meet the child or teen where he or she 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Child Where He or She Is</a:t>
            </a:r>
          </a:p>
        </p:txBody>
      </p:sp>
    </p:spTree>
    <p:extLst>
      <p:ext uri="{BB962C8B-B14F-4D97-AF65-F5344CB8AC3E}">
        <p14:creationId xmlns:p14="http://schemas.microsoft.com/office/powerpoint/2010/main" val="217807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4032" y="1930936"/>
            <a:ext cx="6571382" cy="3886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/>
              <a:t>Olivia is now 6 years old and on her fourth foster placement. The home she is in is noisy — four kids, two dogs and some extended family. Her foster mother works in child care and is enthusiastic about playing with Olivia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b="1" dirty="0">
                <a:solidFill>
                  <a:schemeClr val="accent3"/>
                </a:solidFill>
              </a:rPr>
              <a:t>Olivia is overwhelmed </a:t>
            </a:r>
            <a:r>
              <a:rPr lang="en-US" dirty="0"/>
              <a:t>by all the chaos. She has </a:t>
            </a:r>
            <a:br>
              <a:rPr lang="en-US" dirty="0"/>
            </a:br>
            <a:r>
              <a:rPr lang="en-US" dirty="0"/>
              <a:t>lost three homes in three years and does not trust </a:t>
            </a:r>
            <a:br>
              <a:rPr lang="en-US" dirty="0"/>
            </a:br>
            <a:r>
              <a:rPr lang="en-US" dirty="0"/>
              <a:t>that this one will stick 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/>
              <a:t>She is quiet and watchful and resists her foster mother’s attempts to engage her. When her foster mother tries to play, Olivia sometimes shuts down, </a:t>
            </a:r>
            <a:br>
              <a:rPr lang="en-US" dirty="0"/>
            </a:br>
            <a:r>
              <a:rPr lang="en-US" dirty="0"/>
              <a:t>but may explode, yell and scream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14" y="1930936"/>
            <a:ext cx="697992" cy="44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6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0714" y="2079172"/>
            <a:ext cx="6422571" cy="38862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/>
              <a:t>Remember:</a:t>
            </a:r>
          </a:p>
          <a:p>
            <a:pPr>
              <a:buSzPct val="100000"/>
            </a:pPr>
            <a:r>
              <a:rPr lang="en-US" dirty="0"/>
              <a:t>All relationships shift over time</a:t>
            </a:r>
          </a:p>
          <a:p>
            <a:pPr>
              <a:buSzPct val="100000"/>
            </a:pPr>
            <a:r>
              <a:rPr lang="en-US" dirty="0">
                <a:solidFill>
                  <a:srgbClr val="595959"/>
                </a:solidFill>
              </a:rPr>
              <a:t>All of us have good days and hard days</a:t>
            </a:r>
          </a:p>
          <a:p>
            <a:pPr>
              <a:buSzPct val="100000"/>
            </a:pPr>
            <a:r>
              <a:rPr lang="en-US" dirty="0">
                <a:solidFill>
                  <a:srgbClr val="595959"/>
                </a:solidFill>
              </a:rPr>
              <a:t>All of us have changing moods that affect our relationships</a:t>
            </a:r>
          </a:p>
          <a:p>
            <a:pPr>
              <a:buSzPct val="100000"/>
            </a:pPr>
            <a:r>
              <a:rPr lang="en-US" dirty="0">
                <a:solidFill>
                  <a:srgbClr val="595959"/>
                </a:solidFill>
              </a:rPr>
              <a:t>All of us have moments when we feel disconnected from those we care about</a:t>
            </a:r>
          </a:p>
          <a:p>
            <a:pPr>
              <a:buSzPct val="100000"/>
            </a:pPr>
            <a:r>
              <a:rPr lang="en-US" b="1" dirty="0">
                <a:solidFill>
                  <a:schemeClr val="accent3"/>
                </a:solidFill>
              </a:rPr>
              <a:t>All of this is even harder for children or teens who have experienced trauma </a:t>
            </a:r>
            <a:r>
              <a:rPr lang="en-US" b="1" dirty="0">
                <a:solidFill>
                  <a:srgbClr val="DA5521"/>
                </a:solidFill>
              </a:rPr>
              <a:t>or</a:t>
            </a:r>
            <a:r>
              <a:rPr lang="en-US" b="1" dirty="0">
                <a:solidFill>
                  <a:schemeClr val="accent3"/>
                </a:solidFill>
              </a:rPr>
              <a:t> been </a:t>
            </a:r>
            <a:r>
              <a:rPr lang="en-US" b="1" dirty="0">
                <a:solidFill>
                  <a:srgbClr val="DA5521"/>
                </a:solidFill>
              </a:rPr>
              <a:t>hurt </a:t>
            </a:r>
            <a:br>
              <a:rPr lang="en-US" b="1" dirty="0">
                <a:solidFill>
                  <a:srgbClr val="DA5521"/>
                </a:solidFill>
              </a:rPr>
            </a:br>
            <a:r>
              <a:rPr lang="en-US" b="1" dirty="0">
                <a:solidFill>
                  <a:srgbClr val="DA5521"/>
                </a:solidFill>
              </a:rPr>
              <a:t>in relationships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the Roller Coaster</a:t>
            </a:r>
          </a:p>
        </p:txBody>
      </p:sp>
    </p:spTree>
    <p:extLst>
      <p:ext uri="{BB962C8B-B14F-4D97-AF65-F5344CB8AC3E}">
        <p14:creationId xmlns:p14="http://schemas.microsoft.com/office/powerpoint/2010/main" val="986411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2700050"/>
            <a:ext cx="6323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DISCONNECT</a:t>
            </a:r>
            <a:r>
              <a:rPr lang="en-US" sz="3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ion</a:t>
            </a:r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is often about </a:t>
            </a:r>
            <a:r>
              <a:rPr lang="en-US" sz="3000" b="1" spc="3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PROTECT</a:t>
            </a:r>
            <a:r>
              <a:rPr lang="en-US" sz="3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ion</a:t>
            </a:r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not</a:t>
            </a:r>
          </a:p>
          <a:p>
            <a:r>
              <a:rPr lang="en-US" sz="3000" b="1" spc="300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REJECT</a:t>
            </a:r>
            <a:r>
              <a:rPr lang="en-US" sz="3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ion</a:t>
            </a:r>
            <a:endParaRPr lang="en-US" sz="3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Reflections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1720" y="2000816"/>
            <a:ext cx="7240559" cy="3942784"/>
          </a:xfrm>
        </p:spPr>
        <p:txBody>
          <a:bodyPr/>
          <a:lstStyle/>
          <a:p>
            <a:pPr marL="285750" indent="-285750">
              <a:lnSpc>
                <a:spcPts val="28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ARC, or </a:t>
            </a:r>
            <a:r>
              <a:rPr lang="en-US" b="1" dirty="0">
                <a:solidFill>
                  <a:schemeClr val="accent3"/>
                </a:solidFill>
              </a:rPr>
              <a:t>Attachment, Regulation and Competency</a:t>
            </a:r>
            <a:r>
              <a:rPr lang="en-US" dirty="0"/>
              <a:t>, is a framework for working with children and teens who have experienced trauma. Developed by Margaret Blaustein and Kristine </a:t>
            </a:r>
            <a:r>
              <a:rPr lang="en-US" dirty="0" err="1"/>
              <a:t>Kinniburgh</a:t>
            </a:r>
            <a:r>
              <a:rPr lang="en-US" dirty="0"/>
              <a:t> of the Justice Resource Institute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b="1" dirty="0">
                <a:solidFill>
                  <a:schemeClr val="accent3"/>
                </a:solidFill>
              </a:rPr>
              <a:t>ARC builds on the resilience of children, teens and families</a:t>
            </a:r>
            <a:r>
              <a:rPr lang="en-US" dirty="0"/>
              <a:t> </a:t>
            </a:r>
          </a:p>
          <a:p>
            <a:pPr marL="285750" indent="-285750">
              <a:lnSpc>
                <a:spcPts val="28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ARC Reflections — an ARC-informed caregiver training curriculum for foster parents, kin and other caregivers — was written by </a:t>
            </a:r>
            <a:r>
              <a:rPr lang="en-US" dirty="0" err="1"/>
              <a:t>Blaustein</a:t>
            </a:r>
            <a:r>
              <a:rPr lang="en-US" dirty="0"/>
              <a:t> and </a:t>
            </a:r>
            <a:r>
              <a:rPr lang="en-US" dirty="0" err="1"/>
              <a:t>Kinniburgh</a:t>
            </a:r>
            <a:r>
              <a:rPr lang="en-US" dirty="0"/>
              <a:t> with support and consultation from the Annie E. Casey Foundation</a:t>
            </a:r>
          </a:p>
        </p:txBody>
      </p:sp>
    </p:spTree>
    <p:extLst>
      <p:ext uri="{BB962C8B-B14F-4D97-AF65-F5344CB8AC3E}">
        <p14:creationId xmlns:p14="http://schemas.microsoft.com/office/powerpoint/2010/main" val="1189234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6157" y="2068286"/>
            <a:ext cx="6411686" cy="3886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b="1" dirty="0">
                <a:solidFill>
                  <a:schemeClr val="accent3"/>
                </a:solidFill>
              </a:rPr>
              <a:t>Don’t take it personally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/>
              <a:t>Anticipate that things will change…even when they are going really well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/>
              <a:t>Believe that reconnection is possible. Take responsibility for it. </a:t>
            </a:r>
            <a:r>
              <a:rPr lang="en-US" b="1" dirty="0">
                <a:solidFill>
                  <a:schemeClr val="accent3"/>
                </a:solidFill>
              </a:rPr>
              <a:t>Don’t expect the child or teen to take the first step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US" dirty="0"/>
              <a:t>Get curious: What might have led to the disconnect? Step into the child’s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Address the Disconnects</a:t>
            </a:r>
          </a:p>
        </p:txBody>
      </p:sp>
    </p:spTree>
    <p:extLst>
      <p:ext uri="{BB962C8B-B14F-4D97-AF65-F5344CB8AC3E}">
        <p14:creationId xmlns:p14="http://schemas.microsoft.com/office/powerpoint/2010/main" val="429154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1905000"/>
            <a:ext cx="6553200" cy="4114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Reaffirm the relationship</a:t>
            </a:r>
            <a:r>
              <a:rPr lang="en-US" dirty="0"/>
              <a:t>. Find a way to reassure the child or teen that your relationship exists and can continue, even when times are hard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Reconnect </a:t>
            </a:r>
            <a:r>
              <a:rPr lang="en-US" b="1" dirty="0">
                <a:solidFill>
                  <a:schemeClr val="accent3"/>
                </a:solidFill>
              </a:rPr>
              <a:t>at the child’s pace</a:t>
            </a:r>
            <a:r>
              <a:rPr lang="en-US" dirty="0"/>
              <a:t>. Give the child or teen permission to protect himself or herself (even if you don’t feel like they need to)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needed, make repairs. Give apologies, but don’t expect them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Move on</a:t>
            </a:r>
            <a:r>
              <a:rPr lang="en-US" dirty="0"/>
              <a:t>. Try to shift out of whatever is hard and into something that is positive. You’re not reinforcing the negative when </a:t>
            </a:r>
            <a:r>
              <a:rPr lang="en-US" dirty="0" smtClean="0"/>
              <a:t>you </a:t>
            </a:r>
            <a:r>
              <a:rPr lang="en-US" dirty="0"/>
              <a:t>reconnect in positive 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Address the Disconnects</a:t>
            </a:r>
          </a:p>
        </p:txBody>
      </p:sp>
    </p:spTree>
    <p:extLst>
      <p:ext uri="{BB962C8B-B14F-4D97-AF65-F5344CB8AC3E}">
        <p14:creationId xmlns:p14="http://schemas.microsoft.com/office/powerpoint/2010/main" val="406768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1948542"/>
            <a:ext cx="6553200" cy="4114800"/>
          </a:xfrm>
        </p:spPr>
        <p:txBody>
          <a:bodyPr/>
          <a:lstStyle/>
          <a:p>
            <a:pPr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Experiencing good times in relationships makes it easier to weather hard times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Look for ways to </a:t>
            </a:r>
            <a:r>
              <a:rPr lang="en-US" b="1" dirty="0">
                <a:solidFill>
                  <a:schemeClr val="accent3"/>
                </a:solidFill>
              </a:rPr>
              <a:t>engage in the positive</a:t>
            </a:r>
            <a:r>
              <a:rPr lang="en-US" dirty="0"/>
              <a:t>:</a:t>
            </a:r>
          </a:p>
          <a:p>
            <a:pPr lvl="1"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Find, explore and try to share the </a:t>
            </a:r>
            <a:r>
              <a:rPr lang="en-US" sz="1800" dirty="0" smtClean="0">
                <a:solidFill>
                  <a:srgbClr val="595959"/>
                </a:solidFill>
              </a:rPr>
              <a:t>child’s </a:t>
            </a:r>
            <a:r>
              <a:rPr lang="en-US" sz="1800" dirty="0">
                <a:solidFill>
                  <a:srgbClr val="595959"/>
                </a:solidFill>
              </a:rPr>
              <a:t>or teen’s interests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Look for opportunities for one-on-one time and for whole-family experiences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Make sure every day includes at least five minutes of positive connection (or on very busy days, at least two)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 and Create Joyful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60483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1768630"/>
            <a:ext cx="5486400" cy="4457403"/>
          </a:xfrm>
        </p:spPr>
        <p:txBody>
          <a:bodyPr/>
          <a:lstStyle/>
          <a:p>
            <a:pPr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Good relationships require many ingredients</a:t>
            </a:r>
          </a:p>
          <a:p>
            <a:pPr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When building the relationship, remember the </a:t>
            </a:r>
            <a:r>
              <a:rPr lang="en-US" dirty="0" smtClean="0"/>
              <a:t>child’s </a:t>
            </a:r>
            <a:r>
              <a:rPr lang="en-US" dirty="0"/>
              <a:t>or teen’s lens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Relationships take time: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Prepare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Ease in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/>
              <a:t>Meet the child or teen where he or she is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Ride the roller coaster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Reconnect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595959"/>
                </a:solidFill>
              </a:rPr>
              <a:t>Cultivate joy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09506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9768" y="5585988"/>
            <a:ext cx="7772400" cy="770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SELF-REFLECTION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118" y="1255154"/>
            <a:ext cx="4333700" cy="4110337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264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4257" y="2111829"/>
            <a:ext cx="6335486" cy="3886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</a:pPr>
            <a:r>
              <a:rPr lang="en-US" dirty="0"/>
              <a:t>What has led you to disconnect in relationships?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US" dirty="0"/>
              <a:t>What has helped you ease back into relationships? Think about what you do and what you want others to do for you as you reconnect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100000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Your Own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786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45152" y="5416361"/>
            <a:ext cx="6643534" cy="13051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TAKE HOME</a:t>
            </a:r>
          </a:p>
          <a:p>
            <a:pPr>
              <a:lnSpc>
                <a:spcPct val="100000"/>
              </a:lnSpc>
            </a:pPr>
            <a:r>
              <a:rPr lang="en-US" sz="1600" cap="none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one sentence (idea, concept or something you have learned) that you can take away from today? Write it in your log.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519" y="1185350"/>
            <a:ext cx="4114800" cy="411480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010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9768" y="5585988"/>
            <a:ext cx="7772400" cy="770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929" y="1259008"/>
            <a:ext cx="4274077" cy="4368545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101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64128" y="2090057"/>
            <a:ext cx="6215743" cy="3886200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This week make a list. How many </a:t>
            </a:r>
            <a:r>
              <a:rPr lang="en-US" b="1" dirty="0">
                <a:solidFill>
                  <a:srgbClr val="DA5521"/>
                </a:solidFill>
              </a:rPr>
              <a:t>five-minute joy </a:t>
            </a:r>
            <a:r>
              <a:rPr lang="en-US" dirty="0"/>
              <a:t>activities can you come up with?</a:t>
            </a:r>
          </a:p>
          <a:p>
            <a:pPr lvl="1">
              <a:buSzPct val="100000"/>
            </a:pPr>
            <a:r>
              <a:rPr lang="en-US" sz="1800" dirty="0"/>
              <a:t>Try to bring back a list of at least five joy/engagement activities to share with the group</a:t>
            </a:r>
          </a:p>
          <a:p>
            <a:pPr lvl="1">
              <a:buSzPct val="100000"/>
            </a:pPr>
            <a:r>
              <a:rPr lang="en-US" sz="1800" dirty="0"/>
              <a:t>Try to engage in </a:t>
            </a:r>
            <a:r>
              <a:rPr lang="en-US" sz="1800" b="1" dirty="0">
                <a:solidFill>
                  <a:srgbClr val="DA5521"/>
                </a:solidFill>
              </a:rPr>
              <a:t>one every day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77380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719" y="5604095"/>
            <a:ext cx="7772400" cy="770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CLOSING CHECK-IN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376" y="1271780"/>
            <a:ext cx="4117086" cy="4114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96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2053" y="1984972"/>
            <a:ext cx="6839893" cy="138291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This group will meet nine times for two hours each time</a:t>
            </a:r>
          </a:p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Please attend all sessions</a:t>
            </a:r>
          </a:p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Each session will include the following segments: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8557" y="3739082"/>
            <a:ext cx="2924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Warm-up</a:t>
            </a:r>
          </a:p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Opening check-in</a:t>
            </a:r>
          </a:p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Review and report back</a:t>
            </a:r>
          </a:p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Theme of the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7270" y="3739082"/>
            <a:ext cx="30578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Self-reflection</a:t>
            </a:r>
          </a:p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Take home</a:t>
            </a:r>
          </a:p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Practice</a:t>
            </a:r>
          </a:p>
          <a:p>
            <a:pPr marL="0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Closing check-in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59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Energy Right Now?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16383" y="1747732"/>
            <a:ext cx="7323788" cy="4260480"/>
            <a:chOff x="916383" y="1747732"/>
            <a:chExt cx="7323788" cy="426048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916383" y="1747732"/>
              <a:ext cx="2212408" cy="4260480"/>
            </a:xfrm>
            <a:prstGeom prst="roundRect">
              <a:avLst/>
            </a:prstGeom>
            <a:solidFill>
              <a:schemeClr val="bg2"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3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2025282" y="2845876"/>
              <a:ext cx="5705" cy="1962547"/>
            </a:xfrm>
            <a:prstGeom prst="line">
              <a:avLst/>
            </a:prstGeom>
            <a:ln w="82550" cmpd="sng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riangle 22"/>
            <p:cNvSpPr/>
            <p:nvPr/>
          </p:nvSpPr>
          <p:spPr bwMode="auto">
            <a:xfrm rot="10800000">
              <a:off x="1878254" y="4808423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9197" y="1865421"/>
              <a:ext cx="1903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</a:rPr>
                <a:t>Totally Comfortable</a:t>
              </a:r>
            </a:p>
          </p:txBody>
        </p:sp>
        <p:sp>
          <p:nvSpPr>
            <p:cNvPr id="25" name="Triangle 24"/>
            <p:cNvSpPr/>
            <p:nvPr/>
          </p:nvSpPr>
          <p:spPr bwMode="auto">
            <a:xfrm>
              <a:off x="1878255" y="2596921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1515" y="5171005"/>
              <a:ext cx="20789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Really Uncomfortable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027763" y="1747732"/>
              <a:ext cx="2212408" cy="4260480"/>
            </a:xfrm>
            <a:prstGeom prst="roundRect">
              <a:avLst/>
            </a:prstGeom>
            <a:solidFill>
              <a:schemeClr val="bg2"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3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z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H="1">
              <a:off x="7136662" y="2772706"/>
              <a:ext cx="5705" cy="2206990"/>
            </a:xfrm>
            <a:prstGeom prst="line">
              <a:avLst/>
            </a:prstGeom>
            <a:ln w="82550" cmpd="sng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riangle 28"/>
            <p:cNvSpPr/>
            <p:nvPr/>
          </p:nvSpPr>
          <p:spPr bwMode="auto">
            <a:xfrm rot="10800000">
              <a:off x="6989634" y="4979696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90577" y="2009533"/>
              <a:ext cx="1903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</a:rPr>
                <a:t>Great Match</a:t>
              </a:r>
            </a:p>
          </p:txBody>
        </p:sp>
        <p:sp>
          <p:nvSpPr>
            <p:cNvPr id="31" name="Triangle 30"/>
            <p:cNvSpPr/>
            <p:nvPr/>
          </p:nvSpPr>
          <p:spPr bwMode="auto">
            <a:xfrm>
              <a:off x="6989635" y="2505645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2895" y="5369438"/>
              <a:ext cx="20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Terrible Match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695564" y="1747732"/>
              <a:ext cx="1765426" cy="4260480"/>
              <a:chOff x="3561881" y="1747732"/>
              <a:chExt cx="1765426" cy="4260480"/>
            </a:xfrm>
          </p:grpSpPr>
          <p:sp>
            <p:nvSpPr>
              <p:cNvPr id="34" name="Rounded Rectangle 33"/>
              <p:cNvSpPr/>
              <p:nvPr/>
            </p:nvSpPr>
            <p:spPr bwMode="auto">
              <a:xfrm>
                <a:off x="3561881" y="1747732"/>
                <a:ext cx="1765426" cy="4260480"/>
              </a:xfrm>
              <a:prstGeom prst="roundRect">
                <a:avLst/>
              </a:prstGeom>
              <a:solidFill>
                <a:schemeClr val="bg2">
                  <a:alpha val="59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76200" dir="2700000" algn="tl" rotWithShape="0">
                  <a:prstClr val="black">
                    <a:alpha val="3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903739" y="1969604"/>
                <a:ext cx="1122445" cy="3769805"/>
                <a:chOff x="4443077" y="2425570"/>
                <a:chExt cx="1122445" cy="376980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443077" y="2662742"/>
                  <a:ext cx="1122445" cy="3532633"/>
                  <a:chOff x="4443077" y="2662742"/>
                  <a:chExt cx="1122445" cy="3532633"/>
                </a:xfrm>
              </p:grpSpPr>
              <p:sp>
                <p:nvSpPr>
                  <p:cNvPr id="38" name="Off-page Connector 37"/>
                  <p:cNvSpPr/>
                  <p:nvPr/>
                </p:nvSpPr>
                <p:spPr bwMode="auto">
                  <a:xfrm rot="5400000">
                    <a:off x="4978523" y="5197316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Off-page Connector 38"/>
                  <p:cNvSpPr/>
                  <p:nvPr/>
                </p:nvSpPr>
                <p:spPr bwMode="auto">
                  <a:xfrm rot="5400000">
                    <a:off x="4978523" y="3293512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Off-page Connector 39"/>
                  <p:cNvSpPr/>
                  <p:nvPr/>
                </p:nvSpPr>
                <p:spPr bwMode="auto">
                  <a:xfrm rot="5400000">
                    <a:off x="4978523" y="2666840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Off-page Connector 40"/>
                  <p:cNvSpPr/>
                  <p:nvPr/>
                </p:nvSpPr>
                <p:spPr bwMode="auto">
                  <a:xfrm rot="5400000">
                    <a:off x="4978523" y="4573471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Off-page Connector 41"/>
                  <p:cNvSpPr/>
                  <p:nvPr/>
                </p:nvSpPr>
                <p:spPr bwMode="auto">
                  <a:xfrm rot="5400000">
                    <a:off x="4978523" y="3920185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4590107" y="2662742"/>
                    <a:ext cx="0" cy="3295461"/>
                  </a:xfrm>
                  <a:prstGeom prst="line">
                    <a:avLst/>
                  </a:prstGeom>
                  <a:ln w="82550" cmpd="sng">
                    <a:solidFill>
                      <a:schemeClr val="bg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riangle 43"/>
                  <p:cNvSpPr/>
                  <p:nvPr/>
                </p:nvSpPr>
                <p:spPr bwMode="auto">
                  <a:xfrm rot="10800000">
                    <a:off x="4443077" y="5941878"/>
                    <a:ext cx="294057" cy="253497"/>
                  </a:xfrm>
                  <a:prstGeom prst="triangl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868407" y="2877228"/>
                    <a:ext cx="69711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+10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868407" y="3507943"/>
                    <a:ext cx="6971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+5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868407" y="4134357"/>
                    <a:ext cx="6971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868406" y="4784705"/>
                    <a:ext cx="69711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-5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947625" y="5401544"/>
                    <a:ext cx="6178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-10</a:t>
                    </a:r>
                  </a:p>
                </p:txBody>
              </p:sp>
            </p:grpSp>
            <p:sp>
              <p:nvSpPr>
                <p:cNvPr id="37" name="Triangle 36"/>
                <p:cNvSpPr/>
                <p:nvPr/>
              </p:nvSpPr>
              <p:spPr bwMode="auto">
                <a:xfrm>
                  <a:off x="4443078" y="2425570"/>
                  <a:ext cx="294057" cy="253497"/>
                </a:xfrm>
                <a:prstGeom prst="triangl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630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861185"/>
          </a:xfrm>
        </p:spPr>
        <p:txBody>
          <a:bodyPr/>
          <a:lstStyle/>
          <a:p>
            <a:r>
              <a:rPr lang="en-US" sz="3000" b="1" dirty="0"/>
              <a:t>See you next time!</a:t>
            </a:r>
          </a:p>
        </p:txBody>
      </p:sp>
    </p:spTree>
    <p:extLst>
      <p:ext uri="{BB962C8B-B14F-4D97-AF65-F5344CB8AC3E}">
        <p14:creationId xmlns:p14="http://schemas.microsoft.com/office/powerpoint/2010/main" val="62291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0719" y="5624338"/>
            <a:ext cx="7772400" cy="623372"/>
          </a:xfrm>
          <a:ln>
            <a:noFill/>
          </a:ln>
        </p:spPr>
        <p:txBody>
          <a:bodyPr/>
          <a:lstStyle/>
          <a:p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WARM-UP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13" y="1244464"/>
            <a:ext cx="4110211" cy="4114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88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0814" y="2122714"/>
            <a:ext cx="4822371" cy="388620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Pair up with the person next to you</a:t>
            </a:r>
          </a:p>
          <a:p>
            <a:pPr marL="285750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five minutes, identify five things you have in common</a:t>
            </a:r>
          </a:p>
          <a:p>
            <a:pPr marL="0" indent="0">
              <a:spcAft>
                <a:spcPts val="1200"/>
              </a:spcAft>
              <a:buSzPct val="100000"/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57373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719" y="5604095"/>
            <a:ext cx="7772400" cy="770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kern="1200" cap="all" spc="0" baseline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cap="none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OPENING CHECK-IN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376" y="1271780"/>
            <a:ext cx="4117086" cy="4114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2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Energy Right Now?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16383" y="1747732"/>
            <a:ext cx="7323788" cy="4260480"/>
            <a:chOff x="916383" y="1747732"/>
            <a:chExt cx="7323788" cy="426048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916383" y="1747732"/>
              <a:ext cx="2212408" cy="4260480"/>
            </a:xfrm>
            <a:prstGeom prst="roundRect">
              <a:avLst/>
            </a:prstGeom>
            <a:solidFill>
              <a:schemeClr val="bg2"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3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>
              <a:endCxn id="40" idx="3"/>
            </p:cNvCxnSpPr>
            <p:nvPr/>
          </p:nvCxnSpPr>
          <p:spPr bwMode="auto">
            <a:xfrm flipH="1">
              <a:off x="2025282" y="2845876"/>
              <a:ext cx="5705" cy="1962547"/>
            </a:xfrm>
            <a:prstGeom prst="line">
              <a:avLst/>
            </a:prstGeom>
            <a:ln w="82550" cmpd="sng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riangle 22"/>
            <p:cNvSpPr/>
            <p:nvPr/>
          </p:nvSpPr>
          <p:spPr bwMode="auto">
            <a:xfrm rot="10800000">
              <a:off x="1878254" y="4808423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9197" y="1865421"/>
              <a:ext cx="1903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</a:rPr>
                <a:t>Totally Comfortable</a:t>
              </a:r>
            </a:p>
          </p:txBody>
        </p:sp>
        <p:sp>
          <p:nvSpPr>
            <p:cNvPr id="25" name="Triangle 24"/>
            <p:cNvSpPr/>
            <p:nvPr/>
          </p:nvSpPr>
          <p:spPr bwMode="auto">
            <a:xfrm>
              <a:off x="1878255" y="2596921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1515" y="5171005"/>
              <a:ext cx="20789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Really Uncomfortable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027763" y="1747732"/>
              <a:ext cx="2212408" cy="4260480"/>
            </a:xfrm>
            <a:prstGeom prst="roundRect">
              <a:avLst/>
            </a:prstGeom>
            <a:solidFill>
              <a:schemeClr val="bg2"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3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z</a:t>
              </a:r>
            </a:p>
          </p:txBody>
        </p:sp>
        <p:cxnSp>
          <p:nvCxnSpPr>
            <p:cNvPr id="28" name="Straight Connector 27"/>
            <p:cNvCxnSpPr>
              <a:endCxn id="46" idx="3"/>
            </p:cNvCxnSpPr>
            <p:nvPr/>
          </p:nvCxnSpPr>
          <p:spPr bwMode="auto">
            <a:xfrm flipH="1">
              <a:off x="7136662" y="2772706"/>
              <a:ext cx="5705" cy="2206990"/>
            </a:xfrm>
            <a:prstGeom prst="line">
              <a:avLst/>
            </a:prstGeom>
            <a:ln w="82550" cmpd="sng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riangle 28"/>
            <p:cNvSpPr/>
            <p:nvPr/>
          </p:nvSpPr>
          <p:spPr bwMode="auto">
            <a:xfrm rot="10800000">
              <a:off x="6989634" y="4979696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90577" y="2009533"/>
              <a:ext cx="1903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</a:rPr>
                <a:t>Great Match</a:t>
              </a:r>
            </a:p>
          </p:txBody>
        </p:sp>
        <p:sp>
          <p:nvSpPr>
            <p:cNvPr id="31" name="Triangle 30"/>
            <p:cNvSpPr/>
            <p:nvPr/>
          </p:nvSpPr>
          <p:spPr bwMode="auto">
            <a:xfrm>
              <a:off x="6989635" y="2505645"/>
              <a:ext cx="294057" cy="253497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2895" y="5369438"/>
              <a:ext cx="20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Terrible Match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695564" y="1747732"/>
              <a:ext cx="1765426" cy="4260480"/>
              <a:chOff x="3561881" y="1747732"/>
              <a:chExt cx="1765426" cy="4260480"/>
            </a:xfrm>
          </p:grpSpPr>
          <p:sp>
            <p:nvSpPr>
              <p:cNvPr id="34" name="Rounded Rectangle 33"/>
              <p:cNvSpPr/>
              <p:nvPr/>
            </p:nvSpPr>
            <p:spPr bwMode="auto">
              <a:xfrm>
                <a:off x="3561881" y="1747732"/>
                <a:ext cx="1765426" cy="4260480"/>
              </a:xfrm>
              <a:prstGeom prst="roundRect">
                <a:avLst/>
              </a:prstGeom>
              <a:solidFill>
                <a:schemeClr val="bg2">
                  <a:alpha val="59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76200" dir="2700000" algn="tl" rotWithShape="0">
                  <a:prstClr val="black">
                    <a:alpha val="3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903739" y="1969604"/>
                <a:ext cx="1122445" cy="3769805"/>
                <a:chOff x="4443077" y="2425570"/>
                <a:chExt cx="1122445" cy="376980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443077" y="2662742"/>
                  <a:ext cx="1122445" cy="3532633"/>
                  <a:chOff x="4443077" y="2662742"/>
                  <a:chExt cx="1122445" cy="3532633"/>
                </a:xfrm>
              </p:grpSpPr>
              <p:sp>
                <p:nvSpPr>
                  <p:cNvPr id="38" name="Off-page Connector 37"/>
                  <p:cNvSpPr/>
                  <p:nvPr/>
                </p:nvSpPr>
                <p:spPr bwMode="auto">
                  <a:xfrm rot="5400000">
                    <a:off x="4978523" y="5197316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Off-page Connector 38"/>
                  <p:cNvSpPr/>
                  <p:nvPr/>
                </p:nvSpPr>
                <p:spPr bwMode="auto">
                  <a:xfrm rot="5400000">
                    <a:off x="4978523" y="3293512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Off-page Connector 39"/>
                  <p:cNvSpPr/>
                  <p:nvPr/>
                </p:nvSpPr>
                <p:spPr bwMode="auto">
                  <a:xfrm rot="5400000">
                    <a:off x="4978523" y="2666840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Off-page Connector 40"/>
                  <p:cNvSpPr/>
                  <p:nvPr/>
                </p:nvSpPr>
                <p:spPr bwMode="auto">
                  <a:xfrm rot="5400000">
                    <a:off x="4978523" y="4573471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Off-page Connector 41"/>
                  <p:cNvSpPr/>
                  <p:nvPr/>
                </p:nvSpPr>
                <p:spPr bwMode="auto">
                  <a:xfrm rot="5400000">
                    <a:off x="4978523" y="3920185"/>
                    <a:ext cx="350132" cy="823865"/>
                  </a:xfrm>
                  <a:prstGeom prst="flowChartOffpageConnector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4590107" y="2662742"/>
                    <a:ext cx="0" cy="3295461"/>
                  </a:xfrm>
                  <a:prstGeom prst="line">
                    <a:avLst/>
                  </a:prstGeom>
                  <a:ln w="82550" cmpd="sng">
                    <a:solidFill>
                      <a:schemeClr val="bg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riangle 43"/>
                  <p:cNvSpPr/>
                  <p:nvPr/>
                </p:nvSpPr>
                <p:spPr bwMode="auto">
                  <a:xfrm rot="10800000">
                    <a:off x="4443077" y="5941878"/>
                    <a:ext cx="294057" cy="253497"/>
                  </a:xfrm>
                  <a:prstGeom prst="triangl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868407" y="2877228"/>
                    <a:ext cx="69711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+10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868407" y="3507943"/>
                    <a:ext cx="6971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+5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868407" y="4134357"/>
                    <a:ext cx="6971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868406" y="4784705"/>
                    <a:ext cx="69711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-5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947625" y="5401544"/>
                    <a:ext cx="6178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-10</a:t>
                    </a:r>
                  </a:p>
                </p:txBody>
              </p:sp>
            </p:grpSp>
            <p:sp>
              <p:nvSpPr>
                <p:cNvPr id="37" name="Triangle 36"/>
                <p:cNvSpPr/>
                <p:nvPr/>
              </p:nvSpPr>
              <p:spPr bwMode="auto">
                <a:xfrm>
                  <a:off x="4443078" y="2425570"/>
                  <a:ext cx="294057" cy="253497"/>
                </a:xfrm>
                <a:prstGeom prst="triangl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0786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Comfortable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2067025"/>
            <a:ext cx="6553200" cy="3886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  <a:buSzPct val="100000"/>
            </a:pPr>
            <a:r>
              <a:rPr lang="en-US" dirty="0"/>
              <a:t>If your energy is comfortable and a good match, great!</a:t>
            </a:r>
          </a:p>
          <a:p>
            <a:pPr>
              <a:lnSpc>
                <a:spcPct val="100000"/>
              </a:lnSpc>
              <a:spcAft>
                <a:spcPts val="1800"/>
              </a:spcAft>
              <a:buSzPct val="100000"/>
            </a:pPr>
            <a:r>
              <a:rPr lang="en-US" dirty="0"/>
              <a:t>If not, </a:t>
            </a:r>
            <a:r>
              <a:rPr lang="en-US" b="1" dirty="0">
                <a:solidFill>
                  <a:schemeClr val="accent3"/>
                </a:solidFill>
              </a:rPr>
              <a:t>what can you do to get it there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51061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ECF_ColorPalette_Office_r1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A96110ACDB5428B13BAB874E3215B" ma:contentTypeVersion="0" ma:contentTypeDescription="Create a new document." ma:contentTypeScope="" ma:versionID="4fab5cec9f4742c53e04ba51c40e53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4dacf80bf3dc4653b5ffcc0cf5ce8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087737-6343-4534-925B-8F1191AEB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57F3BB-5A1E-4C49-B3E6-6D0BD58253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39B419-7817-410E-8951-AD9E0C898A99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E2S ppt Theme Experiment.thmx</Template>
  <TotalTime>22276</TotalTime>
  <Words>1447</Words>
  <Application>Microsoft Macintosh PowerPoint</Application>
  <PresentationFormat>On-screen Show (4:3)</PresentationFormat>
  <Paragraphs>239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Apple Chancery</vt:lpstr>
      <vt:lpstr>Calibri</vt:lpstr>
      <vt:lpstr>Courier New</vt:lpstr>
      <vt:lpstr>Lucida Grande</vt:lpstr>
      <vt:lpstr>Arial</vt:lpstr>
      <vt:lpstr>2_Office Theme</vt:lpstr>
      <vt:lpstr>AECF_ColorPalette_Office_r1</vt:lpstr>
      <vt:lpstr>3_Office Theme</vt:lpstr>
      <vt:lpstr>4_Office Theme</vt:lpstr>
      <vt:lpstr>PowerPoint Presentation</vt:lpstr>
      <vt:lpstr>PowerPoint Presentation</vt:lpstr>
      <vt:lpstr>ARC Reflections</vt:lpstr>
      <vt:lpstr>Welcome</vt:lpstr>
      <vt:lpstr>WARM-UP</vt:lpstr>
      <vt:lpstr>Warm-Up</vt:lpstr>
      <vt:lpstr>PowerPoint Presentation</vt:lpstr>
      <vt:lpstr>What Is Your Energy Right Now?</vt:lpstr>
      <vt:lpstr>Get Comfortable</vt:lpstr>
      <vt:lpstr>PowerPoint Presentation</vt:lpstr>
      <vt:lpstr>Review</vt:lpstr>
      <vt:lpstr>Report Back</vt:lpstr>
      <vt:lpstr>PowerPoint Presentation</vt:lpstr>
      <vt:lpstr>Building a Relationship</vt:lpstr>
      <vt:lpstr>Possible Ingredients</vt:lpstr>
      <vt:lpstr>The Child’s or Teen’s Experience</vt:lpstr>
      <vt:lpstr>The Child’s or Teen’s Experience</vt:lpstr>
      <vt:lpstr>Question</vt:lpstr>
      <vt:lpstr>Keep in Mind</vt:lpstr>
      <vt:lpstr>Question</vt:lpstr>
      <vt:lpstr>What Are Some Steps to Building a Relationship? </vt:lpstr>
      <vt:lpstr>Before Entry</vt:lpstr>
      <vt:lpstr>Start With the Basics</vt:lpstr>
      <vt:lpstr>Ease Into the Relationship</vt:lpstr>
      <vt:lpstr>Build the Relationship</vt:lpstr>
      <vt:lpstr>Meet the Child Where He or She Is</vt:lpstr>
      <vt:lpstr>Olivia</vt:lpstr>
      <vt:lpstr>Ride the Roller Coaster</vt:lpstr>
      <vt:lpstr>PowerPoint Presentation</vt:lpstr>
      <vt:lpstr>How to Address the Disconnects</vt:lpstr>
      <vt:lpstr>How to Address the Disconnects</vt:lpstr>
      <vt:lpstr>Expect and Create Joyful Opportunities</vt:lpstr>
      <vt:lpstr>Wrap-Up</vt:lpstr>
      <vt:lpstr>PowerPoint Presentation</vt:lpstr>
      <vt:lpstr>Thinking About Your Own Relationships</vt:lpstr>
      <vt:lpstr>PowerPoint Presentation</vt:lpstr>
      <vt:lpstr>PowerPoint Presentation</vt:lpstr>
      <vt:lpstr>Practice</vt:lpstr>
      <vt:lpstr>PowerPoint Presentation</vt:lpstr>
      <vt:lpstr>What Is Your Energy Right Now?</vt:lpstr>
      <vt:lpstr>See you next time!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zippie</dc:creator>
  <cp:lastModifiedBy>Kate Alter</cp:lastModifiedBy>
  <cp:revision>263</cp:revision>
  <cp:lastPrinted>2015-07-29T14:54:00Z</cp:lastPrinted>
  <dcterms:created xsi:type="dcterms:W3CDTF">2012-07-31T09:32:17Z</dcterms:created>
  <dcterms:modified xsi:type="dcterms:W3CDTF">2017-08-24T22:20:03Z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0x010100D49A96110ACDB5428B13BAB874E3215B</vt:lpwstr>
  </property>
</Properties>
</file>