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6" r:id="rId2"/>
    <p:sldId id="257" r:id="rId3"/>
    <p:sldId id="278" r:id="rId4"/>
    <p:sldId id="258" r:id="rId5"/>
    <p:sldId id="267" r:id="rId6"/>
    <p:sldId id="260" r:id="rId7"/>
    <p:sldId id="279" r:id="rId8"/>
    <p:sldId id="281" r:id="rId9"/>
    <p:sldId id="270" r:id="rId10"/>
    <p:sldId id="277" r:id="rId11"/>
    <p:sldId id="268" r:id="rId12"/>
    <p:sldId id="274" r:id="rId13"/>
    <p:sldId id="266" r:id="rId14"/>
    <p:sldId id="273" r:id="rId15"/>
    <p:sldId id="280" r:id="rId16"/>
    <p:sldId id="264" r:id="rId17"/>
    <p:sldId id="263" r:id="rId18"/>
    <p:sldId id="282" r:id="rId19"/>
    <p:sldId id="276" r:id="rId20"/>
    <p:sldId id="283" r:id="rId21"/>
    <p:sldId id="284" r:id="rId22"/>
    <p:sldId id="285" r:id="rId23"/>
    <p:sldId id="286" r:id="rId24"/>
    <p:sldId id="287" r:id="rId25"/>
    <p:sldId id="288" r:id="rId26"/>
    <p:sldId id="289" r:id="rId27"/>
    <p:sldId id="290" r:id="rId28"/>
    <p:sldId id="291" r:id="rId29"/>
    <p:sldId id="293" r:id="rId30"/>
    <p:sldId id="292" r:id="rId31"/>
    <p:sldId id="294" r:id="rId32"/>
    <p:sldId id="296" r:id="rId33"/>
    <p:sldId id="295" r:id="rId34"/>
    <p:sldId id="297" r:id="rId35"/>
    <p:sldId id="299" r:id="rId36"/>
    <p:sldId id="298" r:id="rId37"/>
    <p:sldId id="300" r:id="rId38"/>
  </p:sldIdLst>
  <p:sldSz cx="9144000" cy="6858000" type="screen4x3"/>
  <p:notesSz cx="6934200" cy="92202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D45600"/>
    <a:srgbClr val="808000"/>
    <a:srgbClr val="EC6000"/>
    <a:srgbClr val="FF7E37"/>
    <a:srgbClr val="D24202"/>
    <a:srgbClr val="CF6D11"/>
    <a:srgbClr val="E05B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82079" autoAdjust="0"/>
  </p:normalViewPr>
  <p:slideViewPr>
    <p:cSldViewPr snapToGrid="0">
      <p:cViewPr varScale="1">
        <p:scale>
          <a:sx n="57" d="100"/>
          <a:sy n="57" d="100"/>
        </p:scale>
        <p:origin x="-1512" y="-1542"/>
      </p:cViewPr>
      <p:guideLst>
        <p:guide orient="horz"/>
        <p:guide pos="24"/>
        <p:guide pos="575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574" y="-90"/>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 Type="http://schemas.openxmlformats.org/officeDocument/2006/relationships/slide" Target="slides/slide4.xml"/><Relationship Id="rId21" Type="http://schemas.openxmlformats.org/officeDocument/2006/relationships/slide" Target="slides/slide24.xml"/><Relationship Id="rId34" Type="http://schemas.openxmlformats.org/officeDocument/2006/relationships/slide" Target="slides/slide37.xml"/><Relationship Id="rId7" Type="http://schemas.openxmlformats.org/officeDocument/2006/relationships/slide" Target="slides/slide8.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2" Type="http://schemas.openxmlformats.org/officeDocument/2006/relationships/slide" Target="slides/slide2.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24" Type="http://schemas.openxmlformats.org/officeDocument/2006/relationships/slide" Target="slides/slide27.xml"/><Relationship Id="rId32" Type="http://schemas.openxmlformats.org/officeDocument/2006/relationships/slide" Target="slides/slide35.xml"/><Relationship Id="rId5" Type="http://schemas.openxmlformats.org/officeDocument/2006/relationships/slide" Target="slides/slide6.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10" Type="http://schemas.openxmlformats.org/officeDocument/2006/relationships/slide" Target="slides/slide12.xml"/><Relationship Id="rId19" Type="http://schemas.openxmlformats.org/officeDocument/2006/relationships/slide" Target="slides/slide22.xml"/><Relationship Id="rId31" Type="http://schemas.openxmlformats.org/officeDocument/2006/relationships/slide" Target="slides/slide34.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6" tIns="46152" rIns="92306" bIns="46152" numCol="1" anchor="t" anchorCtr="0" compatLnSpc="1">
            <a:prstTxWarp prst="textNoShape">
              <a:avLst/>
            </a:prstTxWarp>
          </a:bodyPr>
          <a:lstStyle>
            <a:lvl1pPr defTabSz="922338">
              <a:defRPr sz="1200"/>
            </a:lvl1pPr>
          </a:lstStyle>
          <a:p>
            <a:endParaRPr lang="en-US"/>
          </a:p>
        </p:txBody>
      </p:sp>
      <p:sp>
        <p:nvSpPr>
          <p:cNvPr id="84995" name="Rectangle 3"/>
          <p:cNvSpPr>
            <a:spLocks noGrp="1" noChangeArrowheads="1"/>
          </p:cNvSpPr>
          <p:nvPr>
            <p:ph type="dt" sz="quarter" idx="1"/>
          </p:nvPr>
        </p:nvSpPr>
        <p:spPr bwMode="auto">
          <a:xfrm>
            <a:off x="3929063" y="0"/>
            <a:ext cx="3005137" cy="460375"/>
          </a:xfrm>
          <a:prstGeom prst="rect">
            <a:avLst/>
          </a:prstGeom>
          <a:noFill/>
          <a:ln w="9525">
            <a:noFill/>
            <a:miter lim="800000"/>
            <a:headEnd/>
            <a:tailEnd/>
          </a:ln>
          <a:effectLst/>
        </p:spPr>
        <p:txBody>
          <a:bodyPr vert="horz" wrap="square" lIns="92306" tIns="46152" rIns="92306" bIns="46152" numCol="1" anchor="t" anchorCtr="0" compatLnSpc="1">
            <a:prstTxWarp prst="textNoShape">
              <a:avLst/>
            </a:prstTxWarp>
          </a:bodyPr>
          <a:lstStyle>
            <a:lvl1pPr algn="r" defTabSz="922338">
              <a:defRPr sz="1200"/>
            </a:lvl1pPr>
          </a:lstStyle>
          <a:p>
            <a:endParaRPr lang="en-US"/>
          </a:p>
        </p:txBody>
      </p:sp>
      <p:sp>
        <p:nvSpPr>
          <p:cNvPr id="84996" name="Rectangle 4"/>
          <p:cNvSpPr>
            <a:spLocks noGrp="1" noChangeArrowheads="1"/>
          </p:cNvSpPr>
          <p:nvPr>
            <p:ph type="ftr" sz="quarter" idx="2"/>
          </p:nvPr>
        </p:nvSpPr>
        <p:spPr bwMode="auto">
          <a:xfrm>
            <a:off x="0" y="8759825"/>
            <a:ext cx="3005138" cy="460375"/>
          </a:xfrm>
          <a:prstGeom prst="rect">
            <a:avLst/>
          </a:prstGeom>
          <a:noFill/>
          <a:ln w="9525">
            <a:noFill/>
            <a:miter lim="800000"/>
            <a:headEnd/>
            <a:tailEnd/>
          </a:ln>
          <a:effectLst/>
        </p:spPr>
        <p:txBody>
          <a:bodyPr vert="horz" wrap="square" lIns="92306" tIns="46152" rIns="92306" bIns="46152" numCol="1" anchor="b" anchorCtr="0" compatLnSpc="1">
            <a:prstTxWarp prst="textNoShape">
              <a:avLst/>
            </a:prstTxWarp>
          </a:bodyPr>
          <a:lstStyle>
            <a:lvl1pPr defTabSz="922338">
              <a:defRPr sz="1200"/>
            </a:lvl1pPr>
          </a:lstStyle>
          <a:p>
            <a:endParaRPr lang="en-US"/>
          </a:p>
        </p:txBody>
      </p:sp>
      <p:sp>
        <p:nvSpPr>
          <p:cNvPr id="84997" name="Rectangle 5"/>
          <p:cNvSpPr>
            <a:spLocks noGrp="1" noChangeArrowheads="1"/>
          </p:cNvSpPr>
          <p:nvPr>
            <p:ph type="sldNum" sz="quarter" idx="3"/>
          </p:nvPr>
        </p:nvSpPr>
        <p:spPr bwMode="auto">
          <a:xfrm>
            <a:off x="3929063" y="8759825"/>
            <a:ext cx="3005137" cy="460375"/>
          </a:xfrm>
          <a:prstGeom prst="rect">
            <a:avLst/>
          </a:prstGeom>
          <a:noFill/>
          <a:ln w="9525">
            <a:noFill/>
            <a:miter lim="800000"/>
            <a:headEnd/>
            <a:tailEnd/>
          </a:ln>
          <a:effectLst/>
        </p:spPr>
        <p:txBody>
          <a:bodyPr vert="horz" wrap="square" lIns="92306" tIns="46152" rIns="92306" bIns="46152" numCol="1" anchor="b" anchorCtr="0" compatLnSpc="1">
            <a:prstTxWarp prst="textNoShape">
              <a:avLst/>
            </a:prstTxWarp>
          </a:bodyPr>
          <a:lstStyle>
            <a:lvl1pPr algn="r" defTabSz="922338">
              <a:defRPr sz="1200"/>
            </a:lvl1pPr>
          </a:lstStyle>
          <a:p>
            <a:fld id="{DD63C7C3-8F20-4231-A729-974A40D3345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6" tIns="46152" rIns="92306" bIns="46152" numCol="1" anchor="t" anchorCtr="0" compatLnSpc="1">
            <a:prstTxWarp prst="textNoShape">
              <a:avLst/>
            </a:prstTxWarp>
          </a:bodyPr>
          <a:lstStyle>
            <a:lvl1pPr defTabSz="922338">
              <a:defRPr sz="1200">
                <a:latin typeface="Times New Roman" pitchFamily="18" charset="0"/>
              </a:defRPr>
            </a:lvl1pPr>
          </a:lstStyle>
          <a:p>
            <a:endParaRPr lang="en-US"/>
          </a:p>
        </p:txBody>
      </p:sp>
      <p:sp>
        <p:nvSpPr>
          <p:cNvPr id="38915"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6" tIns="46152" rIns="92306" bIns="46152" numCol="1" anchor="t" anchorCtr="0" compatLnSpc="1">
            <a:prstTxWarp prst="textNoShape">
              <a:avLst/>
            </a:prstTxWarp>
          </a:bodyPr>
          <a:lstStyle>
            <a:lvl1pPr algn="r" defTabSz="922338">
              <a:defRPr sz="1200">
                <a:latin typeface="Times New Roman" pitchFamily="18" charset="0"/>
              </a:defRPr>
            </a:lvl1pPr>
          </a:lstStyle>
          <a:p>
            <a:endParaRPr lang="en-US"/>
          </a:p>
        </p:txBody>
      </p:sp>
      <p:sp>
        <p:nvSpPr>
          <p:cNvPr id="38916" name="Rectangle 4"/>
          <p:cNvSpPr>
            <a:spLocks noRo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6" tIns="46152" rIns="92306" bIns="461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6" tIns="46152" rIns="92306" bIns="46152" numCol="1" anchor="b" anchorCtr="0" compatLnSpc="1">
            <a:prstTxWarp prst="textNoShape">
              <a:avLst/>
            </a:prstTxWarp>
          </a:bodyPr>
          <a:lstStyle>
            <a:lvl1pPr defTabSz="922338">
              <a:defRPr sz="1200">
                <a:latin typeface="Times New Roman" pitchFamily="18" charset="0"/>
              </a:defRPr>
            </a:lvl1pPr>
          </a:lstStyle>
          <a:p>
            <a:endParaRPr lang="en-US"/>
          </a:p>
        </p:txBody>
      </p:sp>
      <p:sp>
        <p:nvSpPr>
          <p:cNvPr id="38919"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6" tIns="46152" rIns="92306" bIns="46152" numCol="1" anchor="b" anchorCtr="0" compatLnSpc="1">
            <a:prstTxWarp prst="textNoShape">
              <a:avLst/>
            </a:prstTxWarp>
          </a:bodyPr>
          <a:lstStyle>
            <a:lvl1pPr algn="r" defTabSz="922338">
              <a:defRPr sz="1200">
                <a:latin typeface="Times New Roman" pitchFamily="18" charset="0"/>
              </a:defRPr>
            </a:lvl1pPr>
          </a:lstStyle>
          <a:p>
            <a:fld id="{55142D04-5906-476D-8B8D-777705635FE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19869-CD03-45E1-AD52-358E3FFC2BF7}" type="slidenum">
              <a:rPr lang="en-US"/>
              <a:pPr/>
              <a:t>1</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latin typeface="Bell Gothic Black" charset="0"/>
              </a:rPr>
              <a:t>Starting suggestions and observations:</a:t>
            </a:r>
          </a:p>
          <a:p>
            <a:pPr>
              <a:buFontTx/>
              <a:buChar char="•"/>
            </a:pPr>
            <a:r>
              <a:rPr lang="en-US" altLang="en-US">
                <a:latin typeface="Bell Gothic Black" charset="0"/>
              </a:rPr>
              <a:t>You should be familiar with all of the materials and information in the Race Matters Toolkit before giving this presentation.</a:t>
            </a:r>
          </a:p>
          <a:p>
            <a:pPr>
              <a:buFontTx/>
              <a:buChar char="•"/>
            </a:pPr>
            <a:r>
              <a:rPr lang="en-US" altLang="en-US">
                <a:latin typeface="Bell Gothic Black" charset="0"/>
              </a:rPr>
              <a:t>To start, you can talk about how achievement of your organization’s mission is tied to creating opportunity for all and getting equitable results.</a:t>
            </a:r>
          </a:p>
          <a:p>
            <a:pPr>
              <a:buFontTx/>
              <a:buChar char="•"/>
            </a:pPr>
            <a:r>
              <a:rPr lang="en-US" altLang="en-US">
                <a:latin typeface="Bell Gothic Black" charset="0"/>
              </a:rPr>
              <a:t>The approach described in this PowerPoint and reflected in the Race Matters Toolkit differs from alternative ways of addressing race, such as emphases on reconciliation or diversity. See I. Shapiro, </a:t>
            </a:r>
            <a:r>
              <a:rPr lang="en-US" altLang="en-US" i="1">
                <a:latin typeface="Bell Gothic Black" charset="0"/>
              </a:rPr>
              <a:t>Training for Racial Equity and Inclusion, </a:t>
            </a:r>
            <a:r>
              <a:rPr lang="en-US" altLang="en-US">
                <a:latin typeface="Bell Gothic Black" charset="0"/>
              </a:rPr>
              <a:t>Aspen Institute, 2002, for important distinctions among these approaches.</a:t>
            </a:r>
          </a:p>
          <a:p>
            <a:pPr>
              <a:buFontTx/>
              <a:buChar char="•"/>
            </a:pPr>
            <a:r>
              <a:rPr lang="en-US" altLang="en-US">
                <a:latin typeface="Bell Gothic Black" charset="0"/>
              </a:rPr>
              <a:t>This presentation includes (1) a point of view on addressing unequal opportunities by race, and (2) tools to help you create opportunity for all. </a:t>
            </a:r>
          </a:p>
          <a:p>
            <a:endParaRPr lang="en-US">
              <a:latin typeface="Bell Gothic Black"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C70671-E6A9-45D7-AB4A-7D790BAC7C1A}" type="slidenum">
              <a:rPr lang="en-US"/>
              <a:pPr/>
              <a:t>10</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latin typeface="Bell Gothic Black" charset="0"/>
              </a:rPr>
              <a:t>Suggested talking points:</a:t>
            </a:r>
            <a:endParaRPr lang="en-US" altLang="en-US">
              <a:latin typeface="Bell Gothic Black" charset="0"/>
            </a:endParaRPr>
          </a:p>
          <a:p>
            <a:pPr>
              <a:buFontTx/>
              <a:buChar char="•"/>
            </a:pPr>
            <a:r>
              <a:rPr lang="en-US" altLang="en-US">
                <a:latin typeface="Bell Gothic Black" charset="0"/>
              </a:rPr>
              <a:t>The politics of this era produced significant victories regarding opportunity for all, as noted in the first column. </a:t>
            </a:r>
          </a:p>
          <a:p>
            <a:pPr>
              <a:buFontTx/>
              <a:buChar char="•"/>
            </a:pPr>
            <a:r>
              <a:rPr lang="en-US" altLang="en-US">
                <a:latin typeface="Bell Gothic Black" charset="0"/>
              </a:rPr>
              <a:t>But these legal and legislative victories haven’t produced the outcomes they intended, as the second column describes.   See the Race Matters Fact Sheets on education, neighborhood vitality, family economic success, and civic participation for specific data about inequities in education, housing, jobs, and voting, respectively.</a:t>
            </a:r>
          </a:p>
          <a:p>
            <a:pPr>
              <a:buFontTx/>
              <a:buChar char="•"/>
            </a:pPr>
            <a:r>
              <a:rPr lang="en-US" altLang="en-US">
                <a:latin typeface="Bell Gothic Black" charset="0"/>
              </a:rPr>
              <a:t>Invite the audience to add other opportunity victories here along with their inequitable outcomes.</a:t>
            </a:r>
          </a:p>
          <a:p>
            <a:endParaRPr lang="en-US" altLang="en-US">
              <a:latin typeface="Bell Gothic Black" charset="0"/>
            </a:endParaRPr>
          </a:p>
          <a:p>
            <a:r>
              <a:rPr lang="en-US" altLang="en-US">
                <a:latin typeface="Bell Gothic Black" charset="0"/>
              </a:rPr>
              <a:t>In preparation for the next slide:</a:t>
            </a:r>
          </a:p>
          <a:p>
            <a:r>
              <a:rPr lang="en-US" altLang="en-US">
                <a:latin typeface="Bell Gothic Black" charset="0"/>
              </a:rPr>
              <a:t>Despite ongoing inequality, the opportunity victories are being challenged.</a:t>
            </a:r>
          </a:p>
          <a:p>
            <a:endParaRPr lang="en-US" altLang="en-US">
              <a:latin typeface="Bell Gothic Black" charset="0"/>
            </a:endParaRPr>
          </a:p>
          <a:p>
            <a:endParaRPr lang="en-US" altLang="en-US">
              <a:latin typeface="Bell Gothic Black" charset="0"/>
            </a:endParaRPr>
          </a:p>
          <a:p>
            <a:endParaRPr lang="en-US">
              <a:latin typeface="Bell Gothic Black"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1945E-F60D-4973-89DF-B07DDC3728FF}" type="slidenum">
              <a:rPr lang="en-US"/>
              <a:pPr/>
              <a:t>11</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latin typeface="Bell Gothic Black" charset="0"/>
              </a:rPr>
              <a:t>Suggested talking point:</a:t>
            </a:r>
            <a:endParaRPr lang="en-US" altLang="en-US">
              <a:latin typeface="Bell Gothic Black" charset="0"/>
            </a:endParaRPr>
          </a:p>
          <a:p>
            <a:pPr>
              <a:buFontTx/>
              <a:buChar char="•"/>
            </a:pPr>
            <a:r>
              <a:rPr lang="en-US" altLang="en-US">
                <a:latin typeface="Bell Gothic Black" charset="0"/>
              </a:rPr>
              <a:t>Invite the audience to add other challenges to opportunity victories and describe their likely outcomes.</a:t>
            </a:r>
          </a:p>
          <a:p>
            <a:r>
              <a:rPr lang="en-US" altLang="en-US">
                <a:latin typeface="Bell Gothic Black" charset="0"/>
              </a:rPr>
              <a:t> </a:t>
            </a:r>
          </a:p>
          <a:p>
            <a:endParaRPr lang="en-US">
              <a:latin typeface="Bell Gothic Black"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12935-6D3F-4111-80C8-D11179ED5C21}" type="slidenum">
              <a:rPr lang="en-US"/>
              <a:pPr/>
              <a:t>12</a:t>
            </a:fld>
            <a:endParaRPr 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dirty="0">
                <a:latin typeface="Bell Gothic Black" charset="0"/>
              </a:rPr>
              <a:t>Suggested talking points:</a:t>
            </a:r>
            <a:endParaRPr lang="en-US" altLang="en-US" dirty="0">
              <a:latin typeface="Bell Gothic Black" charset="0"/>
            </a:endParaRPr>
          </a:p>
          <a:p>
            <a:pPr>
              <a:buFontTx/>
              <a:buChar char="•"/>
            </a:pPr>
            <a:r>
              <a:rPr lang="en-US" altLang="en-US" dirty="0">
                <a:latin typeface="Bell Gothic Black" charset="0"/>
              </a:rPr>
              <a:t>The previous stories have been about how racial inequities are deeply embedded in social policies and practices.  This is the case whether the policies and practices use the word “race” or not.</a:t>
            </a:r>
          </a:p>
          <a:p>
            <a:pPr>
              <a:buFontTx/>
              <a:buChar char="•"/>
            </a:pPr>
            <a:r>
              <a:rPr lang="en-US" altLang="en-US" dirty="0">
                <a:latin typeface="Bell Gothic Black" charset="0"/>
              </a:rPr>
              <a:t>The quick march through 60 years of U.S. history points out that opportunity for all is a goal that has sometimes been closer to realization, other times less so.  The history of race in the U.S. is one of steps forward and steps backward (retrenchment) – in contrast to the popularly held belief that this history is one of continual progress.</a:t>
            </a:r>
          </a:p>
          <a:p>
            <a:endParaRPr lang="en-US" dirty="0">
              <a:latin typeface="Bell Gothic Black"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F8C20-5F05-415F-958F-A3A52F859433}" type="slidenum">
              <a:rPr lang="en-US"/>
              <a:pPr/>
              <a:t>14</a:t>
            </a:fld>
            <a:endParaRPr lang="en-US"/>
          </a:p>
        </p:txBody>
      </p:sp>
      <p:sp>
        <p:nvSpPr>
          <p:cNvPr id="77826" name="Rectangle 2"/>
          <p:cNvSpPr>
            <a:spLocks noChangeArrowheads="1" noTextEdit="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77827" name="Rectangle 3"/>
          <p:cNvSpPr>
            <a:spLocks noChangeArrowheads="1"/>
          </p:cNvSpPr>
          <p:nvPr>
            <p:ph type="body" idx="1"/>
          </p:nvPr>
        </p:nvSpPr>
        <p:spPr bwMode="auto">
          <a:xfrm>
            <a:off x="693738" y="4379913"/>
            <a:ext cx="5546725" cy="4148137"/>
          </a:xfrm>
          <a:prstGeom prst="rect">
            <a:avLst/>
          </a:prstGeom>
          <a:solidFill>
            <a:srgbClr val="FFFFFF"/>
          </a:solidFill>
          <a:ln>
            <a:solidFill>
              <a:srgbClr val="000000"/>
            </a:solidFill>
            <a:miter lim="800000"/>
            <a:headEnd/>
            <a:tailEnd/>
          </a:ln>
        </p:spPr>
        <p:txBody>
          <a:bodyPr lIns="92306" tIns="46152" rIns="92306" bIns="46152"/>
          <a:lstStyle/>
          <a:p>
            <a:r>
              <a:rPr lang="en-US">
                <a:latin typeface="Bell Gothic Black" charset="0"/>
              </a:rPr>
              <a:t>Observations:</a:t>
            </a:r>
            <a:endParaRPr lang="en-US" altLang="en-US">
              <a:latin typeface="Bell Gothic Black" charset="0"/>
            </a:endParaRPr>
          </a:p>
          <a:p>
            <a:pPr>
              <a:buFontTx/>
              <a:buChar char="•"/>
            </a:pPr>
            <a:r>
              <a:rPr lang="en-US" altLang="en-US">
                <a:latin typeface="Bell Gothic Black" charset="0"/>
              </a:rPr>
              <a:t>Cartoon source: </a:t>
            </a:r>
            <a:r>
              <a:rPr lang="en-US" altLang="en-US" i="1">
                <a:latin typeface="Bell Gothic Black" charset="0"/>
              </a:rPr>
              <a:t>Harvard Business Review</a:t>
            </a:r>
            <a:r>
              <a:rPr lang="en-US" altLang="en-US">
                <a:latin typeface="Bell Gothic Black" charset="0"/>
              </a:rPr>
              <a:t>, October 2005, pg. 95.</a:t>
            </a:r>
          </a:p>
          <a:p>
            <a:pPr>
              <a:buFontTx/>
              <a:buChar char="•"/>
            </a:pPr>
            <a:r>
              <a:rPr lang="en-US" altLang="en-US">
                <a:latin typeface="Bell Gothic Black" charset="0"/>
              </a:rPr>
              <a:t>Because humor can help eliminate tensions that usually emerge in meetings about race, insert other cartoons as relevant throughout the presentation.</a:t>
            </a:r>
          </a:p>
          <a:p>
            <a:endParaRPr lang="en-US">
              <a:latin typeface="Bell Gothic Black"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C90A7-43BC-4763-BA7A-06314A767301}" type="slidenum">
              <a:rPr lang="en-US"/>
              <a:pPr/>
              <a:t>15</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atin typeface="Bell Gothic Black" charset="0"/>
              </a:rPr>
              <a:t>Suggested talking point:</a:t>
            </a:r>
          </a:p>
          <a:p>
            <a:pPr>
              <a:buFontTx/>
              <a:buChar char="•"/>
            </a:pPr>
            <a:r>
              <a:rPr lang="en-US">
                <a:latin typeface="Bell Gothic Black" charset="0"/>
              </a:rPr>
              <a:t>There are of course individual examples of </a:t>
            </a:r>
            <a:r>
              <a:rPr lang="en-US" i="1">
                <a:latin typeface="Bell Gothic Black" charset="0"/>
              </a:rPr>
              <a:t>some</a:t>
            </a:r>
            <a:r>
              <a:rPr lang="en-US">
                <a:latin typeface="Bell Gothic Black" charset="0"/>
              </a:rPr>
              <a:t> whites faring worse than </a:t>
            </a:r>
            <a:r>
              <a:rPr lang="en-US" i="1">
                <a:latin typeface="Bell Gothic Black" charset="0"/>
              </a:rPr>
              <a:t>some</a:t>
            </a:r>
            <a:r>
              <a:rPr lang="en-US">
                <a:latin typeface="Bell Gothic Black" charset="0"/>
              </a:rPr>
              <a:t> people of color, but that doesn’t deny the existence of the widespread disparities </a:t>
            </a:r>
            <a:r>
              <a:rPr lang="en-US" i="1">
                <a:latin typeface="Bell Gothic Black" charset="0"/>
              </a:rPr>
              <a:t>across</a:t>
            </a:r>
            <a:r>
              <a:rPr lang="en-US">
                <a:latin typeface="Bell Gothic Black" charset="0"/>
              </a:rPr>
              <a:t> groups or the differential impact of policies and practices </a:t>
            </a:r>
            <a:r>
              <a:rPr lang="en-US" i="1">
                <a:latin typeface="Bell Gothic Black" charset="0"/>
              </a:rPr>
              <a:t>on </a:t>
            </a:r>
            <a:r>
              <a:rPr lang="en-US">
                <a:latin typeface="Bell Gothic Black" charset="0"/>
              </a:rPr>
              <a:t>groups.</a:t>
            </a:r>
          </a:p>
          <a:p>
            <a:pPr>
              <a:buFontTx/>
              <a:buChar char="•"/>
            </a:pPr>
            <a:endParaRPr lang="en-US">
              <a:latin typeface="Bell Gothic Black" charset="0"/>
            </a:endParaRPr>
          </a:p>
          <a:p>
            <a:r>
              <a:rPr lang="en-US">
                <a:latin typeface="Bell Gothic Black" charset="0"/>
              </a:rPr>
              <a:t>Observation:</a:t>
            </a:r>
          </a:p>
          <a:p>
            <a:pPr>
              <a:buFontTx/>
              <a:buChar char="•"/>
            </a:pPr>
            <a:r>
              <a:rPr lang="en-US">
                <a:latin typeface="Bell Gothic Black" charset="0"/>
              </a:rPr>
              <a:t>Audiences may want to talk about other issues throughout the presentation (such as individual responsibility), but the conversation needs always to be brought back to embedded racial inequities and the policies and practices that produce them.  These are the subject of this presentation and the Race Matters Toolkit.  If particular topics off this subject seem critical to discuss, plan a different session to do so.</a:t>
            </a:r>
          </a:p>
          <a:p>
            <a:endParaRPr lang="en-US">
              <a:latin typeface="Bell Gothic Black" charset="0"/>
            </a:endParaRP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402EF-C7D1-4D8C-8B93-B35155D28461}" type="slidenum">
              <a:rPr lang="en-US"/>
              <a:pPr/>
              <a:t>16</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latin typeface="Bell Gothic Black" charset="0"/>
              </a:rPr>
              <a:t>Examples of differential perceptions:</a:t>
            </a:r>
          </a:p>
          <a:p>
            <a:pPr>
              <a:buFontTx/>
              <a:buChar char="•"/>
            </a:pPr>
            <a:r>
              <a:rPr lang="en-US">
                <a:latin typeface="Bell Gothic Black" charset="0"/>
              </a:rPr>
              <a:t>After Hurricane Katrina, media reports depicted people of color as looters in stores and whites as taking food from stores for survival</a:t>
            </a:r>
          </a:p>
          <a:p>
            <a:pPr>
              <a:buFontTx/>
              <a:buChar char="•"/>
            </a:pPr>
            <a:r>
              <a:rPr lang="en-US">
                <a:latin typeface="Bell Gothic Black" charset="0"/>
              </a:rPr>
              <a:t>Whites can make mistakes without their shortcomings being generalized to whites as a group.  The mistakes by individuals of color are often generalized to the whole group.</a:t>
            </a:r>
          </a:p>
          <a:p>
            <a:pPr>
              <a:buFontTx/>
              <a:buChar char="•"/>
            </a:pPr>
            <a:r>
              <a:rPr lang="en-US">
                <a:latin typeface="Bell Gothic Black" charset="0"/>
              </a:rPr>
              <a:t>Invite the audience to add other examples of differential perceptions.</a:t>
            </a:r>
          </a:p>
          <a:p>
            <a:endParaRPr lang="en-US">
              <a:latin typeface="Bell Gothic Black"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A875-C355-43E2-9D42-8FC0A9A4571B}" type="slidenum">
              <a:rPr lang="en-US"/>
              <a:pPr/>
              <a:t>17</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a:latin typeface="Bell Gothic Black" charset="0"/>
              </a:rPr>
              <a:t>Observation:</a:t>
            </a:r>
          </a:p>
          <a:p>
            <a:r>
              <a:rPr lang="en-US" altLang="en-US">
                <a:latin typeface="Bell Gothic Black" charset="0"/>
              </a:rPr>
              <a:t>This section moves the presentation from conceptual orientation to practical application.</a:t>
            </a:r>
          </a:p>
          <a:p>
            <a:endParaRPr lang="en-US">
              <a:latin typeface="Bell Gothic Black"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A30C61-F1FE-4024-A258-D38D19EF38E1}" type="slidenum">
              <a:rPr lang="en-US"/>
              <a:pPr/>
              <a:t>18</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latin typeface="Bell Gothic Black" charset="0"/>
              </a:rPr>
              <a:t>Suggested talking point:</a:t>
            </a:r>
          </a:p>
          <a:p>
            <a:r>
              <a:rPr lang="en-US">
                <a:latin typeface="Bell Gothic Black" charset="0"/>
              </a:rPr>
              <a:t>The following slides build out each of these dimensions. For each different approach to the work, the slides:</a:t>
            </a:r>
          </a:p>
          <a:p>
            <a:pPr>
              <a:buFontTx/>
              <a:buChar char="•"/>
            </a:pPr>
            <a:r>
              <a:rPr lang="en-US">
                <a:latin typeface="Bell Gothic Black" charset="0"/>
              </a:rPr>
              <a:t>Highlight the often-found approach</a:t>
            </a:r>
          </a:p>
          <a:p>
            <a:pPr>
              <a:buFontTx/>
              <a:buChar char="•"/>
            </a:pPr>
            <a:r>
              <a:rPr lang="en-US">
                <a:latin typeface="Bell Gothic Black" charset="0"/>
              </a:rPr>
              <a:t>Describe the difference from the often-found approach</a:t>
            </a:r>
          </a:p>
          <a:p>
            <a:pPr>
              <a:buFontTx/>
              <a:buChar char="•"/>
            </a:pPr>
            <a:r>
              <a:rPr lang="en-US">
                <a:latin typeface="Bell Gothic Black" charset="0"/>
              </a:rPr>
              <a:t>Illustrate how the use of an embedded racial inequities lens reveals a different view of a concrete issue</a:t>
            </a:r>
          </a:p>
          <a:p>
            <a:pPr>
              <a:buFontTx/>
              <a:buChar char="•"/>
            </a:pPr>
            <a:r>
              <a:rPr lang="en-US">
                <a:latin typeface="Bell Gothic Black" charset="0"/>
              </a:rPr>
              <a:t>Identify a specific tool in the Race Matters Toolkit to help do the work differently</a:t>
            </a:r>
          </a:p>
          <a:p>
            <a:endParaRPr lang="en-US">
              <a:latin typeface="Bell Gothic Black"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A4BF6-1F5F-4E04-9A7A-1A240973DCB6}" type="slidenum">
              <a:rPr lang="en-US"/>
              <a:pPr/>
              <a:t>19</a:t>
            </a:fld>
            <a:endParaRPr lang="en-US"/>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pPr marL="228600" indent="-228600"/>
            <a:r>
              <a:rPr lang="en-US" sz="1000"/>
              <a:t>Suggested talking points:</a:t>
            </a:r>
          </a:p>
          <a:p>
            <a:pPr marL="228600" indent="-228600">
              <a:buFontTx/>
              <a:buAutoNum type="arabicParenR"/>
            </a:pPr>
            <a:r>
              <a:rPr lang="en-US" sz="1000"/>
              <a:t>Different from what?</a:t>
            </a:r>
          </a:p>
          <a:p>
            <a:pPr marL="228600" indent="-228600">
              <a:buFontTx/>
              <a:buChar char="•"/>
            </a:pPr>
            <a:r>
              <a:rPr lang="en-US" sz="1000"/>
              <a:t>Often policy makers and practitioners don’t break data out by race to see if disparities exist.</a:t>
            </a:r>
          </a:p>
          <a:p>
            <a:pPr marL="228600" indent="-228600">
              <a:buFontTx/>
              <a:buChar char="•"/>
            </a:pPr>
            <a:r>
              <a:rPr lang="en-US" sz="1000"/>
              <a:t>If they do, they usually stop after a simple breakout by race.  This tells us if disparities exist, but not how they were produced.</a:t>
            </a:r>
          </a:p>
          <a:p>
            <a:pPr marL="228600" indent="-228600"/>
            <a:r>
              <a:rPr lang="en-US" sz="1000"/>
              <a:t>2) How is it different?</a:t>
            </a:r>
          </a:p>
          <a:p>
            <a:pPr marL="228600" indent="-228600">
              <a:buFontTx/>
              <a:buChar char="•"/>
            </a:pPr>
            <a:r>
              <a:rPr lang="en-US" sz="1000"/>
              <a:t>Data analysis needs to go beyond simple breakout by race to understand how disparities are produced.</a:t>
            </a:r>
          </a:p>
          <a:p>
            <a:pPr marL="228600" indent="-228600"/>
            <a:r>
              <a:rPr lang="en-US" sz="1000"/>
              <a:t>3) Example: </a:t>
            </a:r>
          </a:p>
          <a:p>
            <a:pPr marL="228600" indent="-228600">
              <a:buFontTx/>
              <a:buChar char="•"/>
            </a:pPr>
            <a:r>
              <a:rPr lang="en-US" sz="1000"/>
              <a:t>Simple disaggregation shows that African American and Latino males are disproportionately suspended and expelled.  If the analysis stops here it’s possible to conclude that these youth act out more in school (which reflects a pervasive stereotype).</a:t>
            </a:r>
          </a:p>
          <a:p>
            <a:pPr marL="228600" indent="-228600">
              <a:buFontTx/>
              <a:buChar char="•"/>
            </a:pPr>
            <a:r>
              <a:rPr lang="en-US" sz="1000"/>
              <a:t>The Harvard Civil Rights Project analyzes the data more deeply and finds that African American and Latino males are disproportionately suspended and expelled for behaviors subject to the discretion of teachers’ definitions, such as “insubordination” or “disrespect.”  When the reasons for suspensions or expulsions are more objective like carrying a weapon, Whites are suspended and expelled at a similar rate.</a:t>
            </a:r>
          </a:p>
          <a:p>
            <a:pPr marL="228600" indent="-228600">
              <a:buFontTx/>
              <a:buChar char="•"/>
            </a:pPr>
            <a:r>
              <a:rPr lang="en-US" sz="1000"/>
              <a:t>This deeper analysis suggests the need for re-examination of discretionary decision-making by school officials to determine if stereotypes are in play.</a:t>
            </a:r>
          </a:p>
          <a:p>
            <a:pPr marL="228600" indent="-228600">
              <a:buFontTx/>
              <a:buChar char="•"/>
            </a:pPr>
            <a:r>
              <a:rPr lang="en-US" sz="1000"/>
              <a:t>The tool called “What’s Race Got to Do With It?” prompts users to deeply analyze data by race.</a:t>
            </a:r>
          </a:p>
          <a:p>
            <a:pPr marL="228600" indent="-228600"/>
            <a:endParaRPr lang="en-US" sz="1000">
              <a:latin typeface="Bell Gothic Black"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04ACB-74B1-46A2-9DBC-F592310F680D}" type="slidenum">
              <a:rPr lang="en-US"/>
              <a:pPr/>
              <a:t>20</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pPr marL="228600" indent="-228600"/>
            <a:r>
              <a:rPr lang="en-US">
                <a:latin typeface="Bell Gothic Black" charset="0"/>
              </a:rPr>
              <a:t>Suggested talking points:</a:t>
            </a:r>
          </a:p>
          <a:p>
            <a:pPr marL="228600" indent="-228600">
              <a:buFontTx/>
              <a:buAutoNum type="arabicParenR"/>
            </a:pPr>
            <a:r>
              <a:rPr lang="en-US">
                <a:latin typeface="Bell Gothic Black" charset="0"/>
              </a:rPr>
              <a:t>Different from what?</a:t>
            </a:r>
          </a:p>
          <a:p>
            <a:pPr marL="228600" indent="-228600">
              <a:buFontTx/>
              <a:buChar char="•"/>
            </a:pPr>
            <a:r>
              <a:rPr lang="en-US">
                <a:latin typeface="Bell Gothic Black" charset="0"/>
              </a:rPr>
              <a:t>When people look for explanations for problems, they tend to look for individual faults.</a:t>
            </a:r>
          </a:p>
          <a:p>
            <a:pPr marL="228600" indent="-228600"/>
            <a:r>
              <a:rPr lang="en-US">
                <a:latin typeface="Bell Gothic Black" charset="0"/>
              </a:rPr>
              <a:t>2) How is it different?</a:t>
            </a:r>
          </a:p>
          <a:p>
            <a:pPr marL="228600" indent="-228600">
              <a:buFontTx/>
              <a:buChar char="•"/>
            </a:pPr>
            <a:r>
              <a:rPr lang="en-US">
                <a:latin typeface="Bell Gothic Black" charset="0"/>
              </a:rPr>
              <a:t>This approach asks how policies and practices can contribute to individual problems.</a:t>
            </a:r>
          </a:p>
          <a:p>
            <a:pPr marL="228600" indent="-228600"/>
            <a:r>
              <a:rPr lang="en-US">
                <a:latin typeface="Bell Gothic Black" charset="0"/>
              </a:rPr>
              <a:t>3) Example: </a:t>
            </a:r>
          </a:p>
          <a:p>
            <a:pPr marL="228600" indent="-228600">
              <a:buFontTx/>
              <a:buChar char="•"/>
            </a:pPr>
            <a:r>
              <a:rPr lang="en-US">
                <a:latin typeface="Bell Gothic Black" charset="0"/>
              </a:rPr>
              <a:t>A TV news magazine reported the story of an African American female bus rider who exited her bus, crossed the highway to a nearby suburban shopping mall, and was killed by an oncoming car.  This story could have been perceived as a random pedestrian fatality.</a:t>
            </a:r>
          </a:p>
          <a:p>
            <a:pPr marL="228600" indent="-228600">
              <a:buFontTx/>
              <a:buChar char="•"/>
            </a:pPr>
            <a:r>
              <a:rPr lang="en-US">
                <a:latin typeface="Bell Gothic Black" charset="0"/>
              </a:rPr>
              <a:t>But their investigation showed that the White owners of the shopping mall had persuaded the public bus system not to locate the bus stop in the mall because they wanted to discourage shoppers from inner city neighborhoods of color who would differentially need public transportation to get there.</a:t>
            </a:r>
          </a:p>
          <a:p>
            <a:pPr marL="228600" indent="-228600">
              <a:buFontTx/>
              <a:buChar char="•"/>
            </a:pPr>
            <a:r>
              <a:rPr lang="en-US">
                <a:latin typeface="Bell Gothic Black" charset="0"/>
              </a:rPr>
              <a:t>So the location of the bus stop and the differential hazard it created for riders of color contributed to the individual pedestrian fatality.</a:t>
            </a:r>
          </a:p>
          <a:p>
            <a:pPr marL="228600" indent="-228600">
              <a:buFontTx/>
              <a:buChar char="•"/>
            </a:pPr>
            <a:r>
              <a:rPr lang="en-US">
                <a:latin typeface="Bell Gothic Black" charset="0"/>
              </a:rPr>
              <a:t>The Race Matters Fact Sheets help to identify the usual structural explanations for disparities in specific issue areas.</a:t>
            </a:r>
          </a:p>
          <a:p>
            <a:pPr marL="228600" indent="-228600">
              <a:buFontTx/>
              <a:buChar char="•"/>
            </a:pPr>
            <a:endParaRPr lang="en-US">
              <a:latin typeface="Bell Gothic Black" charset="0"/>
            </a:endParaRPr>
          </a:p>
          <a:p>
            <a:pPr marL="228600" indent="-22860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E233A-1546-4B43-95F0-6F55A80DD36B}" type="slidenum">
              <a:rPr lang="en-US"/>
              <a:pPr/>
              <a:t>2</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atin typeface="Bell Gothic Black" charset="0"/>
              </a:rPr>
              <a:t>Suggested talking points:</a:t>
            </a:r>
          </a:p>
          <a:p>
            <a:pPr>
              <a:buFontTx/>
              <a:buChar char="•"/>
            </a:pPr>
            <a:r>
              <a:rPr lang="en-US">
                <a:latin typeface="Bell Gothic Black" charset="0"/>
              </a:rPr>
              <a:t>These assumptions are in contrast to race-neutral and/or color-blind approaches</a:t>
            </a:r>
          </a:p>
          <a:p>
            <a:pPr>
              <a:buFontTx/>
              <a:buChar char="•"/>
            </a:pPr>
            <a:r>
              <a:rPr lang="en-US">
                <a:latin typeface="Bell Gothic Black" charset="0"/>
              </a:rPr>
              <a:t>These assumptions are empirically based: Strategies determined through an intentional focus on race can produce more equitable results than those taking a race-neutral or color-blind approach.</a:t>
            </a:r>
          </a:p>
          <a:p>
            <a:endParaRPr lang="en-US" altLang="en-US">
              <a:latin typeface="Bell Gothic Black"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71789-3127-4825-904A-63C3F5F346F2}" type="slidenum">
              <a:rPr lang="en-US"/>
              <a:pPr/>
              <a:t>21</a:t>
            </a:fld>
            <a:endParaRPr lang="en-US"/>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28600" indent="-228600"/>
            <a:r>
              <a:rPr lang="en-US">
                <a:latin typeface="Bell Gothic Black" charset="0"/>
              </a:rPr>
              <a:t>Suggested talking points:</a:t>
            </a:r>
          </a:p>
          <a:p>
            <a:pPr marL="228600" indent="-228600">
              <a:buFontTx/>
              <a:buAutoNum type="arabicParenR"/>
            </a:pPr>
            <a:r>
              <a:rPr lang="en-US">
                <a:latin typeface="Bell Gothic Black" charset="0"/>
              </a:rPr>
              <a:t>Different from what?</a:t>
            </a:r>
          </a:p>
          <a:p>
            <a:pPr marL="228600" indent="-228600">
              <a:buFontTx/>
              <a:buChar char="•"/>
            </a:pPr>
            <a:r>
              <a:rPr lang="en-US">
                <a:latin typeface="Bell Gothic Black" charset="0"/>
              </a:rPr>
              <a:t>Talk about racial disparities is often framed in us-them language, fails to provide deep analysis or specific solutions, and (depending on who’s speaking) uses the lens of individualism.</a:t>
            </a:r>
          </a:p>
          <a:p>
            <a:pPr marL="228600" indent="-228600"/>
            <a:r>
              <a:rPr lang="en-US">
                <a:latin typeface="Bell Gothic Black" charset="0"/>
              </a:rPr>
              <a:t>2) How is it different?</a:t>
            </a:r>
          </a:p>
          <a:p>
            <a:pPr marL="228600" indent="-228600">
              <a:buFontTx/>
              <a:buChar char="•"/>
            </a:pPr>
            <a:r>
              <a:rPr lang="en-US">
                <a:latin typeface="Bell Gothic Black" charset="0"/>
              </a:rPr>
              <a:t>This approach focuses on how the promotion of opportunity for all helps us all, comes out of a deeply analyzed examination of issues that includes specific strategies for how disparities can be reduced, and emphasizes the structural reasons for inequities.</a:t>
            </a:r>
          </a:p>
          <a:p>
            <a:pPr marL="228600" indent="-228600"/>
            <a:r>
              <a:rPr lang="en-US">
                <a:latin typeface="Bell Gothic Black" charset="0"/>
              </a:rPr>
              <a:t>3) Examples: </a:t>
            </a:r>
          </a:p>
          <a:p>
            <a:pPr marL="228600" indent="-228600">
              <a:buFontTx/>
              <a:buChar char="•"/>
            </a:pPr>
            <a:r>
              <a:rPr lang="en-US">
                <a:latin typeface="Bell Gothic Black" charset="0"/>
              </a:rPr>
              <a:t>Community good over interest group: the unifying message is that a community benefits when all children have good schools as opposed to a divisive message that pits inner city school children against suburban school children.</a:t>
            </a:r>
          </a:p>
          <a:p>
            <a:pPr marL="228600" indent="-228600">
              <a:buFontTx/>
              <a:buChar char="•"/>
            </a:pPr>
            <a:r>
              <a:rPr lang="en-US">
                <a:latin typeface="Bell Gothic Black" charset="0"/>
              </a:rPr>
              <a:t>Leading with structural and embedded issues: if the goal of family economic success includes both financial literacy and the elimination of predatory lending, lead with the structural problem of predatory lending.  Leading with financial literacy prompts the listener to adopt individual focus, and individually-focused thinking always trumps structurally-focused thinking when it’s introduced first.</a:t>
            </a:r>
          </a:p>
          <a:p>
            <a:pPr marL="228600" indent="-228600">
              <a:buFontTx/>
              <a:buChar char="•"/>
            </a:pPr>
            <a:r>
              <a:rPr lang="en-US">
                <a:latin typeface="Bell Gothic Black" charset="0"/>
              </a:rPr>
              <a:t>The tool “How to Talk About Race” offers state-of-the-art advice about framing messages and discussions about race in a way that moves conversations forward.</a:t>
            </a:r>
          </a:p>
          <a:p>
            <a:pPr marL="228600" indent="-228600"/>
            <a:endParaRPr lang="en-US">
              <a:latin typeface="Bell Gothic Black"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317A6-7A8F-4586-A78A-034273515A7F}" type="slidenum">
              <a:rPr lang="en-US"/>
              <a:pPr/>
              <a:t>22</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pPr marL="228600" indent="-228600"/>
            <a:r>
              <a:rPr lang="en-US">
                <a:latin typeface="Bell Gothic Black" charset="0"/>
              </a:rPr>
              <a:t>Suggested talking points:</a:t>
            </a:r>
          </a:p>
          <a:p>
            <a:pPr marL="228600" indent="-228600">
              <a:buFontTx/>
              <a:buAutoNum type="arabicParenR"/>
            </a:pPr>
            <a:r>
              <a:rPr lang="en-US">
                <a:latin typeface="Bell Gothic Black" charset="0"/>
              </a:rPr>
              <a:t>Different from what?</a:t>
            </a:r>
          </a:p>
          <a:p>
            <a:pPr marL="228600" indent="-228600">
              <a:buFontTx/>
              <a:buChar char="•"/>
            </a:pPr>
            <a:r>
              <a:rPr lang="en-US">
                <a:latin typeface="Bell Gothic Black" charset="0"/>
              </a:rPr>
              <a:t>Success is often defined as a single outcome for everyone, without regard to how policies and practices play out on various groups (e.g., raising children’s educational scores so many points, providing home loans for a certain number of families).</a:t>
            </a:r>
          </a:p>
          <a:p>
            <a:pPr marL="228600" indent="-228600"/>
            <a:r>
              <a:rPr lang="en-US">
                <a:latin typeface="Bell Gothic Black" charset="0"/>
              </a:rPr>
              <a:t>2) How is it different?</a:t>
            </a:r>
          </a:p>
          <a:p>
            <a:pPr marL="228600" indent="-228600">
              <a:buFontTx/>
              <a:buChar char="•"/>
            </a:pPr>
            <a:r>
              <a:rPr lang="en-US">
                <a:latin typeface="Bell Gothic Black" charset="0"/>
              </a:rPr>
              <a:t>This approach envisions success as producing outcomes that provide opportunity for all to benefit (e.g., providing a certain number of home loans for families, with the benefit having no hidden barriers for any racial group and ensuring that similarly situated families have the same opportunity of access– remember what happened to Thomas’ and Juan’s families, despite the fact that the GI Bill was designed to offer opportunity to all). </a:t>
            </a:r>
          </a:p>
          <a:p>
            <a:pPr marL="228600" indent="-228600"/>
            <a:r>
              <a:rPr lang="en-US">
                <a:latin typeface="Bell Gothic Black" charset="0"/>
              </a:rPr>
              <a:t>3) Example:</a:t>
            </a:r>
          </a:p>
          <a:p>
            <a:pPr marL="228600" indent="-228600">
              <a:buFontTx/>
              <a:buChar char="•"/>
            </a:pPr>
            <a:r>
              <a:rPr lang="en-US">
                <a:latin typeface="Bell Gothic Black" charset="0"/>
              </a:rPr>
              <a:t>If we want to reduce inappropriate juvenile detention, the goal of equity is to ensure that, regardless of a juvenile’s race, they receive the most appropriate disposition for their case.  </a:t>
            </a:r>
          </a:p>
          <a:p>
            <a:pPr marL="228600" indent="-228600">
              <a:buFontTx/>
              <a:buChar char="•"/>
            </a:pPr>
            <a:r>
              <a:rPr lang="en-US">
                <a:latin typeface="Bell Gothic Black" charset="0"/>
              </a:rPr>
              <a:t>The only way to determine this is to shift from data that simply describe case dispositions across the board to data that disaggregate and deeply analyze dispositions by race.  The next slide provides an actual case where racial equity in juvenile detention was achieved.</a:t>
            </a:r>
          </a:p>
          <a:p>
            <a:pPr marL="228600" indent="-228600">
              <a:buFontTx/>
              <a:buChar char="•"/>
            </a:pPr>
            <a:r>
              <a:rPr lang="en-US">
                <a:latin typeface="Bell Gothic Black" charset="0"/>
              </a:rPr>
              <a:t>The tool “Racial Equity Impact Analysis” helps sort out whether current or proposed policies and practices are likely to produce equitable outcomes.</a:t>
            </a:r>
          </a:p>
          <a:p>
            <a:pPr marL="228600" indent="-228600"/>
            <a:endParaRPr lang="en-US">
              <a:latin typeface="Bell Gothic Black"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43281-9E80-4BA4-A098-621564B77AA6}" type="slidenum">
              <a:rPr lang="en-US"/>
              <a:pPr/>
              <a:t>23</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pPr marL="228600" indent="-228600"/>
            <a:r>
              <a:rPr lang="en-US" altLang="en-US"/>
              <a:t>Suggested talking points:</a:t>
            </a:r>
          </a:p>
          <a:p>
            <a:pPr marL="228600" indent="-228600">
              <a:buFontTx/>
              <a:buChar char="•"/>
            </a:pPr>
            <a:r>
              <a:rPr lang="en-US" altLang="en-US"/>
              <a:t>This is an example from the Annie E. Casey Foundation’s Juvenile Detention Alternatives Initiative.  (The full detail can be found in Pathways to Juvenile Detention Reform: Reducing Racial Disparities #8.  </a:t>
            </a:r>
            <a:r>
              <a:rPr lang="en-US" altLang="en-US" i="1"/>
              <a:t>The Annie E. Casey Foundation</a:t>
            </a:r>
            <a:r>
              <a:rPr lang="en-US" altLang="en-US"/>
              <a:t>)</a:t>
            </a:r>
            <a:r>
              <a:rPr lang="en-US" altLang="en-US" i="1"/>
              <a:t>.</a:t>
            </a:r>
          </a:p>
          <a:p>
            <a:pPr marL="228600" indent="-228600">
              <a:buFontTx/>
              <a:buChar char="•"/>
            </a:pPr>
            <a:r>
              <a:rPr lang="en-US" altLang="en-US"/>
              <a:t>Equitable outcomes by race were achieved by:</a:t>
            </a:r>
          </a:p>
          <a:p>
            <a:pPr marL="685800" lvl="1" indent="-228600">
              <a:buFontTx/>
              <a:buAutoNum type="alphaLcPeriod"/>
            </a:pPr>
            <a:r>
              <a:rPr lang="en-US" altLang="en-US"/>
              <a:t>Focusing intentionally on the goal of reducing inappropriate racial disproportionality in detention </a:t>
            </a:r>
          </a:p>
          <a:p>
            <a:pPr marL="685800" lvl="1" indent="-228600">
              <a:buFontTx/>
              <a:buAutoNum type="alphaLcPeriod"/>
            </a:pPr>
            <a:r>
              <a:rPr lang="en-US" altLang="en-US"/>
              <a:t>Developing objective culturally appropriate criteria to use in case decision-making </a:t>
            </a:r>
          </a:p>
          <a:p>
            <a:pPr marL="685800" lvl="1" indent="-228600">
              <a:buFontTx/>
              <a:buAutoNum type="alphaLcPeriod"/>
            </a:pPr>
            <a:r>
              <a:rPr lang="en-US" altLang="en-US"/>
              <a:t>Closing the worst detention facilities, which housed youth of color disproportionately</a:t>
            </a:r>
          </a:p>
          <a:p>
            <a:pPr marL="685800" lvl="1" indent="-228600">
              <a:buFontTx/>
              <a:buAutoNum type="alphaLcPeriod"/>
            </a:pPr>
            <a:r>
              <a:rPr lang="en-US" altLang="en-US"/>
              <a:t>Appropriately assigning those youth to alternative settings using the new criteria</a:t>
            </a:r>
          </a:p>
          <a:p>
            <a:pPr marL="228600" indent="-228600">
              <a:buFontTx/>
              <a:buChar char="•"/>
            </a:pPr>
            <a:r>
              <a:rPr lang="en-US" altLang="en-US"/>
              <a:t>The results didn’t sacrifice public safety because all youth considered harmful – as determined by applying the new criteria -- were kept in detention.  Note that when this was done, a few more white youth were detained, which has troubled some pilot audiences.  However, it should be pointed out those detained were judged a threat to public safety and under old practices had been allowed to remain in the community inappropriately.</a:t>
            </a:r>
          </a:p>
          <a:p>
            <a:pPr marL="228600" indent="-228600">
              <a:buFontTx/>
              <a:buChar char="•"/>
            </a:pPr>
            <a:r>
              <a:rPr lang="en-US" altLang="en-US"/>
              <a:t>These results suggest that previous practices were infused with racial stereotyping, which fails to provide equal opportunities for case disposition, regardless of race.  Responsible parties in this case intentionally s</a:t>
            </a:r>
            <a:r>
              <a:rPr lang="en-US"/>
              <a:t>hifted from an across-the-board definition of success regarding juvenile case dispositions to one of racially equitable outcomes.  They then  analyzed dispositions </a:t>
            </a:r>
            <a:r>
              <a:rPr lang="en-US" altLang="en-US"/>
              <a:t>using objective criteria, thereby taking steps that corrected the inequitable outcomes of past practices. </a:t>
            </a:r>
          </a:p>
          <a:p>
            <a:pPr marL="228600" indent="-228600">
              <a:buFontTx/>
              <a:buChar char="•"/>
            </a:pPr>
            <a:endParaRPr lang="en-US">
              <a:latin typeface="Bell Gothic Black"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21CBF5-AAE0-44DD-94A5-EA5E8A7F3561}" type="slidenum">
              <a:rPr lang="en-US"/>
              <a:pPr/>
              <a:t>24</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pPr marL="228600" indent="-228600"/>
            <a:r>
              <a:rPr lang="en-US"/>
              <a:t>Suggested talking points:</a:t>
            </a:r>
          </a:p>
          <a:p>
            <a:pPr marL="228600" indent="-228600">
              <a:buFontTx/>
              <a:buAutoNum type="arabicParenR"/>
            </a:pPr>
            <a:r>
              <a:rPr lang="en-US"/>
              <a:t>Different from what?</a:t>
            </a:r>
          </a:p>
          <a:p>
            <a:pPr marL="228600" indent="-228600">
              <a:buFontTx/>
              <a:buChar char="•"/>
            </a:pPr>
            <a:r>
              <a:rPr lang="en-US"/>
              <a:t>Interventions are often designed without consideration to how they may play out across different racial groups.  The assumption is that good practice will produce good outcomes across the board.</a:t>
            </a:r>
          </a:p>
          <a:p>
            <a:pPr marL="228600" indent="-228600"/>
            <a:r>
              <a:rPr lang="en-US"/>
              <a:t>2) How is it different?</a:t>
            </a:r>
          </a:p>
          <a:p>
            <a:pPr marL="228600" indent="-228600">
              <a:buFontTx/>
              <a:buChar char="•"/>
            </a:pPr>
            <a:r>
              <a:rPr lang="en-US"/>
              <a:t>This approach emphasizes the need to be race-informed – that is, to understand how interventions may play out differently across racial groups and take necessary steps to ensure access to opportunity for all.</a:t>
            </a:r>
          </a:p>
          <a:p>
            <a:pPr marL="228600" indent="-228600"/>
            <a:r>
              <a:rPr lang="en-US"/>
              <a:t>3) Example:</a:t>
            </a:r>
          </a:p>
          <a:p>
            <a:pPr marL="228600" indent="-228600">
              <a:buFontTx/>
              <a:buChar char="•"/>
            </a:pPr>
            <a:r>
              <a:rPr lang="en-US"/>
              <a:t>In public systems, caseload reduction is often a necessary strategy to enabling better services,  but if it’s done without being race-informed, it won’t be sufficient.</a:t>
            </a:r>
          </a:p>
          <a:p>
            <a:pPr marL="228600" indent="-228600">
              <a:buFontTx/>
              <a:buChar char="•"/>
            </a:pPr>
            <a:r>
              <a:rPr lang="en-US"/>
              <a:t>Why? The previous example about juvenile detention showed us that caseworkers may operate on the basis of stereotypes about their clients.  Stereotypical decision-making will not necessarily be changed regardless of change in the size of caseload.</a:t>
            </a:r>
          </a:p>
          <a:p>
            <a:pPr marL="228600" indent="-228600">
              <a:buFontTx/>
              <a:buChar char="•"/>
            </a:pPr>
            <a:r>
              <a:rPr lang="en-US"/>
              <a:t>For public systems to produce equitable results, caseload reduction should be coupled with culturally appropriate decision-making criteria.</a:t>
            </a:r>
          </a:p>
          <a:p>
            <a:pPr marL="228600" indent="-228600">
              <a:buFontTx/>
              <a:buChar char="•"/>
            </a:pPr>
            <a:r>
              <a:rPr lang="en-US"/>
              <a:t>Race informed approaches typically require additional steps built onto basically good ideas.</a:t>
            </a:r>
          </a:p>
          <a:p>
            <a:pPr marL="228600" indent="-228600">
              <a:buFontTx/>
              <a:buChar char="•"/>
            </a:pPr>
            <a:r>
              <a:rPr lang="en-US"/>
              <a:t>The tools of “System Reform Strategies” and “Community Building Strategies” offer guides for additional steps that may be needed alongside otherwise important policy and practice interventions and community change strategies.</a:t>
            </a:r>
          </a:p>
          <a:p>
            <a:pPr marL="228600" indent="-228600"/>
            <a:endParaRPr lang="en-US">
              <a:latin typeface="Bell Gothic Black"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2CABC-DB45-4C73-8E0F-7E3E7C4A633F}" type="slidenum">
              <a:rPr lang="en-US"/>
              <a:pPr/>
              <a:t>25</a:t>
            </a:fld>
            <a:endParaRPr lang="en-US"/>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pPr marL="228600" indent="-228600"/>
            <a:r>
              <a:rPr lang="en-US">
                <a:latin typeface="Bell Gothic Black" charset="0"/>
              </a:rPr>
              <a:t>Suggested talking points:</a:t>
            </a:r>
          </a:p>
          <a:p>
            <a:pPr marL="228600" indent="-228600">
              <a:buFontTx/>
              <a:buAutoNum type="arabicParenR"/>
            </a:pPr>
            <a:r>
              <a:rPr lang="en-US">
                <a:latin typeface="Bell Gothic Black" charset="0"/>
              </a:rPr>
              <a:t>Different from what?</a:t>
            </a:r>
          </a:p>
          <a:p>
            <a:pPr marL="228600" indent="-228600">
              <a:buFontTx/>
              <a:buChar char="•"/>
            </a:pPr>
            <a:r>
              <a:rPr lang="en-US">
                <a:latin typeface="Bell Gothic Black" charset="0"/>
              </a:rPr>
              <a:t>It is not uncommon to believe that well-intentioned people will necessarily produce opportunity for all.  But because racial inequities are deeply embedded and are readily reinforced by dominant ways of viewing people and issues, there is no guarantee that good people with good intentions will necessarily produce good results.</a:t>
            </a:r>
          </a:p>
          <a:p>
            <a:pPr marL="228600" indent="-228600"/>
            <a:r>
              <a:rPr lang="en-US">
                <a:latin typeface="Bell Gothic Black" charset="0"/>
              </a:rPr>
              <a:t>2) How is it different?</a:t>
            </a:r>
          </a:p>
          <a:p>
            <a:pPr marL="228600" indent="-228600">
              <a:buFontTx/>
              <a:buChar char="•"/>
            </a:pPr>
            <a:r>
              <a:rPr lang="en-US">
                <a:latin typeface="Bell Gothic Black" charset="0"/>
              </a:rPr>
              <a:t>This approach emphasizes the need for individuals and organizations to have specific race-informed capacities in order to produce opportunity for all.</a:t>
            </a:r>
          </a:p>
          <a:p>
            <a:pPr marL="228600" indent="-228600"/>
            <a:r>
              <a:rPr lang="en-US">
                <a:latin typeface="Bell Gothic Black" charset="0"/>
              </a:rPr>
              <a:t>3) Example:</a:t>
            </a:r>
          </a:p>
          <a:p>
            <a:pPr marL="228600" indent="-228600">
              <a:buFontTx/>
              <a:buChar char="•"/>
            </a:pPr>
            <a:r>
              <a:rPr lang="en-US">
                <a:latin typeface="Bell Gothic Black" charset="0"/>
              </a:rPr>
              <a:t>Because embedded racial inequities often get produced unintentionally, it is not useful to focus on peoples’ motives.  It is important to focus on their competencies for doing race-informed work.</a:t>
            </a:r>
          </a:p>
          <a:p>
            <a:pPr marL="228600" indent="-228600">
              <a:buFontTx/>
              <a:buChar char="•"/>
            </a:pPr>
            <a:r>
              <a:rPr lang="en-US">
                <a:latin typeface="Bell Gothic Black" charset="0"/>
              </a:rPr>
              <a:t>Similarly, because embedded racial inequities often get produced unintentionally, it is not useful to focus on organizations’ missions.  It is important to focus on their investments and operations for modeling opportunity for all.</a:t>
            </a:r>
          </a:p>
          <a:p>
            <a:pPr marL="228600" indent="-228600">
              <a:buFontTx/>
              <a:buChar char="•"/>
            </a:pPr>
            <a:endParaRPr lang="en-US">
              <a:latin typeface="Bell Gothic Black" charset="0"/>
            </a:endParaRPr>
          </a:p>
          <a:p>
            <a:pPr marL="228600" indent="-228600"/>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65DC2-8B1A-4E43-9282-54DFB5041E32}" type="slidenum">
              <a:rPr lang="en-US"/>
              <a:pPr/>
              <a:t>26</a:t>
            </a:fld>
            <a:endParaRPr 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a:latin typeface="Bell Gothic Black" charset="0"/>
              </a:rPr>
              <a:t>Observation:</a:t>
            </a:r>
          </a:p>
          <a:p>
            <a:r>
              <a:rPr lang="en-US" altLang="en-US">
                <a:latin typeface="Bell Gothic Black" charset="0"/>
              </a:rPr>
              <a:t>This section of the presentation gives an overview of the Race Matters Toolkit.</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E12F5-54C0-4EF4-B2A4-E921FE3D6D0F}" type="slidenum">
              <a:rPr lang="en-US"/>
              <a:pPr/>
              <a:t>27</a:t>
            </a:fld>
            <a:endParaRPr lang="en-US"/>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ltLang="en-US">
                <a:latin typeface="Bell Gothic Black" charset="0"/>
              </a:rPr>
              <a:t>Suggested talking points:</a:t>
            </a:r>
          </a:p>
          <a:p>
            <a:pPr>
              <a:buFontTx/>
              <a:buChar char="•"/>
            </a:pPr>
            <a:r>
              <a:rPr lang="en-US" altLang="en-US">
                <a:latin typeface="Bell Gothic Black" charset="0"/>
              </a:rPr>
              <a:t>The contents of the Race Matters Toolkit are provided here.</a:t>
            </a:r>
          </a:p>
          <a:p>
            <a:pPr>
              <a:buFontTx/>
              <a:buChar char="•"/>
            </a:pPr>
            <a:r>
              <a:rPr lang="en-US" altLang="en-US">
                <a:latin typeface="Bell Gothic Black" charset="0"/>
              </a:rPr>
              <a:t>These tools evolved from extensive examination of the best available practices for providing opportunity for all, testing of various drafts of the tools with focus groups around the country, and continuous feedback from racial equity advocates.</a:t>
            </a:r>
          </a:p>
          <a:p>
            <a:pPr>
              <a:buFontTx/>
              <a:buChar char="•"/>
            </a:pPr>
            <a:r>
              <a:rPr lang="en-US">
                <a:latin typeface="Bell Gothic Black" charset="0"/>
              </a:rPr>
              <a:t>The slides that follow identify each Race Matters tool, tell why it’s useful, and indicate what it will accomplish.</a:t>
            </a:r>
          </a:p>
          <a:p>
            <a:endParaRPr lang="en-US">
              <a:latin typeface="Bell Gothic Black" charset="0"/>
            </a:endParaRPr>
          </a:p>
          <a:p>
            <a:pPr>
              <a:buFontTx/>
              <a:buChar char="•"/>
            </a:pPr>
            <a:endParaRPr lang="en-US" altLang="en-US">
              <a:latin typeface="Bell Gothic Black" charset="0"/>
            </a:endParaRPr>
          </a:p>
          <a:p>
            <a:endParaRPr lang="en-US">
              <a:latin typeface="Bell Gothic Black" charset="0"/>
            </a:endParaRPr>
          </a:p>
          <a:p>
            <a:endParaRPr lang="en-US" altLang="en-US">
              <a:latin typeface="Bell Gothic Black" charset="0"/>
            </a:endParaRPr>
          </a:p>
          <a:p>
            <a:endParaRPr lang="en-US">
              <a:latin typeface="Bell Gothic Black"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1848F-C5D9-4B85-9708-C31E76369CD6}" type="slidenum">
              <a:rPr lang="en-US"/>
              <a:pPr/>
              <a:t>36</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atin typeface="Bell Gothic Black" charset="0"/>
              </a:rPr>
              <a:t>Observation:</a:t>
            </a:r>
          </a:p>
          <a:p>
            <a:pPr>
              <a:buFontTx/>
              <a:buChar char="•"/>
            </a:pPr>
            <a:r>
              <a:rPr lang="en-US">
                <a:latin typeface="Bell Gothic Black" charset="0"/>
              </a:rPr>
              <a:t>Here you can select a specific Race Matters tool in which your audience will have particular interest and go deeper on it.  “Going deeper” could include: reviewing the tool in detail, applying it to a particular issue of shared audience concern, or applying it to a hypothetical case.</a:t>
            </a:r>
          </a:p>
          <a:p>
            <a:endParaRPr lang="en-US">
              <a:latin typeface="Bell Gothic Black"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899F8-6DA9-4E19-8967-FDB378616222}" type="slidenum">
              <a:rPr lang="en-US"/>
              <a:pPr/>
              <a:t>37</a:t>
            </a:fld>
            <a:endParaRPr lang="en-US"/>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latin typeface="Bell Gothic Black" charset="0"/>
              </a:rPr>
              <a:t>Observation:</a:t>
            </a:r>
          </a:p>
          <a:p>
            <a:pPr>
              <a:buFontTx/>
              <a:buChar char="•"/>
            </a:pPr>
            <a:r>
              <a:rPr lang="en-US">
                <a:latin typeface="Bell Gothic Black" charset="0"/>
              </a:rPr>
              <a:t>Add your own questions here to help frame the discussion. Be sure to keep the discussion focused on embedded racial inequities.</a:t>
            </a:r>
          </a:p>
          <a:p>
            <a:endParaRPr lang="en-US">
              <a:latin typeface="Bell Gothic Black"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4A7FED-29FB-4169-AE02-7504BAB1191D}" type="slidenum">
              <a:rPr lang="en-US"/>
              <a:pPr/>
              <a:t>3</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atin typeface="Bell Gothic Black"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F0F384-A492-47C0-9021-A749B3DBEA43}" type="slidenum">
              <a:rPr lang="en-US"/>
              <a:pPr/>
              <a:t>4</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latin typeface="Bell Gothic Black" charset="0"/>
              </a:rPr>
              <a:t>Information about the GI Bill:</a:t>
            </a:r>
          </a:p>
          <a:p>
            <a:pPr>
              <a:buFontTx/>
              <a:buChar char="•"/>
            </a:pPr>
            <a:r>
              <a:rPr lang="en-US" altLang="en-US">
                <a:latin typeface="Bell Gothic Black" charset="0"/>
              </a:rPr>
              <a:t>Also known as the Servicemen’s Readjustment Act, following WWII</a:t>
            </a:r>
          </a:p>
          <a:p>
            <a:pPr>
              <a:buFontTx/>
              <a:buChar char="•"/>
            </a:pPr>
            <a:r>
              <a:rPr lang="en-US" altLang="en-US">
                <a:latin typeface="Bell Gothic Black" charset="0"/>
              </a:rPr>
              <a:t>Purported to be the greatest piece of social legislation ever</a:t>
            </a:r>
          </a:p>
          <a:p>
            <a:pPr>
              <a:buFontTx/>
              <a:buChar char="•"/>
            </a:pPr>
            <a:r>
              <a:rPr lang="en-US" altLang="en-US">
                <a:latin typeface="Bell Gothic Black" charset="0"/>
              </a:rPr>
              <a:t>U.S. spent $95 billion on this social program  (Put this number in today’s perspective – e.g., double the estimate to rebuild the Gulf Coast after Hurricane Katrina)</a:t>
            </a:r>
          </a:p>
          <a:p>
            <a:pPr>
              <a:buFontTx/>
              <a:buChar char="•"/>
            </a:pPr>
            <a:r>
              <a:rPr lang="en-US" altLang="en-US">
                <a:latin typeface="Bell Gothic Black" charset="0"/>
              </a:rPr>
              <a:t>Assisted 16 million returning soldiers to be reintegrated into US society</a:t>
            </a:r>
          </a:p>
          <a:p>
            <a:pPr>
              <a:buFontTx/>
              <a:buChar char="•"/>
            </a:pPr>
            <a:r>
              <a:rPr lang="en-US" altLang="en-US">
                <a:latin typeface="Bell Gothic Black" charset="0"/>
              </a:rPr>
              <a:t>Provided veterans with access to job training, college tuition, home loans and small business support</a:t>
            </a:r>
          </a:p>
          <a:p>
            <a:pPr>
              <a:buFontTx/>
              <a:buChar char="•"/>
            </a:pPr>
            <a:r>
              <a:rPr lang="en-US" altLang="en-US">
                <a:latin typeface="Bell Gothic Black" charset="0"/>
              </a:rPr>
              <a:t>Created the modern day middle-class and fueled development of the suburbs</a:t>
            </a:r>
          </a:p>
          <a:p>
            <a:pPr>
              <a:buFontTx/>
              <a:buChar char="•"/>
            </a:pPr>
            <a:r>
              <a:rPr lang="en-US" altLang="en-US">
                <a:latin typeface="Bell Gothic Black" charset="0"/>
              </a:rPr>
              <a:t>For more information on the GI Bill and its effects, see </a:t>
            </a:r>
            <a:r>
              <a:rPr lang="en-US" altLang="en-US" i="1">
                <a:latin typeface="Bell Gothic Black" charset="0"/>
              </a:rPr>
              <a:t>When Affirmative Action was White</a:t>
            </a:r>
            <a:r>
              <a:rPr lang="en-US" altLang="en-US">
                <a:latin typeface="Bell Gothic Black" charset="0"/>
              </a:rPr>
              <a:t> by Ira Katznelson, Columbia University Press, 2005.</a:t>
            </a:r>
          </a:p>
          <a:p>
            <a:endParaRPr lang="en-US" altLang="en-US">
              <a:latin typeface="Bell Gothic Black" charset="0"/>
            </a:endParaRPr>
          </a:p>
          <a:p>
            <a:r>
              <a:rPr lang="en-US" altLang="en-US">
                <a:latin typeface="Bell Gothic Black" charset="0"/>
              </a:rPr>
              <a:t>Background for the next slides:</a:t>
            </a:r>
          </a:p>
          <a:p>
            <a:pPr>
              <a:buFontTx/>
              <a:buChar char="•"/>
            </a:pPr>
            <a:r>
              <a:rPr lang="en-US" altLang="en-US">
                <a:latin typeface="Bell Gothic Black" charset="0"/>
              </a:rPr>
              <a:t>The story to be told is about three young boys whose fathers served in WWII and how this social legislation from 60 years ago continues to impact their families.  </a:t>
            </a:r>
          </a:p>
          <a:p>
            <a:pPr>
              <a:buFontTx/>
              <a:buChar char="•"/>
            </a:pPr>
            <a:r>
              <a:rPr lang="en-US" altLang="en-US">
                <a:latin typeface="Bell Gothic Black" charset="0"/>
              </a:rPr>
              <a:t>It is a story about how advantage and disadvantage accumulate because of the unequal opportunities embedded in the GI Bill.</a:t>
            </a:r>
          </a:p>
          <a:p>
            <a:pPr>
              <a:buFontTx/>
              <a:buChar char="•"/>
            </a:pPr>
            <a:endParaRPr lang="en-US" altLang="en-US">
              <a:latin typeface="Bell Gothic Black" charset="0"/>
            </a:endParaRPr>
          </a:p>
          <a:p>
            <a:endParaRPr lang="en-US">
              <a:latin typeface="Bell Gothic Black"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C7A28-194E-4270-9A92-E08972793B81}" type="slidenum">
              <a:rPr lang="en-US"/>
              <a:pPr/>
              <a:t>5</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latin typeface="Bell Gothic Black" charset="0"/>
              </a:rPr>
              <a:t>Observation:</a:t>
            </a:r>
          </a:p>
          <a:p>
            <a:r>
              <a:rPr lang="en-US" altLang="en-US">
                <a:latin typeface="Bell Gothic Black" charset="0"/>
              </a:rPr>
              <a:t>For this and the next two slides, each column highlights a feature of the child’s profile as it is played out around one aspect of the GI Bill, the unequal availability of FHA and VA loans to purchase a home.</a:t>
            </a:r>
          </a:p>
          <a:p>
            <a:endParaRPr lang="en-US">
              <a:latin typeface="Bell Gothic Black"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D1011-C918-4B00-867D-F4D0564EA2C6}" type="slidenum">
              <a:rPr lang="en-US"/>
              <a:pPr/>
              <a:t>6</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atin typeface="Bell Gothic Black" charset="0"/>
              </a:rPr>
              <a:t>Suggested talking point:</a:t>
            </a:r>
            <a:endParaRPr lang="en-US" altLang="en-US">
              <a:latin typeface="Bell Gothic Black" charset="0"/>
            </a:endParaRPr>
          </a:p>
          <a:p>
            <a:r>
              <a:rPr lang="en-US" altLang="en-US">
                <a:latin typeface="Bell Gothic Black" charset="0"/>
              </a:rPr>
              <a:t>The GI Bill was open to all veterans; however, its implementation proved to be discriminatory.  Congress had agreed that GI Bill supports could be administered locally.  Local implementers maintained the racially discriminatory actions that characterized local public and private sector behaviors prior to the war.</a:t>
            </a:r>
          </a:p>
          <a:p>
            <a:endParaRPr lang="en-US">
              <a:latin typeface="Bell Gothic Black"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F84CFF-46E7-476C-9182-A6115A315B94}" type="slidenum">
              <a:rPr lang="en-US"/>
              <a:pPr/>
              <a:t>7</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atin typeface="Bell Gothic Black"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25FDA-319F-475C-AEC4-B2A94513FFD2}" type="slidenum">
              <a:rPr lang="en-US"/>
              <a:pPr/>
              <a:t>8</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atin typeface="Bell Gothic Black" charset="0"/>
              </a:rPr>
              <a:t>Suggested talking points:</a:t>
            </a:r>
            <a:endParaRPr lang="en-US" altLang="en-US">
              <a:latin typeface="Bell Gothic Black" charset="0"/>
            </a:endParaRPr>
          </a:p>
          <a:p>
            <a:pPr>
              <a:buFontTx/>
              <a:buChar char="•"/>
            </a:pPr>
            <a:r>
              <a:rPr lang="en-US" altLang="en-US">
                <a:latin typeface="Bell Gothic Black" charset="0"/>
              </a:rPr>
              <a:t>Reinforce for the audience that social policy created 60 years ago continues to have disparate impact.  These stories challenge the assumption that discrimination is a thing of the past by demonstrating that even past discrimination has ongoing consequences for today’s population.  Benefits and disadvantages accumulate over time.</a:t>
            </a:r>
          </a:p>
          <a:p>
            <a:pPr>
              <a:buFontTx/>
              <a:buChar char="•"/>
            </a:pPr>
            <a:r>
              <a:rPr lang="en-US" altLang="en-US">
                <a:latin typeface="Bell Gothic Black" charset="0"/>
              </a:rPr>
              <a:t>Note that these stories followed only one aspect of the GI Bill: home loans.  If job training, educational support, and small business loans were also tracked, additional layers of unequal opportunity would be revealed to add to the home ownership inequities.</a:t>
            </a:r>
          </a:p>
          <a:p>
            <a:endParaRPr lang="en-US">
              <a:latin typeface="Bell Gothic Black"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A760A-CFE5-47F4-8F31-DC8650E4FAB4}" type="slidenum">
              <a:rPr lang="en-US"/>
              <a:pPr/>
              <a:t>9</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atin typeface="Bell Gothic Black" charset="0"/>
              </a:rPr>
              <a:t>Suggested talking points:</a:t>
            </a:r>
          </a:p>
          <a:p>
            <a:pPr>
              <a:buFontTx/>
              <a:buChar char="•"/>
            </a:pPr>
            <a:r>
              <a:rPr lang="en-US">
                <a:latin typeface="Bell Gothic Black" charset="0"/>
              </a:rPr>
              <a:t>See Ira Katznelson’s </a:t>
            </a:r>
            <a:r>
              <a:rPr lang="en-US" i="1">
                <a:latin typeface="Bell Gothic Black" charset="0"/>
              </a:rPr>
              <a:t>When Affirmative Action was White</a:t>
            </a:r>
            <a:r>
              <a:rPr lang="en-US">
                <a:latin typeface="Bell Gothic Black" charset="0"/>
              </a:rPr>
              <a:t> for additional information about the discriminatory nature of initial social security and unemployment insurance policies.  The disparate effects of these could also be added to the stories of Philip, Thomas, and Juan.</a:t>
            </a:r>
          </a:p>
          <a:p>
            <a:pPr>
              <a:buFontTx/>
              <a:buChar char="•"/>
            </a:pPr>
            <a:r>
              <a:rPr lang="en-US">
                <a:latin typeface="Bell Gothic Black" charset="0"/>
              </a:rPr>
              <a:t>Invite the audience to provide other examples of inequality of opportunity from the past and to describe how they still matter today.  In addition, the audience could be asked to identify policies today that operate to build upon the inequities of the past (e.g., repeal of the estate tax would further enrich those whose wealth was built upon inequities like those revealed in the previous stories).</a:t>
            </a:r>
          </a:p>
          <a:p>
            <a:pPr>
              <a:buFontTx/>
              <a:buChar char="•"/>
            </a:pPr>
            <a:endParaRPr lang="en-US">
              <a:latin typeface="Bell Gothic Black" charset="0"/>
            </a:endParaRPr>
          </a:p>
          <a:p>
            <a:r>
              <a:rPr lang="en-US">
                <a:latin typeface="Bell Gothic Black" charset="0"/>
              </a:rPr>
              <a:t>In preparation for the next slide:</a:t>
            </a:r>
          </a:p>
          <a:p>
            <a:r>
              <a:rPr lang="en-US">
                <a:latin typeface="Bell Gothic Black" charset="0"/>
              </a:rPr>
              <a:t>Note that in the three decades following WWII, major court decisions and federal legislation were handed down in an effort to secure equal opportunity by race. </a:t>
            </a:r>
          </a:p>
          <a:p>
            <a:pPr>
              <a:buFontTx/>
              <a:buChar char="•"/>
            </a:pPr>
            <a:endParaRPr lang="en-US">
              <a:latin typeface="Bell Gothic Black" charset="0"/>
            </a:endParaRPr>
          </a:p>
          <a:p>
            <a:endParaRPr lang="en-US">
              <a:latin typeface="Bell Gothic Black"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ADA9B77F-1A98-41A6-8FD8-0840BBD6F993}" type="slidenum">
              <a:rPr lang="en-US"/>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03CB306-198C-4A70-871B-0B446B3A89DA}" type="slidenum">
              <a:rPr lang="en-US"/>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74838"/>
            <a:ext cx="1943100" cy="444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74838"/>
            <a:ext cx="5676900" cy="444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74409AF-5851-450C-9067-8B054833ADAB}" type="slidenum">
              <a:rPr lang="en-US"/>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874838"/>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3048000"/>
            <a:ext cx="38100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4229100" y="6400800"/>
            <a:ext cx="685800" cy="457200"/>
          </a:xfrm>
        </p:spPr>
        <p:txBody>
          <a:bodyPr/>
          <a:lstStyle>
            <a:lvl1pPr>
              <a:defRPr/>
            </a:lvl1pPr>
          </a:lstStyle>
          <a:p>
            <a:fld id="{DA29ED51-17CD-4CDC-8C34-FCBA1F83962D}" type="slidenum">
              <a:rPr lang="en-US"/>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73EFB0-B191-4CE4-B693-7200240CA677}" type="slidenum">
              <a:rPr lang="en-US"/>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3F531FF-4B45-44E7-935C-7B591B4E8135}" type="slidenum">
              <a:rPr lang="en-US"/>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0480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48000"/>
            <a:ext cx="381000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E55835F-C084-49F8-A766-086370D9DF95}" type="slidenum">
              <a:rPr lang="en-US"/>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A9C1CB00-C50A-437D-B267-65A9BE6BCA38}" type="slidenum">
              <a:rPr lang="en-US"/>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41CF0DE-D22D-42B5-8737-5C9B1EA3388F}" type="slidenum">
              <a:rPr lang="en-US"/>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EC09A83-47EC-4F34-9EED-EA59A1A61194}" type="slidenum">
              <a:rPr lang="en-US"/>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FB6FD11-E7C1-4A04-84C4-96182667BA8B}" type="slidenum">
              <a:rPr lang="en-US"/>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8E2C6B6-39FB-415B-903D-FC108E2F68E3}" type="slidenum">
              <a:rPr lang="en-US"/>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874838"/>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3048000"/>
            <a:ext cx="77724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42291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fld id="{BEBDAB19-5A37-44B8-9ACD-97421DDB0F14}" type="slidenum">
              <a:rPr lang="en-US"/>
              <a:pPr/>
              <a:t>‹#›</a:t>
            </a:fld>
            <a:endParaRPr lang="en-US"/>
          </a:p>
        </p:txBody>
      </p:sp>
      <p:sp>
        <p:nvSpPr>
          <p:cNvPr id="1035" name="Text Box 11"/>
          <p:cNvSpPr txBox="1">
            <a:spLocks noChangeArrowheads="1"/>
          </p:cNvSpPr>
          <p:nvPr userDrawn="1"/>
        </p:nvSpPr>
        <p:spPr bwMode="auto">
          <a:xfrm>
            <a:off x="358775" y="6288088"/>
            <a:ext cx="3019425" cy="549275"/>
          </a:xfrm>
          <a:prstGeom prst="rect">
            <a:avLst/>
          </a:prstGeom>
          <a:noFill/>
          <a:ln w="9525">
            <a:noFill/>
            <a:miter lim="800000"/>
            <a:headEnd/>
            <a:tailEnd/>
          </a:ln>
          <a:effectLst/>
        </p:spPr>
        <p:txBody>
          <a:bodyPr>
            <a:spAutoFit/>
          </a:bodyPr>
          <a:lstStyle/>
          <a:p>
            <a:endParaRPr lang="en-US" sz="1400" b="1">
              <a:latin typeface="Bell Gothic Black" charset="0"/>
            </a:endParaRPr>
          </a:p>
          <a:p>
            <a:endParaRPr lang="en-US" sz="1600" b="1"/>
          </a:p>
        </p:txBody>
      </p:sp>
      <p:pic>
        <p:nvPicPr>
          <p:cNvPr id="1048" name="Picture 24" descr="racematters"/>
          <p:cNvPicPr>
            <a:picLocks noChangeAspect="1" noChangeArrowheads="1"/>
          </p:cNvPicPr>
          <p:nvPr userDrawn="1"/>
        </p:nvPicPr>
        <p:blipFill>
          <a:blip r:embed="rId14" cstate="print"/>
          <a:srcRect/>
          <a:stretch>
            <a:fillRect/>
          </a:stretch>
        </p:blipFill>
        <p:spPr bwMode="auto">
          <a:xfrm>
            <a:off x="7131050" y="6213475"/>
            <a:ext cx="1768475" cy="644525"/>
          </a:xfrm>
          <a:prstGeom prst="rect">
            <a:avLst/>
          </a:prstGeom>
          <a:noFill/>
        </p:spPr>
      </p:pic>
      <p:pic>
        <p:nvPicPr>
          <p:cNvPr id="1049" name="Picture 25" descr="aec_logo"/>
          <p:cNvPicPr>
            <a:picLocks noChangeAspect="1" noChangeArrowheads="1"/>
          </p:cNvPicPr>
          <p:nvPr userDrawn="1"/>
        </p:nvPicPr>
        <p:blipFill>
          <a:blip r:embed="rId15" cstate="print"/>
          <a:srcRect/>
          <a:stretch>
            <a:fillRect/>
          </a:stretch>
        </p:blipFill>
        <p:spPr bwMode="auto">
          <a:xfrm>
            <a:off x="638175" y="6286500"/>
            <a:ext cx="1530350" cy="571500"/>
          </a:xfrm>
          <a:prstGeom prst="rect">
            <a:avLst/>
          </a:prstGeom>
          <a:noFill/>
        </p:spPr>
      </p:pic>
      <p:pic>
        <p:nvPicPr>
          <p:cNvPr id="1050" name="Picture 26" descr="front-nopix"/>
          <p:cNvPicPr>
            <a:picLocks noChangeAspect="1" noChangeArrowheads="1"/>
          </p:cNvPicPr>
          <p:nvPr userDrawn="1"/>
        </p:nvPicPr>
        <p:blipFill>
          <a:blip r:embed="rId16" cstate="print"/>
          <a:srcRect/>
          <a:stretch>
            <a:fillRect/>
          </a:stretch>
        </p:blipFill>
        <p:spPr bwMode="auto">
          <a:xfrm>
            <a:off x="0" y="0"/>
            <a:ext cx="9142413" cy="63119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ipe dir="r"/>
  </p:transition>
  <p:hf hdr="0" ftr="0" dt="0"/>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50000"/>
        </a:spcBef>
        <a:spcAft>
          <a:spcPct val="0"/>
        </a:spcAft>
        <a:buClr>
          <a:schemeClr val="bg1"/>
        </a:buClr>
        <a:buChar char="•"/>
        <a:defRPr sz="2000">
          <a:solidFill>
            <a:schemeClr val="bg1"/>
          </a:solidFill>
          <a:latin typeface="+mn-lt"/>
          <a:ea typeface="+mn-ea"/>
          <a:cs typeface="+mn-cs"/>
        </a:defRPr>
      </a:lvl1pPr>
      <a:lvl2pPr marL="742950" indent="-285750" algn="l" rtl="0" fontAlgn="base">
        <a:spcBef>
          <a:spcPct val="50000"/>
        </a:spcBef>
        <a:spcAft>
          <a:spcPct val="0"/>
        </a:spcAft>
        <a:buClr>
          <a:schemeClr val="bg1"/>
        </a:buClr>
        <a:buFont typeface="Times New Roman" pitchFamily="18" charset="0"/>
        <a:buChar char="–"/>
        <a:defRPr>
          <a:solidFill>
            <a:schemeClr val="bg1"/>
          </a:solidFill>
          <a:latin typeface="+mn-lt"/>
        </a:defRPr>
      </a:lvl2pPr>
      <a:lvl3pPr marL="1143000" indent="-228600" algn="l" rtl="0" fontAlgn="base">
        <a:spcBef>
          <a:spcPct val="50000"/>
        </a:spcBef>
        <a:spcAft>
          <a:spcPct val="0"/>
        </a:spcAft>
        <a:buClr>
          <a:schemeClr val="bg1"/>
        </a:buClr>
        <a:buChar char="•"/>
        <a:defRPr>
          <a:solidFill>
            <a:schemeClr val="bg1"/>
          </a:solidFill>
          <a:latin typeface="+mn-lt"/>
        </a:defRPr>
      </a:lvl3pPr>
      <a:lvl4pPr marL="1600200" indent="-228600" algn="l" rtl="0" fontAlgn="base">
        <a:spcBef>
          <a:spcPct val="50000"/>
        </a:spcBef>
        <a:spcAft>
          <a:spcPct val="0"/>
        </a:spcAft>
        <a:buClr>
          <a:schemeClr val="bg1"/>
        </a:buClr>
        <a:buChar char="–"/>
        <a:defRPr>
          <a:solidFill>
            <a:schemeClr val="bg1"/>
          </a:solidFill>
          <a:latin typeface="+mn-lt"/>
        </a:defRPr>
      </a:lvl4pPr>
      <a:lvl5pPr marL="2057400" indent="-228600" algn="l" rtl="0" fontAlgn="base">
        <a:spcBef>
          <a:spcPct val="50000"/>
        </a:spcBef>
        <a:spcAft>
          <a:spcPct val="0"/>
        </a:spcAft>
        <a:buClr>
          <a:schemeClr val="bg1"/>
        </a:buClr>
        <a:buChar char="»"/>
        <a:defRPr>
          <a:solidFill>
            <a:schemeClr val="bg1"/>
          </a:solidFill>
          <a:latin typeface="+mn-lt"/>
        </a:defRPr>
      </a:lvl5pPr>
      <a:lvl6pPr marL="2514600" indent="-228600" algn="l" rtl="0" fontAlgn="base">
        <a:spcBef>
          <a:spcPct val="50000"/>
        </a:spcBef>
        <a:spcAft>
          <a:spcPct val="0"/>
        </a:spcAft>
        <a:buClr>
          <a:schemeClr val="bg1"/>
        </a:buClr>
        <a:buChar char="»"/>
        <a:defRPr>
          <a:solidFill>
            <a:schemeClr val="bg1"/>
          </a:solidFill>
          <a:latin typeface="+mn-lt"/>
        </a:defRPr>
      </a:lvl6pPr>
      <a:lvl7pPr marL="2971800" indent="-228600" algn="l" rtl="0" fontAlgn="base">
        <a:spcBef>
          <a:spcPct val="50000"/>
        </a:spcBef>
        <a:spcAft>
          <a:spcPct val="0"/>
        </a:spcAft>
        <a:buClr>
          <a:schemeClr val="bg1"/>
        </a:buClr>
        <a:buChar char="»"/>
        <a:defRPr>
          <a:solidFill>
            <a:schemeClr val="bg1"/>
          </a:solidFill>
          <a:latin typeface="+mn-lt"/>
        </a:defRPr>
      </a:lvl7pPr>
      <a:lvl8pPr marL="3429000" indent="-228600" algn="l" rtl="0" fontAlgn="base">
        <a:spcBef>
          <a:spcPct val="50000"/>
        </a:spcBef>
        <a:spcAft>
          <a:spcPct val="0"/>
        </a:spcAft>
        <a:buClr>
          <a:schemeClr val="bg1"/>
        </a:buClr>
        <a:buChar char="»"/>
        <a:defRPr>
          <a:solidFill>
            <a:schemeClr val="bg1"/>
          </a:solidFill>
          <a:latin typeface="+mn-lt"/>
        </a:defRPr>
      </a:lvl8pPr>
      <a:lvl9pPr marL="3886200" indent="-228600" algn="l" rtl="0" fontAlgn="base">
        <a:spcBef>
          <a:spcPct val="50000"/>
        </a:spcBef>
        <a:spcAft>
          <a:spcPct val="0"/>
        </a:spcAft>
        <a:buClr>
          <a:schemeClr val="bg1"/>
        </a:buClr>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816100" y="217488"/>
            <a:ext cx="5510213" cy="519112"/>
          </a:xfrm>
          <a:prstGeom prst="rect">
            <a:avLst/>
          </a:prstGeom>
          <a:noFill/>
          <a:ln w="9525">
            <a:noFill/>
            <a:miter lim="800000"/>
            <a:headEnd/>
            <a:tailEnd/>
          </a:ln>
          <a:effectLst/>
        </p:spPr>
        <p:txBody>
          <a:bodyPr wrap="none">
            <a:spAutoFit/>
          </a:bodyPr>
          <a:lstStyle/>
          <a:p>
            <a:r>
              <a:rPr lang="en-US" sz="2800">
                <a:solidFill>
                  <a:schemeClr val="bg1"/>
                </a:solidFill>
              </a:rPr>
              <a:t>Today’s Face, Tomorrow’s Future</a:t>
            </a:r>
          </a:p>
        </p:txBody>
      </p:sp>
      <p:sp>
        <p:nvSpPr>
          <p:cNvPr id="2055" name="Text Box 7"/>
          <p:cNvSpPr txBox="1">
            <a:spLocks noChangeArrowheads="1"/>
          </p:cNvSpPr>
          <p:nvPr/>
        </p:nvSpPr>
        <p:spPr bwMode="auto">
          <a:xfrm>
            <a:off x="0" y="2871788"/>
            <a:ext cx="8961438" cy="915987"/>
          </a:xfrm>
          <a:prstGeom prst="rect">
            <a:avLst/>
          </a:prstGeom>
          <a:noFill/>
          <a:ln w="9525">
            <a:noFill/>
            <a:miter lim="800000"/>
            <a:headEnd/>
            <a:tailEnd/>
          </a:ln>
          <a:effectLst/>
        </p:spPr>
        <p:txBody>
          <a:bodyPr>
            <a:spAutoFit/>
          </a:bodyPr>
          <a:lstStyle/>
          <a:p>
            <a:pPr algn="ctr"/>
            <a:r>
              <a:rPr lang="en-US" sz="1800">
                <a:solidFill>
                  <a:schemeClr val="bg1"/>
                </a:solidFill>
              </a:rPr>
              <a:t>Friends of Talladega College Meeting</a:t>
            </a:r>
          </a:p>
          <a:p>
            <a:pPr algn="ctr"/>
            <a:r>
              <a:rPr lang="en-US" sz="1800">
                <a:solidFill>
                  <a:schemeClr val="bg1"/>
                </a:solidFill>
              </a:rPr>
              <a:t>New York, NY</a:t>
            </a:r>
          </a:p>
          <a:p>
            <a:pPr algn="ctr"/>
            <a:r>
              <a:rPr lang="en-US" sz="1800">
                <a:solidFill>
                  <a:schemeClr val="bg1"/>
                </a:solidFill>
              </a:rPr>
              <a:t>October 11, 2005</a:t>
            </a:r>
          </a:p>
        </p:txBody>
      </p:sp>
      <p:pic>
        <p:nvPicPr>
          <p:cNvPr id="2056" name="Picture 8" descr="pktfldr"/>
          <p:cNvPicPr>
            <a:picLocks noChangeAspect="1" noChangeArrowheads="1"/>
          </p:cNvPicPr>
          <p:nvPr/>
        </p:nvPicPr>
        <p:blipFill>
          <a:blip r:embed="rId3" cstate="print"/>
          <a:srcRect/>
          <a:stretch>
            <a:fillRect/>
          </a:stretch>
        </p:blipFill>
        <p:spPr bwMode="auto">
          <a:xfrm>
            <a:off x="-5400675" y="-4050505"/>
            <a:ext cx="19145250" cy="14358936"/>
          </a:xfrm>
          <a:prstGeom prst="rect">
            <a:avLst/>
          </a:prstGeom>
          <a:noFill/>
        </p:spPr>
      </p:pic>
      <p:sp>
        <p:nvSpPr>
          <p:cNvPr id="2057" name="Text Box 9"/>
          <p:cNvSpPr txBox="1">
            <a:spLocks noChangeArrowheads="1"/>
          </p:cNvSpPr>
          <p:nvPr/>
        </p:nvSpPr>
        <p:spPr bwMode="auto">
          <a:xfrm>
            <a:off x="715963" y="5059363"/>
            <a:ext cx="5026025" cy="898525"/>
          </a:xfrm>
          <a:prstGeom prst="rect">
            <a:avLst/>
          </a:prstGeom>
          <a:noFill/>
          <a:ln w="9525">
            <a:noFill/>
            <a:miter lim="800000"/>
            <a:headEnd/>
            <a:tailEnd/>
          </a:ln>
          <a:effectLst/>
        </p:spPr>
        <p:txBody>
          <a:bodyPr>
            <a:spAutoFit/>
          </a:bodyPr>
          <a:lstStyle/>
          <a:p>
            <a:pPr>
              <a:spcBef>
                <a:spcPct val="50000"/>
              </a:spcBef>
            </a:pPr>
            <a:r>
              <a:rPr lang="en-US" sz="3200" b="1">
                <a:solidFill>
                  <a:srgbClr val="CF6D11"/>
                </a:solidFill>
                <a:latin typeface="Bell Gothic Black" charset="0"/>
              </a:rPr>
              <a:t>PowerPoint Presentation</a:t>
            </a:r>
          </a:p>
          <a:p>
            <a:pPr algn="ctr">
              <a:spcBef>
                <a:spcPct val="50000"/>
              </a:spcBef>
            </a:pPr>
            <a:r>
              <a:rPr lang="en-US" sz="1400" b="1">
                <a:solidFill>
                  <a:srgbClr val="CF6D11"/>
                </a:solidFill>
                <a:latin typeface="Bell Gothic Black" charset="0"/>
              </a:rPr>
              <a:t>DVD</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C4BA5ED4-4690-41FA-9830-05C2EA345AD2}" type="slidenum">
              <a:rPr lang="en-US"/>
              <a:pPr/>
              <a:t>10</a:t>
            </a:fld>
            <a:endParaRPr lang="en-US"/>
          </a:p>
        </p:txBody>
      </p:sp>
      <p:sp>
        <p:nvSpPr>
          <p:cNvPr id="82953" name="Rectangle 9"/>
          <p:cNvSpPr>
            <a:spLocks noGrp="1" noChangeArrowheads="1"/>
          </p:cNvSpPr>
          <p:nvPr>
            <p:ph type="title"/>
          </p:nvPr>
        </p:nvSpPr>
        <p:spPr>
          <a:xfrm>
            <a:off x="342900" y="484188"/>
            <a:ext cx="6591300" cy="838200"/>
          </a:xfrm>
          <a:noFill/>
          <a:ln/>
        </p:spPr>
        <p:txBody>
          <a:bodyPr/>
          <a:lstStyle/>
          <a:p>
            <a:r>
              <a:rPr lang="en-US" b="1">
                <a:solidFill>
                  <a:srgbClr val="CF6D11"/>
                </a:solidFill>
                <a:latin typeface="Bell Gothic Black" charset="0"/>
              </a:rPr>
              <a:t>Era of Equal Opportunity Policies (50s, 60s, and 70s)</a:t>
            </a:r>
            <a:br>
              <a:rPr lang="en-US" b="1">
                <a:solidFill>
                  <a:srgbClr val="CF6D11"/>
                </a:solidFill>
                <a:latin typeface="Bell Gothic Black" charset="0"/>
              </a:rPr>
            </a:br>
            <a:endParaRPr lang="en-US" b="1">
              <a:solidFill>
                <a:srgbClr val="CF6D11"/>
              </a:solidFill>
              <a:latin typeface="Bell Gothic Black" charset="0"/>
            </a:endParaRPr>
          </a:p>
        </p:txBody>
      </p:sp>
      <p:sp>
        <p:nvSpPr>
          <p:cNvPr id="82949" name="Rectangle 5"/>
          <p:cNvSpPr>
            <a:spLocks noGrp="1" noChangeArrowheads="1"/>
          </p:cNvSpPr>
          <p:nvPr>
            <p:ph type="body" sz="half" idx="1"/>
          </p:nvPr>
        </p:nvSpPr>
        <p:spPr>
          <a:xfrm>
            <a:off x="304800" y="2419350"/>
            <a:ext cx="8456613" cy="3943350"/>
          </a:xfrm>
        </p:spPr>
        <p:txBody>
          <a:bodyPr/>
          <a:lstStyle/>
          <a:p>
            <a:pPr>
              <a:lnSpc>
                <a:spcPct val="90000"/>
              </a:lnSpc>
              <a:buFontTx/>
              <a:buNone/>
            </a:pPr>
            <a:r>
              <a:rPr lang="en-US" sz="1800" b="1" u="sng">
                <a:solidFill>
                  <a:srgbClr val="CF6D11"/>
                </a:solidFill>
                <a:latin typeface="Bell Gothic Black" charset="0"/>
              </a:rPr>
              <a:t>Opportunity Victories . . .	</a:t>
            </a:r>
            <a:r>
              <a:rPr lang="en-US" sz="1800" b="1">
                <a:solidFill>
                  <a:srgbClr val="CF6D11"/>
                </a:solidFill>
                <a:latin typeface="Bell Gothic Black" charset="0"/>
              </a:rPr>
              <a:t>		</a:t>
            </a:r>
            <a:r>
              <a:rPr lang="en-US" sz="1800" b="1" u="sng">
                <a:solidFill>
                  <a:srgbClr val="CF6D11"/>
                </a:solidFill>
                <a:latin typeface="Bell Gothic Black" charset="0"/>
              </a:rPr>
              <a:t>But Inequitable Outcomes</a:t>
            </a:r>
          </a:p>
          <a:p>
            <a:pPr>
              <a:lnSpc>
                <a:spcPct val="90000"/>
              </a:lnSpc>
              <a:buFontTx/>
              <a:buNone/>
            </a:pPr>
            <a:r>
              <a:rPr lang="en-US" sz="1300" b="1">
                <a:solidFill>
                  <a:srgbClr val="CF6D11"/>
                </a:solidFill>
                <a:latin typeface="Bell Gothic Black" charset="0"/>
              </a:rPr>
              <a:t>Mendez vs. Westminister			Schools today </a:t>
            </a:r>
          </a:p>
          <a:p>
            <a:pPr>
              <a:lnSpc>
                <a:spcPct val="90000"/>
              </a:lnSpc>
              <a:spcBef>
                <a:spcPct val="0"/>
              </a:spcBef>
              <a:buFontTx/>
              <a:buNone/>
            </a:pPr>
            <a:r>
              <a:rPr lang="en-US" sz="1300" b="1">
                <a:solidFill>
                  <a:srgbClr val="CF6D11"/>
                </a:solidFill>
                <a:latin typeface="Bell Gothic Black" charset="0"/>
              </a:rPr>
              <a:t>Brown vs. Board of Education			remain racially 								segregated and 								still unequal in terms of access 							to resources.</a:t>
            </a:r>
          </a:p>
          <a:p>
            <a:pPr>
              <a:lnSpc>
                <a:spcPct val="90000"/>
              </a:lnSpc>
              <a:spcBef>
                <a:spcPct val="0"/>
              </a:spcBef>
              <a:buFontTx/>
              <a:buNone/>
            </a:pPr>
            <a:endParaRPr lang="en-US" sz="1300" b="1">
              <a:solidFill>
                <a:srgbClr val="CF6D11"/>
              </a:solidFill>
              <a:latin typeface="Bell Gothic Black" charset="0"/>
            </a:endParaRPr>
          </a:p>
          <a:p>
            <a:pPr>
              <a:lnSpc>
                <a:spcPct val="90000"/>
              </a:lnSpc>
              <a:spcBef>
                <a:spcPct val="0"/>
              </a:spcBef>
              <a:buFontTx/>
              <a:buNone/>
            </a:pPr>
            <a:r>
              <a:rPr lang="en-US" sz="1300" b="1">
                <a:solidFill>
                  <a:srgbClr val="CF6D11"/>
                </a:solidFill>
                <a:latin typeface="Bell Gothic Black" charset="0"/>
              </a:rPr>
              <a:t>Fair Housing Act of 1968			Discrimination persists</a:t>
            </a:r>
          </a:p>
          <a:p>
            <a:pPr>
              <a:lnSpc>
                <a:spcPct val="90000"/>
              </a:lnSpc>
              <a:spcBef>
                <a:spcPct val="0"/>
              </a:spcBef>
              <a:buFontTx/>
              <a:buNone/>
            </a:pPr>
            <a:r>
              <a:rPr lang="en-US" sz="1300" b="1">
                <a:solidFill>
                  <a:srgbClr val="CF6D11"/>
                </a:solidFill>
                <a:latin typeface="Bell Gothic Black" charset="0"/>
              </a:rPr>
              <a:t>						in zoning, real estate practices, and 						lending.</a:t>
            </a:r>
          </a:p>
          <a:p>
            <a:pPr>
              <a:lnSpc>
                <a:spcPct val="90000"/>
              </a:lnSpc>
              <a:spcBef>
                <a:spcPct val="0"/>
              </a:spcBef>
              <a:buFontTx/>
              <a:buNone/>
            </a:pPr>
            <a:endParaRPr lang="en-US" sz="1300" b="1">
              <a:solidFill>
                <a:srgbClr val="CF6D11"/>
              </a:solidFill>
              <a:latin typeface="Bell Gothic Black" charset="0"/>
            </a:endParaRPr>
          </a:p>
          <a:p>
            <a:pPr>
              <a:lnSpc>
                <a:spcPct val="90000"/>
              </a:lnSpc>
              <a:spcBef>
                <a:spcPct val="0"/>
              </a:spcBef>
              <a:buFontTx/>
              <a:buNone/>
            </a:pPr>
            <a:r>
              <a:rPr lang="en-US" sz="1300" b="1">
                <a:solidFill>
                  <a:srgbClr val="CF6D11"/>
                </a:solidFill>
                <a:latin typeface="Bell Gothic Black" charset="0"/>
              </a:rPr>
              <a:t>Affirmative Action				Largest beneficiaries have</a:t>
            </a:r>
          </a:p>
          <a:p>
            <a:pPr>
              <a:lnSpc>
                <a:spcPct val="90000"/>
              </a:lnSpc>
              <a:spcBef>
                <a:spcPct val="0"/>
              </a:spcBef>
              <a:buFontTx/>
              <a:buNone/>
            </a:pPr>
            <a:r>
              <a:rPr lang="en-US" sz="1300" b="1">
                <a:solidFill>
                  <a:srgbClr val="CF6D11"/>
                </a:solidFill>
                <a:latin typeface="Bell Gothic Black" charset="0"/>
              </a:rPr>
              <a:t>						been White women.</a:t>
            </a:r>
          </a:p>
          <a:p>
            <a:pPr>
              <a:lnSpc>
                <a:spcPct val="90000"/>
              </a:lnSpc>
              <a:spcBef>
                <a:spcPct val="0"/>
              </a:spcBef>
              <a:buFontTx/>
              <a:buNone/>
            </a:pPr>
            <a:endParaRPr lang="en-US" sz="1300" b="1">
              <a:solidFill>
                <a:srgbClr val="CF6D11"/>
              </a:solidFill>
              <a:latin typeface="Bell Gothic Black" charset="0"/>
            </a:endParaRPr>
          </a:p>
          <a:p>
            <a:pPr>
              <a:lnSpc>
                <a:spcPct val="90000"/>
              </a:lnSpc>
              <a:spcBef>
                <a:spcPct val="0"/>
              </a:spcBef>
              <a:buFontTx/>
              <a:buNone/>
            </a:pPr>
            <a:r>
              <a:rPr lang="en-US" sz="1300" b="1">
                <a:solidFill>
                  <a:srgbClr val="CF6D11"/>
                </a:solidFill>
                <a:latin typeface="Bell Gothic Black" charset="0"/>
              </a:rPr>
              <a:t>Voting Rights Act of 1965			More elected officials of color							but w/o adequate resources in 							urban areas to govern effectively; 							redistricting to erode political power;</a:t>
            </a:r>
          </a:p>
          <a:p>
            <a:pPr>
              <a:lnSpc>
                <a:spcPct val="90000"/>
              </a:lnSpc>
              <a:spcBef>
                <a:spcPct val="0"/>
              </a:spcBef>
              <a:buFontTx/>
              <a:buNone/>
            </a:pPr>
            <a:r>
              <a:rPr lang="en-US" sz="1300" b="1">
                <a:solidFill>
                  <a:srgbClr val="CF6D11"/>
                </a:solidFill>
                <a:latin typeface="Bell Gothic Black" charset="0"/>
              </a:rPr>
              <a:t>						ballot box inequities.</a:t>
            </a:r>
          </a:p>
          <a:p>
            <a:pPr>
              <a:lnSpc>
                <a:spcPct val="90000"/>
              </a:lnSpc>
              <a:spcBef>
                <a:spcPct val="0"/>
              </a:spcBef>
              <a:buFontTx/>
              <a:buNone/>
            </a:pPr>
            <a:r>
              <a:rPr lang="en-US" sz="1300" b="1">
                <a:solidFill>
                  <a:srgbClr val="CF6D11"/>
                </a:solidFill>
                <a:latin typeface="Bell Gothic Black" charset="0"/>
              </a:rPr>
              <a:t>	</a:t>
            </a:r>
          </a:p>
        </p:txBody>
      </p:sp>
      <p:sp>
        <p:nvSpPr>
          <p:cNvPr id="82952" name="Rectangle 8"/>
          <p:cNvSpPr>
            <a:spLocks noChangeArrowheads="1"/>
          </p:cNvSpPr>
          <p:nvPr/>
        </p:nvSpPr>
        <p:spPr bwMode="auto">
          <a:xfrm>
            <a:off x="3995738" y="246063"/>
            <a:ext cx="5148262" cy="623887"/>
          </a:xfrm>
          <a:prstGeom prst="rect">
            <a:avLst/>
          </a:prstGeom>
          <a:noFill/>
          <a:ln w="9525">
            <a:noFill/>
            <a:miter lim="800000"/>
            <a:headEnd/>
            <a:tailEnd/>
          </a:ln>
          <a:effectLst/>
        </p:spPr>
        <p:txBody>
          <a:bodyPr anchor="ctr"/>
          <a:lstStyle/>
          <a:p>
            <a:endParaRPr lang="en-US" sz="2800" b="1">
              <a:solidFill>
                <a:schemeClr val="bg1"/>
              </a:solidFill>
            </a:endParaRPr>
          </a:p>
        </p:txBody>
      </p:sp>
      <p:pic>
        <p:nvPicPr>
          <p:cNvPr id="82956" name="Picture 12" descr="AA030012"/>
          <p:cNvPicPr>
            <a:picLocks noChangeAspect="1" noChangeArrowheads="1"/>
          </p:cNvPicPr>
          <p:nvPr/>
        </p:nvPicPr>
        <p:blipFill>
          <a:blip r:embed="rId3" cstate="print"/>
          <a:srcRect/>
          <a:stretch>
            <a:fillRect/>
          </a:stretch>
        </p:blipFill>
        <p:spPr bwMode="auto">
          <a:xfrm>
            <a:off x="7191375" y="0"/>
            <a:ext cx="1952625" cy="1905000"/>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9B5F9150-4FFF-4948-BAD5-F2D2732E59FB}" type="slidenum">
              <a:rPr lang="en-US"/>
              <a:pPr/>
              <a:t>11</a:t>
            </a:fld>
            <a:endParaRPr lang="en-US"/>
          </a:p>
        </p:txBody>
      </p:sp>
      <p:sp>
        <p:nvSpPr>
          <p:cNvPr id="14349" name="Rectangle 1037"/>
          <p:cNvSpPr>
            <a:spLocks noGrp="1" noChangeArrowheads="1"/>
          </p:cNvSpPr>
          <p:nvPr>
            <p:ph type="title"/>
          </p:nvPr>
        </p:nvSpPr>
        <p:spPr>
          <a:xfrm>
            <a:off x="19050" y="465138"/>
            <a:ext cx="7067550" cy="838200"/>
          </a:xfrm>
          <a:noFill/>
          <a:ln/>
        </p:spPr>
        <p:txBody>
          <a:bodyPr/>
          <a:lstStyle/>
          <a:p>
            <a:r>
              <a:rPr lang="en-US" b="1">
                <a:solidFill>
                  <a:srgbClr val="CF6D11"/>
                </a:solidFill>
                <a:latin typeface="Bell Gothic Black" charset="0"/>
              </a:rPr>
              <a:t>Era of Retrenchment (80s, 90s, 00s)</a:t>
            </a:r>
          </a:p>
        </p:txBody>
      </p:sp>
      <p:sp>
        <p:nvSpPr>
          <p:cNvPr id="14344" name="Rectangle 1032"/>
          <p:cNvSpPr>
            <a:spLocks noGrp="1" noChangeArrowheads="1"/>
          </p:cNvSpPr>
          <p:nvPr>
            <p:ph type="body" sz="half" idx="1"/>
          </p:nvPr>
        </p:nvSpPr>
        <p:spPr>
          <a:xfrm>
            <a:off x="685800" y="2400300"/>
            <a:ext cx="8134350" cy="3924300"/>
          </a:xfrm>
        </p:spPr>
        <p:txBody>
          <a:bodyPr/>
          <a:lstStyle/>
          <a:p>
            <a:pPr>
              <a:lnSpc>
                <a:spcPct val="80000"/>
              </a:lnSpc>
              <a:buFontTx/>
              <a:buNone/>
            </a:pPr>
            <a:r>
              <a:rPr lang="en-US" sz="1600" b="1" u="sng">
                <a:solidFill>
                  <a:srgbClr val="CF6D11"/>
                </a:solidFill>
                <a:latin typeface="Bell Gothic Black" charset="0"/>
              </a:rPr>
              <a:t>Challenge to Opportunity Victories</a:t>
            </a:r>
            <a:r>
              <a:rPr lang="en-US" sz="1600" b="1">
                <a:solidFill>
                  <a:srgbClr val="CF6D11"/>
                </a:solidFill>
                <a:latin typeface="Bell Gothic Black" charset="0"/>
              </a:rPr>
              <a:t>		</a:t>
            </a:r>
            <a:r>
              <a:rPr lang="en-US" sz="1600" b="1" u="sng">
                <a:solidFill>
                  <a:srgbClr val="CF6D11"/>
                </a:solidFill>
                <a:latin typeface="Bell Gothic Black" charset="0"/>
              </a:rPr>
              <a:t>Inequitable Outcomes</a:t>
            </a:r>
          </a:p>
          <a:p>
            <a:pPr>
              <a:lnSpc>
                <a:spcPct val="80000"/>
              </a:lnSpc>
              <a:buFontTx/>
              <a:buNone/>
            </a:pPr>
            <a:endParaRPr lang="en-US" sz="1600" b="1" u="sng">
              <a:solidFill>
                <a:srgbClr val="CF6D11"/>
              </a:solidFill>
              <a:latin typeface="Bell Gothic Black" charset="0"/>
            </a:endParaRPr>
          </a:p>
          <a:p>
            <a:pPr>
              <a:lnSpc>
                <a:spcPct val="80000"/>
              </a:lnSpc>
              <a:spcBef>
                <a:spcPct val="0"/>
              </a:spcBef>
              <a:buFontTx/>
              <a:buNone/>
            </a:pPr>
            <a:r>
              <a:rPr lang="en-US" sz="1500" b="1">
                <a:solidFill>
                  <a:srgbClr val="CF6D11"/>
                </a:solidFill>
                <a:latin typeface="Bell Gothic Black" charset="0"/>
              </a:rPr>
              <a:t>English Only Laws as state referenda		Deprives civil </a:t>
            </a:r>
          </a:p>
          <a:p>
            <a:pPr>
              <a:lnSpc>
                <a:spcPct val="80000"/>
              </a:lnSpc>
              <a:spcBef>
                <a:spcPct val="0"/>
              </a:spcBef>
              <a:buFontTx/>
              <a:buNone/>
            </a:pPr>
            <a:r>
              <a:rPr lang="en-US" sz="1500" b="1">
                <a:solidFill>
                  <a:srgbClr val="CF6D11"/>
                </a:solidFill>
                <a:latin typeface="Bell Gothic Black" charset="0"/>
              </a:rPr>
              <a:t>						rights (e.g. vote, 							legal proceed-							ings, and education) for those 					with limited English proficiency</a:t>
            </a:r>
          </a:p>
          <a:p>
            <a:pPr>
              <a:lnSpc>
                <a:spcPct val="80000"/>
              </a:lnSpc>
              <a:spcBef>
                <a:spcPct val="0"/>
              </a:spcBef>
              <a:buFontTx/>
              <a:buNone/>
            </a:pPr>
            <a:endParaRPr lang="en-US" sz="1500" b="1">
              <a:solidFill>
                <a:srgbClr val="CF6D11"/>
              </a:solidFill>
              <a:latin typeface="Bell Gothic Black" charset="0"/>
            </a:endParaRPr>
          </a:p>
          <a:p>
            <a:pPr>
              <a:lnSpc>
                <a:spcPct val="80000"/>
              </a:lnSpc>
              <a:spcBef>
                <a:spcPct val="0"/>
              </a:spcBef>
              <a:buFontTx/>
              <a:buNone/>
            </a:pPr>
            <a:r>
              <a:rPr lang="en-US" sz="1500" b="1">
                <a:solidFill>
                  <a:srgbClr val="CF6D11"/>
                </a:solidFill>
                <a:latin typeface="Bell Gothic Black" charset="0"/>
              </a:rPr>
              <a:t>“Racial Privacy” Act as state referenda		If passed, no data for 						accountability to promote equity 					in education, public contracting, 					or employment</a:t>
            </a:r>
          </a:p>
          <a:p>
            <a:pPr>
              <a:lnSpc>
                <a:spcPct val="80000"/>
              </a:lnSpc>
              <a:spcBef>
                <a:spcPct val="0"/>
              </a:spcBef>
              <a:buFontTx/>
              <a:buNone/>
            </a:pPr>
            <a:endParaRPr lang="en-US" sz="1500" b="1">
              <a:solidFill>
                <a:srgbClr val="CF6D11"/>
              </a:solidFill>
              <a:latin typeface="Bell Gothic Black" charset="0"/>
            </a:endParaRPr>
          </a:p>
          <a:p>
            <a:pPr>
              <a:lnSpc>
                <a:spcPct val="80000"/>
              </a:lnSpc>
              <a:spcBef>
                <a:spcPct val="0"/>
              </a:spcBef>
              <a:buFontTx/>
              <a:buNone/>
            </a:pPr>
            <a:r>
              <a:rPr lang="en-US" sz="1500" b="1">
                <a:solidFill>
                  <a:srgbClr val="CF6D11"/>
                </a:solidFill>
                <a:latin typeface="Bell Gothic Black" charset="0"/>
              </a:rPr>
              <a:t>Anti-affirmative action legal challenges		Erode the small employment and 					education gains that have been 					made and increase the likelihood 					of return to previous practices</a:t>
            </a:r>
          </a:p>
          <a:p>
            <a:pPr>
              <a:lnSpc>
                <a:spcPct val="80000"/>
              </a:lnSpc>
              <a:spcBef>
                <a:spcPct val="0"/>
              </a:spcBef>
              <a:buFontTx/>
              <a:buNone/>
            </a:pPr>
            <a:endParaRPr lang="en-US" sz="1500" b="1">
              <a:solidFill>
                <a:srgbClr val="CF6D11"/>
              </a:solidFill>
              <a:latin typeface="Bell Gothic Black" charset="0"/>
            </a:endParaRPr>
          </a:p>
          <a:p>
            <a:pPr>
              <a:lnSpc>
                <a:spcPct val="80000"/>
              </a:lnSpc>
              <a:buFontTx/>
              <a:buNone/>
            </a:pPr>
            <a:endParaRPr lang="en-US" sz="1500">
              <a:solidFill>
                <a:srgbClr val="CF6D11"/>
              </a:solidFill>
              <a:latin typeface="Bell Gothic Black" charset="0"/>
            </a:endParaRPr>
          </a:p>
        </p:txBody>
      </p:sp>
      <p:sp>
        <p:nvSpPr>
          <p:cNvPr id="14347" name="Rectangle 103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sz="3200">
              <a:solidFill>
                <a:schemeClr val="bg1"/>
              </a:solidFill>
            </a:endParaRPr>
          </a:p>
          <a:p>
            <a:endParaRPr lang="en-US" sz="3200">
              <a:solidFill>
                <a:schemeClr val="bg1"/>
              </a:solidFill>
            </a:endParaRPr>
          </a:p>
        </p:txBody>
      </p:sp>
      <p:pic>
        <p:nvPicPr>
          <p:cNvPr id="14352" name="Picture 1040" descr="AA040622"/>
          <p:cNvPicPr>
            <a:picLocks noChangeAspect="1" noChangeArrowheads="1"/>
          </p:cNvPicPr>
          <p:nvPr>
            <p:ph sz="half" idx="2"/>
          </p:nvPr>
        </p:nvPicPr>
        <p:blipFill>
          <a:blip r:embed="rId3" cstate="print"/>
          <a:srcRect/>
          <a:stretch>
            <a:fillRect/>
          </a:stretch>
        </p:blipFill>
        <p:spPr>
          <a:xfrm>
            <a:off x="7200900" y="0"/>
            <a:ext cx="1943100" cy="1905000"/>
          </a:xfrm>
          <a:noFill/>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6EC16402-6699-47AD-A6ED-82BAD94887FF}" type="slidenum">
              <a:rPr lang="en-US"/>
              <a:pPr/>
              <a:t>12</a:t>
            </a:fld>
            <a:endParaRPr lang="en-US"/>
          </a:p>
        </p:txBody>
      </p:sp>
      <p:sp>
        <p:nvSpPr>
          <p:cNvPr id="78859" name="Rectangle 1035"/>
          <p:cNvSpPr>
            <a:spLocks noGrp="1" noChangeArrowheads="1"/>
          </p:cNvSpPr>
          <p:nvPr>
            <p:ph type="title"/>
          </p:nvPr>
        </p:nvSpPr>
        <p:spPr>
          <a:xfrm>
            <a:off x="247650" y="236538"/>
            <a:ext cx="5314950" cy="838200"/>
          </a:xfrm>
          <a:noFill/>
          <a:ln/>
        </p:spPr>
        <p:txBody>
          <a:bodyPr/>
          <a:lstStyle/>
          <a:p>
            <a:r>
              <a:rPr lang="en-US" b="1">
                <a:solidFill>
                  <a:srgbClr val="CF6D11"/>
                </a:solidFill>
                <a:latin typeface="Bell Gothic Black" charset="0"/>
              </a:rPr>
              <a:t>Bottom Line</a:t>
            </a:r>
          </a:p>
        </p:txBody>
      </p:sp>
      <p:sp>
        <p:nvSpPr>
          <p:cNvPr id="78853" name="Rectangle 1029"/>
          <p:cNvSpPr>
            <a:spLocks noGrp="1" noChangeArrowheads="1"/>
          </p:cNvSpPr>
          <p:nvPr>
            <p:ph type="body" sz="half" idx="1"/>
          </p:nvPr>
        </p:nvSpPr>
        <p:spPr>
          <a:xfrm>
            <a:off x="685800" y="2495550"/>
            <a:ext cx="7924800" cy="3829050"/>
          </a:xfrm>
        </p:spPr>
        <p:txBody>
          <a:bodyPr/>
          <a:lstStyle/>
          <a:p>
            <a:pPr eaLnBrk="0" hangingPunct="0">
              <a:buClrTx/>
              <a:buFontTx/>
              <a:buNone/>
            </a:pPr>
            <a:r>
              <a:rPr lang="en-US" altLang="en-US" sz="2600">
                <a:latin typeface="Bell Gothic Black" charset="0"/>
              </a:rPr>
              <a:t>	</a:t>
            </a:r>
          </a:p>
          <a:p>
            <a:pPr eaLnBrk="0" hangingPunct="0">
              <a:buClrTx/>
              <a:buFontTx/>
              <a:buNone/>
            </a:pPr>
            <a:endParaRPr lang="en-US" altLang="en-US" sz="2800">
              <a:solidFill>
                <a:srgbClr val="CF6D11"/>
              </a:solidFill>
              <a:latin typeface="Bell Gothic Black" charset="0"/>
            </a:endParaRPr>
          </a:p>
          <a:p>
            <a:pPr eaLnBrk="0" hangingPunct="0">
              <a:buClrTx/>
              <a:buFontTx/>
              <a:buNone/>
            </a:pPr>
            <a:r>
              <a:rPr lang="en-US" altLang="en-US" sz="2800">
                <a:solidFill>
                  <a:srgbClr val="CF6D11"/>
                </a:solidFill>
                <a:latin typeface="Bell Gothic Black" charset="0"/>
              </a:rPr>
              <a:t>	Being classified as Black, Asian, Native American or Latino has never carried, and still doesn’t carry, the same advantages as being classified as White.</a:t>
            </a:r>
          </a:p>
          <a:p>
            <a:pPr>
              <a:buFontTx/>
              <a:buNone/>
            </a:pPr>
            <a:endParaRPr lang="en-US" sz="2800">
              <a:solidFill>
                <a:srgbClr val="CF6D11"/>
              </a:solidFill>
              <a:latin typeface="Bell Gothic Black" charset="0"/>
              <a:cs typeface="Times New Roman" pitchFamily="18" charset="0"/>
            </a:endParaRPr>
          </a:p>
        </p:txBody>
      </p:sp>
      <p:sp>
        <p:nvSpPr>
          <p:cNvPr id="78857" name="Rectangle 1033"/>
          <p:cNvSpPr>
            <a:spLocks noChangeArrowheads="1"/>
          </p:cNvSpPr>
          <p:nvPr/>
        </p:nvSpPr>
        <p:spPr bwMode="auto">
          <a:xfrm>
            <a:off x="3735388" y="0"/>
            <a:ext cx="5408612" cy="1585913"/>
          </a:xfrm>
          <a:prstGeom prst="rect">
            <a:avLst/>
          </a:prstGeom>
          <a:noFill/>
          <a:ln w="9525">
            <a:noFill/>
            <a:miter lim="800000"/>
            <a:headEnd/>
            <a:tailEnd/>
          </a:ln>
          <a:effectLst/>
        </p:spPr>
        <p:txBody>
          <a:bodyPr anchor="ctr"/>
          <a:lstStyle/>
          <a:p>
            <a:endParaRPr lang="en-US" sz="3200">
              <a:solidFill>
                <a:schemeClr val="bg1"/>
              </a:solidFill>
            </a:endParaRPr>
          </a:p>
          <a:p>
            <a:endParaRPr lang="en-US" sz="2000" b="1">
              <a:solidFill>
                <a:schemeClr val="bg1"/>
              </a:solidFill>
            </a:endParaRPr>
          </a:p>
          <a:p>
            <a:endParaRPr lang="en-US" sz="3200">
              <a:solidFill>
                <a:schemeClr val="bg1"/>
              </a:solidFill>
            </a:endParaRPr>
          </a:p>
        </p:txBody>
      </p:sp>
      <p:pic>
        <p:nvPicPr>
          <p:cNvPr id="78862" name="Picture 1038" descr="AA040703"/>
          <p:cNvPicPr>
            <a:picLocks noChangeAspect="1" noChangeArrowheads="1"/>
          </p:cNvPicPr>
          <p:nvPr>
            <p:ph sz="half" idx="2"/>
          </p:nvPr>
        </p:nvPicPr>
        <p:blipFill>
          <a:blip r:embed="rId3" cstate="print"/>
          <a:srcRect/>
          <a:stretch>
            <a:fillRect/>
          </a:stretch>
        </p:blipFill>
        <p:spPr>
          <a:xfrm>
            <a:off x="7237413" y="0"/>
            <a:ext cx="1905000" cy="1905000"/>
          </a:xfrm>
          <a:noFill/>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EA2F373D-AE41-471B-9B52-5D62E5C3F763}" type="slidenum">
              <a:rPr lang="en-US"/>
              <a:pPr/>
              <a:t>13</a:t>
            </a:fld>
            <a:endParaRPr lang="en-US"/>
          </a:p>
        </p:txBody>
      </p:sp>
      <p:sp>
        <p:nvSpPr>
          <p:cNvPr id="12302" name="Rectangle 14"/>
          <p:cNvSpPr>
            <a:spLocks noGrp="1" noChangeArrowheads="1"/>
          </p:cNvSpPr>
          <p:nvPr>
            <p:ph type="title"/>
          </p:nvPr>
        </p:nvSpPr>
        <p:spPr>
          <a:xfrm>
            <a:off x="685800" y="274638"/>
            <a:ext cx="5219700" cy="1123950"/>
          </a:xfrm>
          <a:noFill/>
          <a:ln/>
        </p:spPr>
        <p:txBody>
          <a:bodyPr/>
          <a:lstStyle/>
          <a:p>
            <a:r>
              <a:rPr lang="en-US" b="1">
                <a:solidFill>
                  <a:srgbClr val="CF6D11"/>
                </a:solidFill>
                <a:latin typeface="Bell Gothic Black" charset="0"/>
              </a:rPr>
              <a:t>What are Embedded        Racial Inequities?</a:t>
            </a:r>
          </a:p>
        </p:txBody>
      </p:sp>
      <p:sp>
        <p:nvSpPr>
          <p:cNvPr id="12292" name="Rectangle 4"/>
          <p:cNvSpPr>
            <a:spLocks noGrp="1" noChangeArrowheads="1"/>
          </p:cNvSpPr>
          <p:nvPr>
            <p:ph type="body" sz="half" idx="1"/>
          </p:nvPr>
        </p:nvSpPr>
        <p:spPr/>
        <p:txBody>
          <a:bodyPr/>
          <a:lstStyle/>
          <a:p>
            <a:pPr>
              <a:buFontTx/>
              <a:buNone/>
            </a:pPr>
            <a:r>
              <a:rPr lang="en-US" sz="1800">
                <a:solidFill>
                  <a:schemeClr val="tx1"/>
                </a:solidFill>
              </a:rPr>
              <a:t> </a:t>
            </a:r>
            <a:endParaRPr lang="en-US" sz="1600">
              <a:solidFill>
                <a:schemeClr val="tx1"/>
              </a:solidFill>
            </a:endParaRPr>
          </a:p>
        </p:txBody>
      </p:sp>
      <p:sp>
        <p:nvSpPr>
          <p:cNvPr id="12295" name="Rectangle 7"/>
          <p:cNvSpPr>
            <a:spLocks noChangeArrowheads="1"/>
          </p:cNvSpPr>
          <p:nvPr/>
        </p:nvSpPr>
        <p:spPr bwMode="auto">
          <a:xfrm>
            <a:off x="685800" y="2795588"/>
            <a:ext cx="7772400" cy="3529012"/>
          </a:xfrm>
          <a:prstGeom prst="rect">
            <a:avLst/>
          </a:prstGeom>
          <a:noFill/>
          <a:ln w="9525">
            <a:noFill/>
            <a:miter lim="800000"/>
            <a:headEnd/>
            <a:tailEnd/>
          </a:ln>
          <a:effectLst/>
        </p:spPr>
        <p:txBody>
          <a:bodyPr/>
          <a:lstStyle/>
          <a:p>
            <a:pPr marL="342900" indent="-342900">
              <a:spcBef>
                <a:spcPct val="50000"/>
              </a:spcBef>
              <a:buClr>
                <a:schemeClr val="bg1"/>
              </a:buClr>
            </a:pPr>
            <a:endParaRPr lang="en-US" sz="2000">
              <a:solidFill>
                <a:schemeClr val="bg1"/>
              </a:solidFill>
              <a:cs typeface="Times New Roman" pitchFamily="18" charset="0"/>
            </a:endParaRPr>
          </a:p>
        </p:txBody>
      </p:sp>
      <p:sp>
        <p:nvSpPr>
          <p:cNvPr id="12296" name="Rectangle 8"/>
          <p:cNvSpPr>
            <a:spLocks noChangeArrowheads="1"/>
          </p:cNvSpPr>
          <p:nvPr/>
        </p:nvSpPr>
        <p:spPr bwMode="auto">
          <a:xfrm>
            <a:off x="838200" y="2060575"/>
            <a:ext cx="7772400" cy="4100513"/>
          </a:xfrm>
          <a:prstGeom prst="rect">
            <a:avLst/>
          </a:prstGeom>
          <a:noFill/>
          <a:ln w="9525">
            <a:noFill/>
            <a:miter lim="800000"/>
            <a:headEnd/>
            <a:tailEnd/>
          </a:ln>
          <a:effectLst/>
        </p:spPr>
        <p:txBody>
          <a:bodyPr/>
          <a:lstStyle/>
          <a:p>
            <a:pPr marL="457200" indent="-457200">
              <a:spcBef>
                <a:spcPct val="50000"/>
              </a:spcBef>
              <a:buClr>
                <a:schemeClr val="bg1"/>
              </a:buClr>
              <a:buFontTx/>
              <a:buChar char="•"/>
            </a:pPr>
            <a:endParaRPr lang="en-US" sz="2000">
              <a:solidFill>
                <a:schemeClr val="bg1"/>
              </a:solidFill>
            </a:endParaRPr>
          </a:p>
          <a:p>
            <a:pPr marL="457200" indent="-457200">
              <a:spcBef>
                <a:spcPct val="50000"/>
              </a:spcBef>
              <a:buClr>
                <a:schemeClr val="bg1"/>
              </a:buClr>
              <a:buFontTx/>
              <a:buChar char="•"/>
            </a:pPr>
            <a:endParaRPr lang="en-US" sz="2000">
              <a:solidFill>
                <a:schemeClr val="bg1"/>
              </a:solidFill>
              <a:cs typeface="Times New Roman" pitchFamily="18" charset="0"/>
            </a:endParaRPr>
          </a:p>
        </p:txBody>
      </p:sp>
      <p:sp>
        <p:nvSpPr>
          <p:cNvPr id="12300" name="Rectangle 12"/>
          <p:cNvSpPr>
            <a:spLocks noChangeArrowheads="1"/>
          </p:cNvSpPr>
          <p:nvPr/>
        </p:nvSpPr>
        <p:spPr bwMode="auto">
          <a:xfrm>
            <a:off x="3525838" y="342900"/>
            <a:ext cx="6513512" cy="1090613"/>
          </a:xfrm>
          <a:prstGeom prst="rect">
            <a:avLst/>
          </a:prstGeom>
          <a:noFill/>
          <a:ln w="9525">
            <a:noFill/>
            <a:miter lim="800000"/>
            <a:headEnd/>
            <a:tailEnd/>
          </a:ln>
          <a:effectLst/>
        </p:spPr>
        <p:txBody>
          <a:bodyPr anchor="ctr"/>
          <a:lstStyle/>
          <a:p>
            <a:endParaRPr lang="en-US">
              <a:solidFill>
                <a:schemeClr val="bg1"/>
              </a:solidFill>
            </a:endParaRPr>
          </a:p>
        </p:txBody>
      </p:sp>
      <p:pic>
        <p:nvPicPr>
          <p:cNvPr id="12304" name="Picture 16"/>
          <p:cNvPicPr>
            <a:picLocks noChangeAspect="1" noChangeArrowheads="1"/>
          </p:cNvPicPr>
          <p:nvPr/>
        </p:nvPicPr>
        <p:blipFill>
          <a:blip r:embed="rId2" cstate="print"/>
          <a:srcRect/>
          <a:stretch>
            <a:fillRect/>
          </a:stretch>
        </p:blipFill>
        <p:spPr bwMode="auto">
          <a:xfrm>
            <a:off x="0" y="2000250"/>
            <a:ext cx="9144000" cy="4173538"/>
          </a:xfrm>
          <a:prstGeom prst="rect">
            <a:avLst/>
          </a:prstGeom>
          <a:noFill/>
          <a:ln w="9525">
            <a:noFill/>
            <a:miter lim="800000"/>
            <a:headEnd/>
            <a:tailEnd/>
          </a:ln>
          <a:effectLst/>
        </p:spPr>
      </p:pic>
      <p:pic>
        <p:nvPicPr>
          <p:cNvPr id="12310" name="Picture 22" descr="AA040645"/>
          <p:cNvPicPr>
            <a:picLocks noChangeAspect="1" noChangeArrowheads="1"/>
          </p:cNvPicPr>
          <p:nvPr>
            <p:ph sz="half" idx="2"/>
          </p:nvPr>
        </p:nvPicPr>
        <p:blipFill>
          <a:blip r:embed="rId3" cstate="print"/>
          <a:srcRect/>
          <a:stretch>
            <a:fillRect/>
          </a:stretch>
        </p:blipFill>
        <p:spPr>
          <a:xfrm>
            <a:off x="7199313" y="0"/>
            <a:ext cx="1943100" cy="1905000"/>
          </a:xfrm>
          <a:noFill/>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5A2A61D-0DDD-4BF4-BC06-743E4487DE94}" type="slidenum">
              <a:rPr lang="en-US"/>
              <a:pPr/>
              <a:t>14</a:t>
            </a:fld>
            <a:endParaRPr lang="en-US"/>
          </a:p>
        </p:txBody>
      </p:sp>
      <p:sp>
        <p:nvSpPr>
          <p:cNvPr id="76807" name="Rectangle 7"/>
          <p:cNvSpPr>
            <a:spLocks noChangeArrowheads="1"/>
          </p:cNvSpPr>
          <p:nvPr/>
        </p:nvSpPr>
        <p:spPr bwMode="auto">
          <a:xfrm>
            <a:off x="228600" y="247650"/>
            <a:ext cx="6513513" cy="1090613"/>
          </a:xfrm>
          <a:prstGeom prst="rect">
            <a:avLst/>
          </a:prstGeom>
          <a:noFill/>
          <a:ln w="9525">
            <a:noFill/>
            <a:miter lim="800000"/>
            <a:headEnd/>
            <a:tailEnd/>
          </a:ln>
          <a:effectLst/>
        </p:spPr>
        <p:txBody>
          <a:bodyPr anchor="ctr"/>
          <a:lstStyle/>
          <a:p>
            <a:endParaRPr lang="en-US">
              <a:solidFill>
                <a:schemeClr val="bg1"/>
              </a:solidFill>
            </a:endParaRPr>
          </a:p>
        </p:txBody>
      </p:sp>
      <p:sp>
        <p:nvSpPr>
          <p:cNvPr id="76808" name="Rectangle 8"/>
          <p:cNvSpPr>
            <a:spLocks noGrp="1" noChangeArrowheads="1"/>
          </p:cNvSpPr>
          <p:nvPr>
            <p:ph type="title"/>
          </p:nvPr>
        </p:nvSpPr>
        <p:spPr>
          <a:xfrm>
            <a:off x="685800" y="274638"/>
            <a:ext cx="5295900" cy="990600"/>
          </a:xfrm>
          <a:noFill/>
          <a:ln/>
        </p:spPr>
        <p:txBody>
          <a:bodyPr/>
          <a:lstStyle/>
          <a:p>
            <a:r>
              <a:rPr lang="en-US" b="1">
                <a:solidFill>
                  <a:srgbClr val="CF6D11"/>
                </a:solidFill>
                <a:latin typeface="Bell Gothic Black" charset="0"/>
              </a:rPr>
              <a:t>What are Embedded        Racial Inequities?</a:t>
            </a:r>
          </a:p>
        </p:txBody>
      </p:sp>
      <p:pic>
        <p:nvPicPr>
          <p:cNvPr id="76810" name="Picture 10"/>
          <p:cNvPicPr>
            <a:picLocks noChangeAspect="1" noChangeArrowheads="1"/>
          </p:cNvPicPr>
          <p:nvPr>
            <p:ph type="body" idx="4294967295"/>
          </p:nvPr>
        </p:nvPicPr>
        <p:blipFill>
          <a:blip r:embed="rId3" cstate="print"/>
          <a:srcRect/>
          <a:stretch>
            <a:fillRect/>
          </a:stretch>
        </p:blipFill>
        <p:spPr>
          <a:xfrm>
            <a:off x="0" y="1998663"/>
            <a:ext cx="9144000" cy="4248150"/>
          </a:xfrm>
          <a:noFill/>
          <a:ln/>
        </p:spPr>
      </p:pic>
      <p:pic>
        <p:nvPicPr>
          <p:cNvPr id="76812" name="Picture 12" descr="AA040690"/>
          <p:cNvPicPr>
            <a:picLocks noChangeAspect="1" noChangeArrowheads="1"/>
          </p:cNvPicPr>
          <p:nvPr>
            <p:ph idx="1"/>
          </p:nvPr>
        </p:nvPicPr>
        <p:blipFill>
          <a:blip r:embed="rId4" cstate="print"/>
          <a:srcRect/>
          <a:stretch>
            <a:fillRect/>
          </a:stretch>
        </p:blipFill>
        <p:spPr>
          <a:xfrm>
            <a:off x="7275513" y="0"/>
            <a:ext cx="1866900" cy="1905000"/>
          </a:xfrm>
          <a:noFill/>
          <a:ln/>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919BE816-84D0-4078-9754-77CD75E41983}" type="slidenum">
              <a:rPr lang="en-US"/>
              <a:pPr/>
              <a:t>15</a:t>
            </a:fld>
            <a:endParaRPr lang="en-US"/>
          </a:p>
        </p:txBody>
      </p:sp>
      <p:sp>
        <p:nvSpPr>
          <p:cNvPr id="93195" name="Rectangle 1035"/>
          <p:cNvSpPr>
            <a:spLocks noGrp="1" noChangeArrowheads="1"/>
          </p:cNvSpPr>
          <p:nvPr>
            <p:ph type="title"/>
          </p:nvPr>
        </p:nvSpPr>
        <p:spPr>
          <a:xfrm>
            <a:off x="976313" y="311150"/>
            <a:ext cx="5357812" cy="968375"/>
          </a:xfrm>
          <a:noFill/>
          <a:ln/>
        </p:spPr>
        <p:txBody>
          <a:bodyPr/>
          <a:lstStyle/>
          <a:p>
            <a:r>
              <a:rPr lang="en-US" b="1">
                <a:solidFill>
                  <a:srgbClr val="CF6D11"/>
                </a:solidFill>
                <a:latin typeface="Bell Gothic Black" charset="0"/>
              </a:rPr>
              <a:t>What are Embedded       Racial Inequities?</a:t>
            </a:r>
          </a:p>
        </p:txBody>
      </p:sp>
      <p:sp>
        <p:nvSpPr>
          <p:cNvPr id="93189" name="Rectangle 1029"/>
          <p:cNvSpPr>
            <a:spLocks noGrp="1" noChangeArrowheads="1"/>
          </p:cNvSpPr>
          <p:nvPr>
            <p:ph type="body" sz="half" idx="1"/>
          </p:nvPr>
        </p:nvSpPr>
        <p:spPr>
          <a:xfrm>
            <a:off x="685800" y="2082800"/>
            <a:ext cx="7675563" cy="4241800"/>
          </a:xfrm>
        </p:spPr>
        <p:txBody>
          <a:bodyPr/>
          <a:lstStyle/>
          <a:p>
            <a:pPr lvl="1">
              <a:buClr>
                <a:srgbClr val="CF6D11"/>
              </a:buClr>
              <a:buFontTx/>
              <a:buChar char="•"/>
            </a:pPr>
            <a:r>
              <a:rPr lang="en-US" sz="2400" b="1">
                <a:solidFill>
                  <a:srgbClr val="CF6D11"/>
                </a:solidFill>
                <a:latin typeface="Bell Gothic Black" charset="0"/>
              </a:rPr>
              <a:t>the </a:t>
            </a:r>
            <a:r>
              <a:rPr lang="en-US" sz="2400" b="1" u="sng">
                <a:solidFill>
                  <a:srgbClr val="CF6D11"/>
                </a:solidFill>
                <a:latin typeface="Bell Gothic Black" charset="0"/>
              </a:rPr>
              <a:t>accumulated advantages</a:t>
            </a:r>
            <a:r>
              <a:rPr lang="en-US" sz="2400" b="1">
                <a:solidFill>
                  <a:srgbClr val="CF6D11"/>
                </a:solidFill>
                <a:latin typeface="Bell Gothic Black" charset="0"/>
              </a:rPr>
              <a:t> for whites as a group</a:t>
            </a:r>
          </a:p>
          <a:p>
            <a:pPr lvl="1">
              <a:buClr>
                <a:srgbClr val="CF6D11"/>
              </a:buClr>
              <a:buFontTx/>
              <a:buNone/>
            </a:pPr>
            <a:r>
              <a:rPr lang="en-US" sz="2400" b="1">
                <a:solidFill>
                  <a:srgbClr val="CF6D11"/>
                </a:solidFill>
                <a:latin typeface="Bell Gothic Black" charset="0"/>
              </a:rPr>
              <a:t> </a:t>
            </a:r>
          </a:p>
          <a:p>
            <a:pPr lvl="1">
              <a:buClr>
                <a:srgbClr val="CF6D11"/>
              </a:buClr>
              <a:buFontTx/>
              <a:buChar char="•"/>
            </a:pPr>
            <a:r>
              <a:rPr lang="en-US" sz="2400" b="1">
                <a:solidFill>
                  <a:srgbClr val="CF6D11"/>
                </a:solidFill>
                <a:latin typeface="Bell Gothic Black" charset="0"/>
              </a:rPr>
              <a:t>the </a:t>
            </a:r>
            <a:r>
              <a:rPr lang="en-US" sz="2400" b="1" u="sng">
                <a:solidFill>
                  <a:srgbClr val="CF6D11"/>
                </a:solidFill>
                <a:latin typeface="Bell Gothic Black" charset="0"/>
              </a:rPr>
              <a:t>accumulated disadvantages</a:t>
            </a:r>
            <a:r>
              <a:rPr lang="en-US" sz="2400" b="1">
                <a:solidFill>
                  <a:srgbClr val="CF6D11"/>
                </a:solidFill>
                <a:latin typeface="Bell Gothic Black" charset="0"/>
              </a:rPr>
              <a:t> for people of color as a group.</a:t>
            </a:r>
          </a:p>
          <a:p>
            <a:pPr lvl="1">
              <a:buClr>
                <a:srgbClr val="CF6D11"/>
              </a:buClr>
              <a:buFontTx/>
              <a:buNone/>
            </a:pPr>
            <a:endParaRPr lang="en-US" sz="2400" b="1">
              <a:solidFill>
                <a:srgbClr val="CF6D11"/>
              </a:solidFill>
              <a:latin typeface="Bell Gothic Black" charset="0"/>
            </a:endParaRPr>
          </a:p>
          <a:p>
            <a:pPr lvl="1">
              <a:buClr>
                <a:srgbClr val="CF6D11"/>
              </a:buClr>
              <a:buFontTx/>
              <a:buChar char="•"/>
            </a:pPr>
            <a:r>
              <a:rPr lang="en-US" sz="2400" b="1">
                <a:solidFill>
                  <a:srgbClr val="CF6D11"/>
                </a:solidFill>
                <a:latin typeface="Bell Gothic Black" charset="0"/>
              </a:rPr>
              <a:t>produced by public and private sector policies and practices</a:t>
            </a:r>
            <a:endParaRPr lang="en-US" sz="2400">
              <a:solidFill>
                <a:srgbClr val="CF6D11"/>
              </a:solidFill>
              <a:latin typeface="Bell Gothic Black" charset="0"/>
            </a:endParaRPr>
          </a:p>
          <a:p>
            <a:pPr>
              <a:buFontTx/>
              <a:buNone/>
            </a:pPr>
            <a:endParaRPr lang="en-US" sz="2400">
              <a:solidFill>
                <a:srgbClr val="CF6D11"/>
              </a:solidFill>
              <a:latin typeface="Bell Gothic Black" charset="0"/>
            </a:endParaRPr>
          </a:p>
        </p:txBody>
      </p:sp>
      <p:sp>
        <p:nvSpPr>
          <p:cNvPr id="93190" name="Rectangle 1030"/>
          <p:cNvSpPr>
            <a:spLocks noChangeArrowheads="1"/>
          </p:cNvSpPr>
          <p:nvPr/>
        </p:nvSpPr>
        <p:spPr bwMode="auto">
          <a:xfrm>
            <a:off x="230188" y="0"/>
            <a:ext cx="5840412" cy="1585913"/>
          </a:xfrm>
          <a:prstGeom prst="rect">
            <a:avLst/>
          </a:prstGeom>
          <a:noFill/>
          <a:ln w="9525">
            <a:noFill/>
            <a:miter lim="800000"/>
            <a:headEnd/>
            <a:tailEnd/>
          </a:ln>
          <a:effectLst/>
        </p:spPr>
        <p:txBody>
          <a:bodyPr anchor="ctr"/>
          <a:lstStyle/>
          <a:p>
            <a:endParaRPr lang="en-US" sz="2000" b="1">
              <a:solidFill>
                <a:schemeClr val="bg1"/>
              </a:solidFill>
            </a:endParaRPr>
          </a:p>
          <a:p>
            <a:endParaRPr lang="en-US" sz="3200">
              <a:solidFill>
                <a:schemeClr val="bg1"/>
              </a:solidFill>
            </a:endParaRPr>
          </a:p>
        </p:txBody>
      </p:sp>
      <p:pic>
        <p:nvPicPr>
          <p:cNvPr id="93200" name="Picture 1040" descr="AA040667"/>
          <p:cNvPicPr>
            <a:picLocks noChangeAspect="1" noChangeArrowheads="1"/>
          </p:cNvPicPr>
          <p:nvPr>
            <p:ph sz="half" idx="2"/>
          </p:nvPr>
        </p:nvPicPr>
        <p:blipFill>
          <a:blip r:embed="rId3" cstate="print"/>
          <a:srcRect/>
          <a:stretch>
            <a:fillRect/>
          </a:stretch>
        </p:blipFill>
        <p:spPr>
          <a:xfrm>
            <a:off x="7258050" y="0"/>
            <a:ext cx="1885950" cy="1905000"/>
          </a:xfrm>
          <a:noFill/>
          <a:ln/>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95619C82-DCB7-42E2-AAE6-17E1F87013BD}" type="slidenum">
              <a:rPr lang="en-US"/>
              <a:pPr/>
              <a:t>16</a:t>
            </a:fld>
            <a:endParaRPr lang="en-US"/>
          </a:p>
        </p:txBody>
      </p:sp>
      <p:sp>
        <p:nvSpPr>
          <p:cNvPr id="10250" name="Rectangle 10"/>
          <p:cNvSpPr>
            <a:spLocks noGrp="1" noChangeArrowheads="1"/>
          </p:cNvSpPr>
          <p:nvPr>
            <p:ph type="title"/>
          </p:nvPr>
        </p:nvSpPr>
        <p:spPr>
          <a:xfrm>
            <a:off x="685800" y="0"/>
            <a:ext cx="5143500" cy="1550988"/>
          </a:xfrm>
          <a:noFill/>
          <a:ln/>
        </p:spPr>
        <p:txBody>
          <a:bodyPr/>
          <a:lstStyle/>
          <a:p>
            <a:r>
              <a:rPr lang="en-US" b="1">
                <a:solidFill>
                  <a:srgbClr val="CF6D11"/>
                </a:solidFill>
                <a:latin typeface="Bell Gothic Black" charset="0"/>
              </a:rPr>
              <a:t>What are Embedded      Racial Inequities?</a:t>
            </a:r>
          </a:p>
        </p:txBody>
      </p:sp>
      <p:sp>
        <p:nvSpPr>
          <p:cNvPr id="10244" name="Rectangle 4"/>
          <p:cNvSpPr>
            <a:spLocks noGrp="1" noChangeArrowheads="1"/>
          </p:cNvSpPr>
          <p:nvPr>
            <p:ph type="body" sz="half" idx="1"/>
          </p:nvPr>
        </p:nvSpPr>
        <p:spPr>
          <a:xfrm>
            <a:off x="685800" y="2209800"/>
            <a:ext cx="7886700" cy="3619500"/>
          </a:xfrm>
        </p:spPr>
        <p:txBody>
          <a:bodyPr/>
          <a:lstStyle/>
          <a:p>
            <a:pPr lvl="1">
              <a:lnSpc>
                <a:spcPct val="90000"/>
              </a:lnSpc>
              <a:buClr>
                <a:srgbClr val="CF6D11"/>
              </a:buClr>
              <a:buFont typeface="Times New Roman" pitchFamily="18" charset="0"/>
              <a:buNone/>
            </a:pPr>
            <a:r>
              <a:rPr lang="en-US" sz="2400" b="1" u="sng">
                <a:solidFill>
                  <a:srgbClr val="CF6D11"/>
                </a:solidFill>
                <a:latin typeface="Bell Gothic Black" charset="0"/>
              </a:rPr>
              <a:t>These effects are reinforced by:</a:t>
            </a:r>
          </a:p>
          <a:p>
            <a:pPr lvl="1">
              <a:lnSpc>
                <a:spcPct val="90000"/>
              </a:lnSpc>
              <a:buClr>
                <a:srgbClr val="CF6D11"/>
              </a:buClr>
              <a:buFont typeface="Times New Roman" pitchFamily="18" charset="0"/>
              <a:buNone/>
            </a:pPr>
            <a:endParaRPr lang="en-US" sz="2400" b="1" u="sng">
              <a:solidFill>
                <a:srgbClr val="CF6D11"/>
              </a:solidFill>
              <a:latin typeface="Bell Gothic Black" charset="0"/>
            </a:endParaRPr>
          </a:p>
          <a:p>
            <a:pPr lvl="1">
              <a:lnSpc>
                <a:spcPct val="90000"/>
              </a:lnSpc>
              <a:buClr>
                <a:srgbClr val="CF6D11"/>
              </a:buClr>
              <a:buFontTx/>
              <a:buChar char="•"/>
            </a:pPr>
            <a:r>
              <a:rPr lang="en-US" sz="2400" b="1">
                <a:solidFill>
                  <a:srgbClr val="CF6D11"/>
                </a:solidFill>
                <a:latin typeface="Bell Gothic Black" charset="0"/>
              </a:rPr>
              <a:t>Differential perceptions and images of people of color and whites</a:t>
            </a:r>
          </a:p>
          <a:p>
            <a:pPr lvl="1">
              <a:lnSpc>
                <a:spcPct val="90000"/>
              </a:lnSpc>
              <a:buClr>
                <a:srgbClr val="CF6D11"/>
              </a:buClr>
              <a:buFontTx/>
              <a:buChar char="•"/>
            </a:pPr>
            <a:endParaRPr lang="en-US" sz="2400" b="1">
              <a:solidFill>
                <a:srgbClr val="CF6D11"/>
              </a:solidFill>
              <a:latin typeface="Bell Gothic Black" charset="0"/>
            </a:endParaRPr>
          </a:p>
          <a:p>
            <a:pPr lvl="1">
              <a:lnSpc>
                <a:spcPct val="90000"/>
              </a:lnSpc>
              <a:buClr>
                <a:srgbClr val="CF6D11"/>
              </a:buClr>
              <a:buFontTx/>
              <a:buChar char="•"/>
            </a:pPr>
            <a:r>
              <a:rPr lang="en-US" sz="2400" b="1">
                <a:solidFill>
                  <a:srgbClr val="CF6D11"/>
                </a:solidFill>
                <a:latin typeface="Bell Gothic Black" charset="0"/>
              </a:rPr>
              <a:t>Dominant U.S. norms and values</a:t>
            </a:r>
          </a:p>
          <a:p>
            <a:pPr>
              <a:lnSpc>
                <a:spcPct val="90000"/>
              </a:lnSpc>
              <a:buClr>
                <a:srgbClr val="CF6D11"/>
              </a:buClr>
            </a:pPr>
            <a:endParaRPr lang="en-US" sz="1800" b="1">
              <a:solidFill>
                <a:srgbClr val="CF6D11"/>
              </a:solidFill>
              <a:latin typeface="Bell Gothic Black" charset="0"/>
            </a:endParaRPr>
          </a:p>
        </p:txBody>
      </p:sp>
      <p:sp>
        <p:nvSpPr>
          <p:cNvPr id="10248" name="Rectangle 8"/>
          <p:cNvSpPr>
            <a:spLocks noChangeArrowheads="1"/>
          </p:cNvSpPr>
          <p:nvPr/>
        </p:nvSpPr>
        <p:spPr bwMode="auto">
          <a:xfrm>
            <a:off x="4027488" y="0"/>
            <a:ext cx="5116512"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0255" name="Picture 15" descr="AA040652"/>
          <p:cNvPicPr>
            <a:picLocks noChangeAspect="1" noChangeArrowheads="1"/>
          </p:cNvPicPr>
          <p:nvPr>
            <p:ph sz="half" idx="2"/>
          </p:nvPr>
        </p:nvPicPr>
        <p:blipFill>
          <a:blip r:embed="rId3" cstate="print"/>
          <a:srcRect/>
          <a:stretch>
            <a:fillRect/>
          </a:stretch>
        </p:blipFill>
        <p:spPr>
          <a:xfrm>
            <a:off x="7142163" y="0"/>
            <a:ext cx="2000250" cy="1905000"/>
          </a:xfrm>
          <a:noFill/>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83B7358-33C7-4CD4-B06A-F3882288430D}" type="slidenum">
              <a:rPr lang="en-US"/>
              <a:pPr/>
              <a:t>17</a:t>
            </a:fld>
            <a:endParaRPr lang="en-US"/>
          </a:p>
        </p:txBody>
      </p:sp>
      <p:sp>
        <p:nvSpPr>
          <p:cNvPr id="9228" name="Rectangle 12"/>
          <p:cNvSpPr>
            <a:spLocks noGrp="1" noChangeArrowheads="1"/>
          </p:cNvSpPr>
          <p:nvPr>
            <p:ph type="title"/>
          </p:nvPr>
        </p:nvSpPr>
        <p:spPr>
          <a:xfrm>
            <a:off x="304800" y="465138"/>
            <a:ext cx="5848350" cy="838200"/>
          </a:xfrm>
          <a:noFill/>
          <a:ln/>
        </p:spPr>
        <p:txBody>
          <a:bodyPr/>
          <a:lstStyle/>
          <a:p>
            <a:r>
              <a:rPr lang="en-US" altLang="en-US" sz="2800" b="1">
                <a:solidFill>
                  <a:srgbClr val="CF6D11"/>
                </a:solidFill>
                <a:latin typeface="Bell Gothic Black" charset="0"/>
              </a:rPr>
              <a:t>What’s different about work </a:t>
            </a:r>
            <a:br>
              <a:rPr lang="en-US" altLang="en-US" sz="2800" b="1">
                <a:solidFill>
                  <a:srgbClr val="CF6D11"/>
                </a:solidFill>
                <a:latin typeface="Bell Gothic Black" charset="0"/>
              </a:rPr>
            </a:br>
            <a:r>
              <a:rPr lang="en-US" altLang="en-US" sz="2800" b="1">
                <a:solidFill>
                  <a:srgbClr val="CF6D11"/>
                </a:solidFill>
                <a:latin typeface="Bell Gothic Black" charset="0"/>
              </a:rPr>
              <a:t>that uses an embedded </a:t>
            </a:r>
            <a:br>
              <a:rPr lang="en-US" altLang="en-US" sz="2800" b="1">
                <a:solidFill>
                  <a:srgbClr val="CF6D11"/>
                </a:solidFill>
                <a:latin typeface="Bell Gothic Black" charset="0"/>
              </a:rPr>
            </a:br>
            <a:r>
              <a:rPr lang="en-US" altLang="en-US" sz="2800" b="1">
                <a:solidFill>
                  <a:srgbClr val="CF6D11"/>
                </a:solidFill>
                <a:latin typeface="Bell Gothic Black" charset="0"/>
              </a:rPr>
              <a:t>racial inequities lens?</a:t>
            </a:r>
            <a:endParaRPr lang="en-US" sz="2800" b="1">
              <a:solidFill>
                <a:srgbClr val="CF6D11"/>
              </a:solidFill>
              <a:latin typeface="Bell Gothic Black" charset="0"/>
            </a:endParaRPr>
          </a:p>
        </p:txBody>
      </p:sp>
      <p:sp>
        <p:nvSpPr>
          <p:cNvPr id="9226" name="Rectangle 10"/>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9230" name="Picture 14"/>
          <p:cNvPicPr>
            <a:picLocks noChangeAspect="1" noChangeArrowheads="1"/>
          </p:cNvPicPr>
          <p:nvPr/>
        </p:nvPicPr>
        <p:blipFill>
          <a:blip r:embed="rId3" cstate="print"/>
          <a:srcRect/>
          <a:stretch>
            <a:fillRect/>
          </a:stretch>
        </p:blipFill>
        <p:spPr bwMode="auto">
          <a:xfrm>
            <a:off x="0" y="1900238"/>
            <a:ext cx="9144000" cy="4410075"/>
          </a:xfrm>
          <a:prstGeom prst="rect">
            <a:avLst/>
          </a:prstGeom>
          <a:noFill/>
          <a:ln w="9525">
            <a:noFill/>
            <a:miter lim="800000"/>
            <a:headEnd/>
            <a:tailEnd/>
          </a:ln>
          <a:effectLst/>
        </p:spPr>
      </p:pic>
      <p:pic>
        <p:nvPicPr>
          <p:cNvPr id="9232" name="Picture 16" descr="AA044121"/>
          <p:cNvPicPr>
            <a:picLocks noChangeAspect="1" noChangeArrowheads="1"/>
          </p:cNvPicPr>
          <p:nvPr>
            <p:ph idx="1"/>
          </p:nvPr>
        </p:nvPicPr>
        <p:blipFill>
          <a:blip r:embed="rId4" cstate="print"/>
          <a:srcRect/>
          <a:stretch>
            <a:fillRect/>
          </a:stretch>
        </p:blipFill>
        <p:spPr>
          <a:xfrm>
            <a:off x="7173913" y="0"/>
            <a:ext cx="1970087" cy="1905000"/>
          </a:xfrm>
          <a:noFill/>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59FB0D97-8B68-4EC8-85F1-62F9BD7184D8}" type="slidenum">
              <a:rPr lang="en-US"/>
              <a:pPr/>
              <a:t>18</a:t>
            </a:fld>
            <a:endParaRPr lang="en-US"/>
          </a:p>
        </p:txBody>
      </p:sp>
      <p:sp>
        <p:nvSpPr>
          <p:cNvPr id="97288" name="Rectangle 1032"/>
          <p:cNvSpPr>
            <a:spLocks noGrp="1" noChangeArrowheads="1"/>
          </p:cNvSpPr>
          <p:nvPr>
            <p:ph type="title"/>
          </p:nvPr>
        </p:nvSpPr>
        <p:spPr>
          <a:xfrm>
            <a:off x="400050" y="444500"/>
            <a:ext cx="5945188" cy="968375"/>
          </a:xfrm>
          <a:noFill/>
          <a:ln/>
        </p:spPr>
        <p:txBody>
          <a:bodyPr/>
          <a:lstStyle/>
          <a:p>
            <a:r>
              <a:rPr lang="en-US" b="1">
                <a:solidFill>
                  <a:srgbClr val="CF6D11"/>
                </a:solidFill>
                <a:latin typeface="Bell Gothic Black" charset="0"/>
              </a:rPr>
              <a:t>What’s different about work that uses an embedded </a:t>
            </a:r>
            <a:br>
              <a:rPr lang="en-US" b="1">
                <a:solidFill>
                  <a:srgbClr val="CF6D11"/>
                </a:solidFill>
                <a:latin typeface="Bell Gothic Black" charset="0"/>
              </a:rPr>
            </a:br>
            <a:r>
              <a:rPr lang="en-US" b="1">
                <a:solidFill>
                  <a:srgbClr val="CF6D11"/>
                </a:solidFill>
                <a:latin typeface="Bell Gothic Black" charset="0"/>
              </a:rPr>
              <a:t>racial inequities lens?</a:t>
            </a:r>
          </a:p>
        </p:txBody>
      </p:sp>
      <p:sp>
        <p:nvSpPr>
          <p:cNvPr id="97284" name="Rectangle 1028"/>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97285" name="Rectangle 1029"/>
          <p:cNvSpPr>
            <a:spLocks noChangeArrowheads="1"/>
          </p:cNvSpPr>
          <p:nvPr/>
        </p:nvSpPr>
        <p:spPr bwMode="auto">
          <a:xfrm>
            <a:off x="32543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97290" name="Rectangle 1034"/>
          <p:cNvSpPr>
            <a:spLocks noChangeArrowheads="1"/>
          </p:cNvSpPr>
          <p:nvPr/>
        </p:nvSpPr>
        <p:spPr bwMode="auto">
          <a:xfrm>
            <a:off x="685800" y="2266950"/>
            <a:ext cx="7772400" cy="4057650"/>
          </a:xfrm>
          <a:prstGeom prst="rect">
            <a:avLst/>
          </a:prstGeom>
          <a:noFill/>
          <a:ln w="9525">
            <a:noFill/>
            <a:miter lim="800000"/>
            <a:headEnd/>
            <a:tailEnd/>
          </a:ln>
          <a:effectLst/>
        </p:spPr>
        <p:txBody>
          <a:bodyPr/>
          <a:lstStyle/>
          <a:p>
            <a:pPr marL="342900" indent="-342900">
              <a:spcBef>
                <a:spcPct val="20000"/>
              </a:spcBef>
              <a:buClr>
                <a:srgbClr val="CF6D11"/>
              </a:buClr>
              <a:buSzPct val="60000"/>
              <a:buFontTx/>
              <a:buChar char="•"/>
            </a:pPr>
            <a:r>
              <a:rPr lang="en-US" sz="2800" b="1">
                <a:solidFill>
                  <a:srgbClr val="CF6D11"/>
                </a:solidFill>
                <a:latin typeface="Bell Gothic Black" charset="0"/>
              </a:rPr>
              <a:t>Makes the case differently</a:t>
            </a:r>
          </a:p>
          <a:p>
            <a:pPr marL="342900" indent="-342900">
              <a:spcBef>
                <a:spcPct val="20000"/>
              </a:spcBef>
              <a:buClr>
                <a:srgbClr val="CF6D11"/>
              </a:buClr>
              <a:buSzPct val="60000"/>
              <a:buFontTx/>
              <a:buChar char="•"/>
            </a:pPr>
            <a:endParaRPr lang="en-US" sz="2800" b="1">
              <a:solidFill>
                <a:srgbClr val="CF6D11"/>
              </a:solidFill>
              <a:latin typeface="Bell Gothic Black" charset="0"/>
            </a:endParaRPr>
          </a:p>
          <a:p>
            <a:pPr marL="342900" indent="-342900">
              <a:spcBef>
                <a:spcPct val="20000"/>
              </a:spcBef>
              <a:buClr>
                <a:srgbClr val="CF6D11"/>
              </a:buClr>
              <a:buSzPct val="60000"/>
              <a:buFontTx/>
              <a:buChar char="•"/>
            </a:pPr>
            <a:r>
              <a:rPr lang="en-US" sz="2800" b="1">
                <a:solidFill>
                  <a:srgbClr val="CF6D11"/>
                </a:solidFill>
                <a:latin typeface="Bell Gothic Black" charset="0"/>
              </a:rPr>
              <a:t>Shapes the message differently</a:t>
            </a:r>
          </a:p>
          <a:p>
            <a:pPr marL="342900" indent="-342900">
              <a:spcBef>
                <a:spcPct val="20000"/>
              </a:spcBef>
              <a:buClr>
                <a:srgbClr val="CF6D11"/>
              </a:buClr>
              <a:buSzPct val="60000"/>
              <a:buFontTx/>
              <a:buChar char="•"/>
            </a:pPr>
            <a:endParaRPr lang="en-US" sz="2800" b="1">
              <a:solidFill>
                <a:srgbClr val="CF6D11"/>
              </a:solidFill>
              <a:latin typeface="Bell Gothic Black" charset="0"/>
            </a:endParaRPr>
          </a:p>
          <a:p>
            <a:pPr marL="342900" indent="-342900">
              <a:spcBef>
                <a:spcPct val="20000"/>
              </a:spcBef>
              <a:buClr>
                <a:srgbClr val="CF6D11"/>
              </a:buClr>
              <a:buSzPct val="60000"/>
              <a:buFontTx/>
              <a:buChar char="•"/>
            </a:pPr>
            <a:r>
              <a:rPr lang="en-US" sz="2800" b="1">
                <a:solidFill>
                  <a:srgbClr val="CF6D11"/>
                </a:solidFill>
                <a:latin typeface="Bell Gothic Black" charset="0"/>
              </a:rPr>
              <a:t>Does the actual work differently</a:t>
            </a:r>
          </a:p>
        </p:txBody>
      </p:sp>
      <p:pic>
        <p:nvPicPr>
          <p:cNvPr id="97292" name="Picture 1036" descr="AA044079"/>
          <p:cNvPicPr>
            <a:picLocks noChangeAspect="1" noChangeArrowheads="1"/>
          </p:cNvPicPr>
          <p:nvPr>
            <p:ph sz="half" idx="2"/>
          </p:nvPr>
        </p:nvPicPr>
        <p:blipFill>
          <a:blip r:embed="rId3" cstate="print"/>
          <a:srcRect/>
          <a:stretch>
            <a:fillRect/>
          </a:stretch>
        </p:blipFill>
        <p:spPr>
          <a:xfrm>
            <a:off x="7227888" y="0"/>
            <a:ext cx="1916112" cy="1905000"/>
          </a:xfrm>
          <a:noFill/>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503F457F-BDE2-4D92-9A3A-FAA48CFCD9BF}" type="slidenum">
              <a:rPr lang="en-US"/>
              <a:pPr/>
              <a:t>19</a:t>
            </a:fld>
            <a:endParaRPr lang="en-US"/>
          </a:p>
        </p:txBody>
      </p:sp>
      <p:sp>
        <p:nvSpPr>
          <p:cNvPr id="81929" name="Rectangle 9"/>
          <p:cNvSpPr>
            <a:spLocks noGrp="1" noChangeArrowheads="1"/>
          </p:cNvSpPr>
          <p:nvPr>
            <p:ph type="title"/>
          </p:nvPr>
        </p:nvSpPr>
        <p:spPr>
          <a:xfrm>
            <a:off x="400050" y="331788"/>
            <a:ext cx="5943600" cy="1447800"/>
          </a:xfrm>
          <a:noFill/>
          <a:ln/>
        </p:spPr>
        <p:txBody>
          <a:bodyPr/>
          <a:lstStyle/>
          <a:p>
            <a:r>
              <a:rPr lang="en-US" b="1">
                <a:solidFill>
                  <a:srgbClr val="CF6D11"/>
                </a:solidFill>
                <a:latin typeface="Bell Gothic Black" charset="0"/>
              </a:rPr>
              <a:t>Making the Case:  Looking at data and analyzing the problem differently</a:t>
            </a:r>
          </a:p>
        </p:txBody>
      </p:sp>
      <p:sp>
        <p:nvSpPr>
          <p:cNvPr id="81925" name="Rectangle 5"/>
          <p:cNvSpPr>
            <a:spLocks noGrp="1" noChangeArrowheads="1"/>
          </p:cNvSpPr>
          <p:nvPr>
            <p:ph type="body" sz="half" idx="1"/>
          </p:nvPr>
        </p:nvSpPr>
        <p:spPr>
          <a:xfrm>
            <a:off x="685800" y="2476500"/>
            <a:ext cx="7905750" cy="3848100"/>
          </a:xfrm>
        </p:spPr>
        <p:txBody>
          <a:bodyPr/>
          <a:lstStyle/>
          <a:p>
            <a:pPr>
              <a:buClr>
                <a:srgbClr val="CF6D11"/>
              </a:buClr>
              <a:buFontTx/>
              <a:buNone/>
            </a:pPr>
            <a:r>
              <a:rPr lang="en-US" b="1" u="sng">
                <a:solidFill>
                  <a:srgbClr val="CF6D11"/>
                </a:solidFill>
                <a:latin typeface="Bell Gothic Black" charset="0"/>
              </a:rPr>
              <a:t>Different from what?</a:t>
            </a:r>
          </a:p>
          <a:p>
            <a:pPr>
              <a:buClr>
                <a:srgbClr val="CF6D11"/>
              </a:buClr>
            </a:pPr>
            <a:r>
              <a:rPr lang="en-US" sz="1800" b="1">
                <a:solidFill>
                  <a:srgbClr val="CF6D11"/>
                </a:solidFill>
                <a:latin typeface="Bell Gothic Black" charset="0"/>
              </a:rPr>
              <a:t>Across the board aggregated data or quick 	               assumptions on the basis of simple disaggregation</a:t>
            </a:r>
          </a:p>
          <a:p>
            <a:pPr>
              <a:buClr>
                <a:srgbClr val="CF6D11"/>
              </a:buClr>
              <a:buFontTx/>
              <a:buNone/>
            </a:pPr>
            <a:r>
              <a:rPr lang="en-US" b="1" u="sng">
                <a:solidFill>
                  <a:srgbClr val="CF6D11"/>
                </a:solidFill>
                <a:latin typeface="Bell Gothic Black" charset="0"/>
              </a:rPr>
              <a:t>How is it different?</a:t>
            </a:r>
          </a:p>
          <a:p>
            <a:pPr>
              <a:buClr>
                <a:srgbClr val="CF6D11"/>
              </a:buClr>
            </a:pPr>
            <a:r>
              <a:rPr lang="en-US" sz="1800" b="1">
                <a:solidFill>
                  <a:srgbClr val="CF6D11"/>
                </a:solidFill>
                <a:latin typeface="Bell Gothic Black" charset="0"/>
              </a:rPr>
              <a:t>Data are always disaggregated by race and deeply analyzed (e.g., school suspensions and expulsions).</a:t>
            </a:r>
          </a:p>
          <a:p>
            <a:pPr>
              <a:buClr>
                <a:srgbClr val="CF6D11"/>
              </a:buClr>
              <a:buFontTx/>
              <a:buNone/>
            </a:pPr>
            <a:endParaRPr lang="en-US" sz="1800" b="1">
              <a:solidFill>
                <a:srgbClr val="CF6D11"/>
              </a:solidFill>
              <a:latin typeface="Bell Gothic Black" charset="0"/>
            </a:endParaRPr>
          </a:p>
          <a:p>
            <a:pPr>
              <a:buClr>
                <a:srgbClr val="CF6D11"/>
              </a:buClr>
              <a:buFontTx/>
              <a:buNone/>
            </a:pPr>
            <a:r>
              <a:rPr lang="en-US" sz="1800" b="1">
                <a:solidFill>
                  <a:schemeClr val="tx1"/>
                </a:solidFill>
                <a:latin typeface="Bell Gothic Black" charset="0"/>
              </a:rPr>
              <a:t>TOOL:  What’s Race Got to Do With It?</a:t>
            </a:r>
          </a:p>
          <a:p>
            <a:pPr>
              <a:buFontTx/>
              <a:buNone/>
            </a:pPr>
            <a:r>
              <a:rPr lang="en-US" sz="1800">
                <a:latin typeface="Bell Gothic Black" charset="0"/>
              </a:rPr>
              <a:t>           </a:t>
            </a:r>
          </a:p>
          <a:p>
            <a:endParaRPr lang="en-US" sz="1600">
              <a:latin typeface="Bell Gothic Black" charset="0"/>
            </a:endParaRPr>
          </a:p>
        </p:txBody>
      </p:sp>
      <p:sp>
        <p:nvSpPr>
          <p:cNvPr id="81928" name="Rectangle 8"/>
          <p:cNvSpPr>
            <a:spLocks noChangeArrowheads="1"/>
          </p:cNvSpPr>
          <p:nvPr/>
        </p:nvSpPr>
        <p:spPr bwMode="auto">
          <a:xfrm>
            <a:off x="3068638" y="246063"/>
            <a:ext cx="6075362" cy="623887"/>
          </a:xfrm>
          <a:prstGeom prst="rect">
            <a:avLst/>
          </a:prstGeom>
          <a:noFill/>
          <a:ln w="9525">
            <a:noFill/>
            <a:miter lim="800000"/>
            <a:headEnd/>
            <a:tailEnd/>
          </a:ln>
          <a:effectLst/>
        </p:spPr>
        <p:txBody>
          <a:bodyPr anchor="ctr"/>
          <a:lstStyle/>
          <a:p>
            <a:endParaRPr lang="en-US" sz="2800" b="1">
              <a:solidFill>
                <a:schemeClr val="bg1"/>
              </a:solidFill>
            </a:endParaRPr>
          </a:p>
        </p:txBody>
      </p:sp>
      <p:pic>
        <p:nvPicPr>
          <p:cNvPr id="81932" name="Picture 12" descr="AA044085"/>
          <p:cNvPicPr>
            <a:picLocks noChangeAspect="1" noChangeArrowheads="1"/>
          </p:cNvPicPr>
          <p:nvPr>
            <p:ph sz="half" idx="2"/>
          </p:nvPr>
        </p:nvPicPr>
        <p:blipFill>
          <a:blip r:embed="rId3" cstate="print"/>
          <a:srcRect/>
          <a:stretch>
            <a:fillRect/>
          </a:stretch>
        </p:blipFill>
        <p:spPr>
          <a:xfrm>
            <a:off x="7272338" y="0"/>
            <a:ext cx="1871662" cy="1905000"/>
          </a:xfrm>
          <a:noFill/>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D54D277-DAD9-4DBA-84FE-8A2EEF5C144B}" type="slidenum">
              <a:rPr lang="en-US"/>
              <a:pPr/>
              <a:t>2</a:t>
            </a:fld>
            <a:endParaRPr lang="en-US"/>
          </a:p>
        </p:txBody>
      </p:sp>
      <p:sp>
        <p:nvSpPr>
          <p:cNvPr id="3075" name="Rectangle 3"/>
          <p:cNvSpPr>
            <a:spLocks noGrp="1" noChangeArrowheads="1"/>
          </p:cNvSpPr>
          <p:nvPr>
            <p:ph type="title"/>
          </p:nvPr>
        </p:nvSpPr>
        <p:spPr>
          <a:xfrm>
            <a:off x="685800" y="369888"/>
            <a:ext cx="5486400" cy="1085850"/>
          </a:xfrm>
          <a:noFill/>
          <a:ln/>
        </p:spPr>
        <p:txBody>
          <a:bodyPr/>
          <a:lstStyle/>
          <a:p>
            <a:r>
              <a:rPr lang="en-US" b="1" dirty="0">
                <a:solidFill>
                  <a:srgbClr val="CF6D11"/>
                </a:solidFill>
                <a:latin typeface="Bell Gothic Black" charset="0"/>
              </a:rPr>
              <a:t>Our Working Assumptions</a:t>
            </a:r>
          </a:p>
        </p:txBody>
      </p:sp>
      <p:sp>
        <p:nvSpPr>
          <p:cNvPr id="3076" name="Rectangle 4"/>
          <p:cNvSpPr>
            <a:spLocks noGrp="1" noChangeArrowheads="1"/>
          </p:cNvSpPr>
          <p:nvPr>
            <p:ph type="body" sz="half" idx="1"/>
          </p:nvPr>
        </p:nvSpPr>
        <p:spPr>
          <a:xfrm>
            <a:off x="685800" y="2152650"/>
            <a:ext cx="8210550" cy="4171950"/>
          </a:xfrm>
        </p:spPr>
        <p:txBody>
          <a:bodyPr/>
          <a:lstStyle/>
          <a:p>
            <a:pPr>
              <a:lnSpc>
                <a:spcPct val="90000"/>
              </a:lnSpc>
              <a:buClr>
                <a:srgbClr val="CF6D11"/>
              </a:buClr>
              <a:tabLst>
                <a:tab pos="1373188" algn="l"/>
              </a:tabLst>
            </a:pPr>
            <a:r>
              <a:rPr lang="en-US" sz="1600" b="1" dirty="0">
                <a:solidFill>
                  <a:srgbClr val="CF6D11"/>
                </a:solidFill>
                <a:latin typeface="Bell Gothic Black" charset="0"/>
              </a:rPr>
              <a:t>Race Matters.   Almost every indicator of well-being shows troubling disparities/</a:t>
            </a:r>
            <a:r>
              <a:rPr lang="en-US" sz="1600" b="1" dirty="0" err="1">
                <a:solidFill>
                  <a:srgbClr val="CF6D11"/>
                </a:solidFill>
                <a:latin typeface="Bell Gothic Black" charset="0"/>
              </a:rPr>
              <a:t>disproportionalities</a:t>
            </a:r>
            <a:r>
              <a:rPr lang="en-US" sz="1600" b="1" dirty="0">
                <a:solidFill>
                  <a:srgbClr val="CF6D11"/>
                </a:solidFill>
                <a:latin typeface="Bell Gothic Black" charset="0"/>
              </a:rPr>
              <a:t> by race</a:t>
            </a:r>
          </a:p>
          <a:p>
            <a:pPr>
              <a:lnSpc>
                <a:spcPct val="90000"/>
              </a:lnSpc>
              <a:buClr>
                <a:srgbClr val="CF6D11"/>
              </a:buClr>
              <a:tabLst>
                <a:tab pos="1373188" algn="l"/>
              </a:tabLst>
            </a:pPr>
            <a:endParaRPr lang="en-US" sz="1600" b="1" dirty="0">
              <a:solidFill>
                <a:srgbClr val="CF6D11"/>
              </a:solidFill>
              <a:latin typeface="Bell Gothic Black" charset="0"/>
            </a:endParaRPr>
          </a:p>
          <a:p>
            <a:pPr>
              <a:lnSpc>
                <a:spcPct val="90000"/>
              </a:lnSpc>
              <a:buClr>
                <a:srgbClr val="CF6D11"/>
              </a:buClr>
              <a:tabLst>
                <a:tab pos="1373188" algn="l"/>
              </a:tabLst>
            </a:pPr>
            <a:r>
              <a:rPr lang="en-US" sz="1600" b="1" dirty="0">
                <a:solidFill>
                  <a:srgbClr val="CF6D11"/>
                </a:solidFill>
                <a:latin typeface="Bell Gothic Black" charset="0"/>
              </a:rPr>
              <a:t>Disparities are often created and maintained inadvertently 		 through policies and practices that contain barriers to opportunity</a:t>
            </a:r>
          </a:p>
          <a:p>
            <a:pPr>
              <a:lnSpc>
                <a:spcPct val="90000"/>
              </a:lnSpc>
              <a:buClr>
                <a:srgbClr val="CF6D11"/>
              </a:buClr>
              <a:tabLst>
                <a:tab pos="1373188" algn="l"/>
              </a:tabLst>
            </a:pPr>
            <a:endParaRPr lang="en-US" sz="1600" b="1" dirty="0">
              <a:solidFill>
                <a:srgbClr val="CF6D11"/>
              </a:solidFill>
              <a:latin typeface="Bell Gothic Black" charset="0"/>
            </a:endParaRPr>
          </a:p>
          <a:p>
            <a:pPr>
              <a:lnSpc>
                <a:spcPct val="90000"/>
              </a:lnSpc>
              <a:buClr>
                <a:srgbClr val="CF6D11"/>
              </a:buClr>
              <a:tabLst>
                <a:tab pos="1373188" algn="l"/>
              </a:tabLst>
            </a:pPr>
            <a:r>
              <a:rPr lang="en-US" sz="1600" b="1" dirty="0">
                <a:solidFill>
                  <a:srgbClr val="CF6D11"/>
                </a:solidFill>
                <a:latin typeface="Bell Gothic Black" charset="0"/>
              </a:rPr>
              <a:t>It’s possible-- and only possible-- to close equity gaps by using strategies determined through an intentional focus on race </a:t>
            </a:r>
          </a:p>
          <a:p>
            <a:pPr>
              <a:lnSpc>
                <a:spcPct val="90000"/>
              </a:lnSpc>
              <a:buClr>
                <a:srgbClr val="CF6D11"/>
              </a:buClr>
              <a:tabLst>
                <a:tab pos="1373188" algn="l"/>
              </a:tabLst>
            </a:pPr>
            <a:endParaRPr lang="en-US" sz="1600" b="1" dirty="0">
              <a:solidFill>
                <a:srgbClr val="CF6D11"/>
              </a:solidFill>
              <a:latin typeface="Bell Gothic Black" charset="0"/>
            </a:endParaRPr>
          </a:p>
          <a:p>
            <a:pPr>
              <a:lnSpc>
                <a:spcPct val="90000"/>
              </a:lnSpc>
              <a:buClr>
                <a:srgbClr val="CF6D11"/>
              </a:buClr>
              <a:tabLst>
                <a:tab pos="1373188" algn="l"/>
              </a:tabLst>
            </a:pPr>
            <a:r>
              <a:rPr lang="en-US" sz="1600" b="1" dirty="0">
                <a:solidFill>
                  <a:srgbClr val="CF6D11"/>
                </a:solidFill>
                <a:latin typeface="Bell Gothic Black" charset="0"/>
              </a:rPr>
              <a:t>If opportunities in all key areas of well-being are equitable, then equitable results will follow</a:t>
            </a:r>
          </a:p>
          <a:p>
            <a:pPr>
              <a:lnSpc>
                <a:spcPct val="90000"/>
              </a:lnSpc>
              <a:buClr>
                <a:srgbClr val="CF6D11"/>
              </a:buClr>
              <a:tabLst>
                <a:tab pos="1373188" algn="l"/>
              </a:tabLst>
            </a:pPr>
            <a:endParaRPr lang="en-US" sz="1600" b="1" dirty="0">
              <a:solidFill>
                <a:srgbClr val="CF6D11"/>
              </a:solidFill>
              <a:latin typeface="Bell Gothic Black" charset="0"/>
            </a:endParaRPr>
          </a:p>
          <a:p>
            <a:pPr>
              <a:lnSpc>
                <a:spcPct val="90000"/>
              </a:lnSpc>
              <a:buClr>
                <a:srgbClr val="CF6D11"/>
              </a:buClr>
              <a:tabLst>
                <a:tab pos="1373188" algn="l"/>
              </a:tabLst>
            </a:pPr>
            <a:r>
              <a:rPr lang="en-US" sz="1600" b="1" dirty="0">
                <a:solidFill>
                  <a:srgbClr val="CF6D11"/>
                </a:solidFill>
                <a:latin typeface="Bell Gothic Black" charset="0"/>
              </a:rPr>
              <a:t>Given the right message, analysis, and tools, people will work toward racial equity </a:t>
            </a:r>
          </a:p>
          <a:p>
            <a:pPr>
              <a:lnSpc>
                <a:spcPct val="90000"/>
              </a:lnSpc>
              <a:tabLst>
                <a:tab pos="1373188" algn="l"/>
              </a:tabLst>
            </a:pPr>
            <a:endParaRPr lang="en-US" sz="1600" b="1" dirty="0">
              <a:solidFill>
                <a:srgbClr val="CF6D11"/>
              </a:solidFill>
              <a:latin typeface="Bell Gothic Black" charset="0"/>
            </a:endParaRPr>
          </a:p>
        </p:txBody>
      </p:sp>
      <p:pic>
        <p:nvPicPr>
          <p:cNvPr id="3091" name="Picture 19" descr="AA030003"/>
          <p:cNvPicPr>
            <a:picLocks noChangeAspect="1" noChangeArrowheads="1"/>
          </p:cNvPicPr>
          <p:nvPr>
            <p:ph sz="half" idx="2"/>
          </p:nvPr>
        </p:nvPicPr>
        <p:blipFill>
          <a:blip r:embed="rId3" cstate="print"/>
          <a:srcRect/>
          <a:stretch>
            <a:fillRect/>
          </a:stretch>
        </p:blipFill>
        <p:spPr>
          <a:xfrm>
            <a:off x="7186613" y="0"/>
            <a:ext cx="1955800" cy="1905000"/>
          </a:xfrm>
          <a:noFill/>
          <a:ln/>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1E46A9EF-2BAB-4D42-A2F8-0B8CE612F79E}" type="slidenum">
              <a:rPr lang="en-US"/>
              <a:pPr/>
              <a:t>20</a:t>
            </a:fld>
            <a:endParaRPr lang="en-US"/>
          </a:p>
        </p:txBody>
      </p:sp>
      <p:sp>
        <p:nvSpPr>
          <p:cNvPr id="98310" name="Rectangle 6"/>
          <p:cNvSpPr>
            <a:spLocks noGrp="1" noChangeArrowheads="1"/>
          </p:cNvSpPr>
          <p:nvPr>
            <p:ph type="title"/>
          </p:nvPr>
        </p:nvSpPr>
        <p:spPr>
          <a:xfrm>
            <a:off x="685800" y="331788"/>
            <a:ext cx="6000750" cy="1257300"/>
          </a:xfrm>
          <a:noFill/>
          <a:ln/>
        </p:spPr>
        <p:txBody>
          <a:bodyPr/>
          <a:lstStyle/>
          <a:p>
            <a:r>
              <a:rPr lang="en-US" b="1">
                <a:solidFill>
                  <a:srgbClr val="CF6D11"/>
                </a:solidFill>
                <a:latin typeface="Bell Gothic Black" charset="0"/>
              </a:rPr>
              <a:t>Making the Case:  Telling a different story of race</a:t>
            </a:r>
          </a:p>
        </p:txBody>
      </p:sp>
      <p:sp>
        <p:nvSpPr>
          <p:cNvPr id="98308" name="Rectangle 4"/>
          <p:cNvSpPr>
            <a:spLocks noGrp="1" noChangeArrowheads="1"/>
          </p:cNvSpPr>
          <p:nvPr>
            <p:ph type="body" sz="half" idx="1"/>
          </p:nvPr>
        </p:nvSpPr>
        <p:spPr>
          <a:xfrm>
            <a:off x="685800" y="1905000"/>
            <a:ext cx="7620000" cy="4324350"/>
          </a:xfrm>
        </p:spPr>
        <p:txBody>
          <a:bodyPr/>
          <a:lstStyle/>
          <a:p>
            <a:pPr>
              <a:lnSpc>
                <a:spcPct val="90000"/>
              </a:lnSpc>
              <a:buClr>
                <a:srgbClr val="CF6D11"/>
              </a:buClr>
              <a:buFontTx/>
              <a:buNone/>
            </a:pPr>
            <a:r>
              <a:rPr lang="en-US" b="1" u="sng">
                <a:solidFill>
                  <a:srgbClr val="CF6D11"/>
                </a:solidFill>
                <a:latin typeface="Bell Gothic Black" charset="0"/>
              </a:rPr>
              <a:t>Different from what?</a:t>
            </a:r>
          </a:p>
          <a:p>
            <a:pPr>
              <a:lnSpc>
                <a:spcPct val="90000"/>
              </a:lnSpc>
              <a:buClr>
                <a:srgbClr val="CF6D11"/>
              </a:buClr>
              <a:buFontTx/>
              <a:buNone/>
            </a:pPr>
            <a:r>
              <a:rPr lang="en-US" sz="1800" b="1">
                <a:solidFill>
                  <a:srgbClr val="CF6D11"/>
                </a:solidFill>
                <a:latin typeface="Bell Gothic Black" charset="0"/>
              </a:rPr>
              <a:t>Typical focus on the individual </a:t>
            </a:r>
          </a:p>
          <a:p>
            <a:pPr>
              <a:lnSpc>
                <a:spcPct val="90000"/>
              </a:lnSpc>
              <a:buClr>
                <a:srgbClr val="CF6D11"/>
              </a:buClr>
              <a:buFontTx/>
              <a:buNone/>
            </a:pPr>
            <a:endParaRPr lang="en-US" sz="1800" b="1" u="sng">
              <a:solidFill>
                <a:srgbClr val="CF6D11"/>
              </a:solidFill>
              <a:latin typeface="Bell Gothic Black" charset="0"/>
            </a:endParaRPr>
          </a:p>
          <a:p>
            <a:pPr>
              <a:lnSpc>
                <a:spcPct val="90000"/>
              </a:lnSpc>
              <a:buClr>
                <a:srgbClr val="CF6D11"/>
              </a:buClr>
              <a:buFontTx/>
              <a:buNone/>
            </a:pPr>
            <a:r>
              <a:rPr lang="en-US" b="1" u="sng">
                <a:solidFill>
                  <a:srgbClr val="CF6D11"/>
                </a:solidFill>
                <a:latin typeface="Bell Gothic Black" charset="0"/>
              </a:rPr>
              <a:t>How is it different?</a:t>
            </a:r>
          </a:p>
          <a:p>
            <a:pPr>
              <a:lnSpc>
                <a:spcPct val="90000"/>
              </a:lnSpc>
              <a:buClr>
                <a:srgbClr val="CF6D11"/>
              </a:buClr>
              <a:buFontTx/>
              <a:buNone/>
            </a:pPr>
            <a:r>
              <a:rPr lang="en-US" sz="1800" b="1">
                <a:solidFill>
                  <a:srgbClr val="CF6D11"/>
                </a:solidFill>
                <a:latin typeface="Bell Gothic Black" charset="0"/>
              </a:rPr>
              <a:t>Focus on structural explanations for racial disparities </a:t>
            </a:r>
          </a:p>
          <a:p>
            <a:pPr>
              <a:lnSpc>
                <a:spcPct val="90000"/>
              </a:lnSpc>
              <a:buClr>
                <a:srgbClr val="CF6D11"/>
              </a:buClr>
              <a:buFontTx/>
              <a:buNone/>
            </a:pPr>
            <a:r>
              <a:rPr lang="en-US" sz="1800" b="1" i="1">
                <a:solidFill>
                  <a:srgbClr val="CF6D11"/>
                </a:solidFill>
                <a:latin typeface="Bell Gothic Black" charset="0"/>
              </a:rPr>
              <a:t>(i.e., polices and practices)</a:t>
            </a:r>
            <a:endParaRPr lang="en-US" sz="1800" b="1">
              <a:solidFill>
                <a:srgbClr val="CF6D11"/>
              </a:solidFill>
              <a:latin typeface="Bell Gothic Black" charset="0"/>
            </a:endParaRPr>
          </a:p>
          <a:p>
            <a:pPr>
              <a:lnSpc>
                <a:spcPct val="90000"/>
              </a:lnSpc>
              <a:buClr>
                <a:srgbClr val="CF6D11"/>
              </a:buClr>
            </a:pPr>
            <a:r>
              <a:rPr lang="en-US" sz="1800" b="1">
                <a:solidFill>
                  <a:srgbClr val="CF6D11"/>
                </a:solidFill>
                <a:latin typeface="Bell Gothic Black" charset="0"/>
              </a:rPr>
              <a:t>e.g. News magazine report on pedestrian fatality and racially-drawn public transportation routes.</a:t>
            </a:r>
          </a:p>
          <a:p>
            <a:pPr>
              <a:lnSpc>
                <a:spcPct val="90000"/>
              </a:lnSpc>
              <a:buClr>
                <a:srgbClr val="CF6D11"/>
              </a:buClr>
              <a:buFontTx/>
              <a:buNone/>
            </a:pPr>
            <a:endParaRPr lang="en-US" sz="1800" b="1">
              <a:solidFill>
                <a:schemeClr val="tx1"/>
              </a:solidFill>
              <a:latin typeface="Bell Gothic Black" charset="0"/>
            </a:endParaRPr>
          </a:p>
          <a:p>
            <a:pPr>
              <a:lnSpc>
                <a:spcPct val="90000"/>
              </a:lnSpc>
              <a:buClr>
                <a:srgbClr val="CF6D11"/>
              </a:buClr>
              <a:buFontTx/>
              <a:buNone/>
            </a:pPr>
            <a:r>
              <a:rPr lang="en-US" sz="1800" b="1">
                <a:solidFill>
                  <a:schemeClr val="tx1"/>
                </a:solidFill>
                <a:latin typeface="Bell Gothic Black" charset="0"/>
              </a:rPr>
              <a:t>TOOL:  Fact Sheets</a:t>
            </a:r>
          </a:p>
          <a:p>
            <a:pPr>
              <a:lnSpc>
                <a:spcPct val="90000"/>
              </a:lnSpc>
              <a:buFontTx/>
              <a:buNone/>
            </a:pPr>
            <a:endParaRPr lang="en-US" sz="1800">
              <a:solidFill>
                <a:schemeClr val="tx1"/>
              </a:solidFill>
              <a:latin typeface="Bell Gothic Black" charset="0"/>
            </a:endParaRPr>
          </a:p>
          <a:p>
            <a:pPr>
              <a:lnSpc>
                <a:spcPct val="90000"/>
              </a:lnSpc>
              <a:buFontTx/>
              <a:buNone/>
            </a:pPr>
            <a:endParaRPr lang="en-US" sz="1800">
              <a:latin typeface="Bell Gothic Black" charset="0"/>
              <a:cs typeface="Times New Roman" pitchFamily="18" charset="0"/>
            </a:endParaRPr>
          </a:p>
        </p:txBody>
      </p:sp>
      <p:sp>
        <p:nvSpPr>
          <p:cNvPr id="98309"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98313" name="Picture 9" descr="AA044055"/>
          <p:cNvPicPr>
            <a:picLocks noChangeAspect="1" noChangeArrowheads="1"/>
          </p:cNvPicPr>
          <p:nvPr>
            <p:ph sz="half" idx="2"/>
          </p:nvPr>
        </p:nvPicPr>
        <p:blipFill>
          <a:blip r:embed="rId3" cstate="print"/>
          <a:srcRect/>
          <a:stretch>
            <a:fillRect/>
          </a:stretch>
        </p:blipFill>
        <p:spPr>
          <a:xfrm>
            <a:off x="7177088" y="0"/>
            <a:ext cx="1966912" cy="1905000"/>
          </a:xfrm>
          <a:noFill/>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D5BF5F3E-0FDC-4863-848E-6C606A9379B4}" type="slidenum">
              <a:rPr lang="en-US"/>
              <a:pPr/>
              <a:t>21</a:t>
            </a:fld>
            <a:endParaRPr lang="en-US"/>
          </a:p>
        </p:txBody>
      </p:sp>
      <p:sp>
        <p:nvSpPr>
          <p:cNvPr id="99334" name="Rectangle 6"/>
          <p:cNvSpPr>
            <a:spLocks noGrp="1" noChangeArrowheads="1"/>
          </p:cNvSpPr>
          <p:nvPr>
            <p:ph type="title"/>
          </p:nvPr>
        </p:nvSpPr>
        <p:spPr>
          <a:xfrm>
            <a:off x="220663" y="311150"/>
            <a:ext cx="6532562" cy="968375"/>
          </a:xfrm>
          <a:noFill/>
          <a:ln/>
        </p:spPr>
        <p:txBody>
          <a:bodyPr/>
          <a:lstStyle/>
          <a:p>
            <a:r>
              <a:rPr lang="en-US" b="1">
                <a:solidFill>
                  <a:srgbClr val="CF6D11"/>
                </a:solidFill>
                <a:latin typeface="Bell Gothic Black" charset="0"/>
              </a:rPr>
              <a:t>Shaping the Message:</a:t>
            </a:r>
            <a:br>
              <a:rPr lang="en-US" b="1">
                <a:solidFill>
                  <a:srgbClr val="CF6D11"/>
                </a:solidFill>
                <a:latin typeface="Bell Gothic Black" charset="0"/>
              </a:rPr>
            </a:br>
            <a:r>
              <a:rPr lang="en-US" b="1">
                <a:solidFill>
                  <a:srgbClr val="CF6D11"/>
                </a:solidFill>
                <a:latin typeface="Bell Gothic Black" charset="0"/>
              </a:rPr>
              <a:t>Talking about issues differently</a:t>
            </a:r>
          </a:p>
        </p:txBody>
      </p:sp>
      <p:sp>
        <p:nvSpPr>
          <p:cNvPr id="99332"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99333"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99336" name="Rectangle 8"/>
          <p:cNvSpPr>
            <a:spLocks noChangeArrowheads="1"/>
          </p:cNvSpPr>
          <p:nvPr/>
        </p:nvSpPr>
        <p:spPr bwMode="auto">
          <a:xfrm>
            <a:off x="685800" y="1625600"/>
            <a:ext cx="7772400" cy="4570413"/>
          </a:xfrm>
          <a:prstGeom prst="rect">
            <a:avLst/>
          </a:prstGeom>
          <a:noFill/>
          <a:ln w="9525">
            <a:noFill/>
            <a:miter lim="800000"/>
            <a:headEnd/>
            <a:tailEnd/>
          </a:ln>
          <a:effectLst/>
        </p:spPr>
        <p:txBody>
          <a:bodyPr/>
          <a:lstStyle/>
          <a:p>
            <a:pPr marL="342900" indent="-342900">
              <a:lnSpc>
                <a:spcPct val="90000"/>
              </a:lnSpc>
              <a:spcBef>
                <a:spcPct val="20000"/>
              </a:spcBef>
              <a:buClr>
                <a:srgbClr val="CF6D11"/>
              </a:buClr>
              <a:buSzPct val="60000"/>
            </a:pPr>
            <a:endParaRPr lang="en-US" b="1" u="sng">
              <a:solidFill>
                <a:srgbClr val="CF6D11"/>
              </a:solidFill>
              <a:latin typeface="Bell Gothic Black" charset="0"/>
            </a:endParaRPr>
          </a:p>
          <a:p>
            <a:pPr marL="342900" indent="-342900">
              <a:lnSpc>
                <a:spcPct val="90000"/>
              </a:lnSpc>
              <a:spcBef>
                <a:spcPct val="20000"/>
              </a:spcBef>
              <a:buClr>
                <a:srgbClr val="CF6D11"/>
              </a:buClr>
              <a:buSzPct val="60000"/>
            </a:pPr>
            <a:r>
              <a:rPr lang="en-US" b="1" u="sng">
                <a:solidFill>
                  <a:srgbClr val="CF6D11"/>
                </a:solidFill>
                <a:latin typeface="Bell Gothic Black" charset="0"/>
              </a:rPr>
              <a:t>Different from what?</a:t>
            </a:r>
          </a:p>
          <a:p>
            <a:pPr marL="342900" indent="-342900">
              <a:lnSpc>
                <a:spcPct val="90000"/>
              </a:lnSpc>
              <a:spcBef>
                <a:spcPct val="20000"/>
              </a:spcBef>
              <a:buClr>
                <a:srgbClr val="CF6D11"/>
              </a:buClr>
              <a:buSzPct val="60000"/>
              <a:buFontTx/>
              <a:buChar char="•"/>
            </a:pPr>
            <a:r>
              <a:rPr lang="en-US" sz="2000" b="1">
                <a:solidFill>
                  <a:srgbClr val="CF6D11"/>
                </a:solidFill>
                <a:latin typeface="Bell Gothic Black" charset="0"/>
              </a:rPr>
              <a:t>Divisive, rhetorical, and individually focused           messages</a:t>
            </a:r>
          </a:p>
          <a:p>
            <a:pPr marL="342900" indent="-342900">
              <a:lnSpc>
                <a:spcPct val="90000"/>
              </a:lnSpc>
              <a:spcBef>
                <a:spcPct val="20000"/>
              </a:spcBef>
              <a:buClr>
                <a:srgbClr val="CF6D11"/>
              </a:buClr>
              <a:buSzPct val="60000"/>
              <a:buFontTx/>
              <a:buChar char="•"/>
            </a:pPr>
            <a:endParaRPr lang="en-US" sz="2000" b="1">
              <a:solidFill>
                <a:srgbClr val="CF6D11"/>
              </a:solidFill>
              <a:latin typeface="Bell Gothic Black" charset="0"/>
            </a:endParaRPr>
          </a:p>
          <a:p>
            <a:pPr marL="342900" indent="-342900">
              <a:lnSpc>
                <a:spcPct val="90000"/>
              </a:lnSpc>
              <a:spcBef>
                <a:spcPct val="20000"/>
              </a:spcBef>
              <a:buClr>
                <a:srgbClr val="CF6D11"/>
              </a:buClr>
              <a:buSzPct val="60000"/>
            </a:pPr>
            <a:r>
              <a:rPr lang="en-US" b="1" u="sng">
                <a:solidFill>
                  <a:srgbClr val="CF6D11"/>
                </a:solidFill>
                <a:latin typeface="Bell Gothic Black" charset="0"/>
              </a:rPr>
              <a:t>How is it different?</a:t>
            </a:r>
          </a:p>
          <a:p>
            <a:pPr marL="342900" indent="-342900">
              <a:lnSpc>
                <a:spcPct val="90000"/>
              </a:lnSpc>
              <a:spcBef>
                <a:spcPct val="20000"/>
              </a:spcBef>
              <a:buClr>
                <a:srgbClr val="CF6D11"/>
              </a:buClr>
              <a:buSzPct val="60000"/>
              <a:buFontTx/>
              <a:buChar char="•"/>
            </a:pPr>
            <a:r>
              <a:rPr lang="en-US" sz="2000" b="1">
                <a:solidFill>
                  <a:srgbClr val="CF6D11"/>
                </a:solidFill>
                <a:latin typeface="Bell Gothic Black" charset="0"/>
              </a:rPr>
              <a:t>Leading with values that unite instead of divide; bundling solutions with problem descriptions; leading with structural and embedded issues</a:t>
            </a:r>
          </a:p>
          <a:p>
            <a:pPr marL="342900" indent="-342900">
              <a:lnSpc>
                <a:spcPct val="90000"/>
              </a:lnSpc>
              <a:spcBef>
                <a:spcPct val="20000"/>
              </a:spcBef>
              <a:buClr>
                <a:srgbClr val="CF6D11"/>
              </a:buClr>
              <a:buSzPct val="60000"/>
              <a:buFontTx/>
              <a:buChar char="•"/>
            </a:pPr>
            <a:r>
              <a:rPr lang="en-US" sz="2000" b="1">
                <a:solidFill>
                  <a:srgbClr val="CF6D11"/>
                </a:solidFill>
                <a:latin typeface="Bell Gothic Black" charset="0"/>
              </a:rPr>
              <a:t>e.g., community good over interest group; predatory lending before financial literacy</a:t>
            </a:r>
          </a:p>
          <a:p>
            <a:pPr marL="342900" indent="-342900">
              <a:spcBef>
                <a:spcPct val="50000"/>
              </a:spcBef>
              <a:buClr>
                <a:schemeClr val="bg1"/>
              </a:buClr>
            </a:pPr>
            <a:endParaRPr lang="en-US" sz="2000" b="1">
              <a:latin typeface="Bell Gothic Black" charset="0"/>
            </a:endParaRPr>
          </a:p>
          <a:p>
            <a:pPr marL="342900" indent="-342900">
              <a:spcBef>
                <a:spcPct val="50000"/>
              </a:spcBef>
              <a:buClr>
                <a:schemeClr val="bg1"/>
              </a:buClr>
            </a:pPr>
            <a:r>
              <a:rPr lang="en-US" sz="2000" b="1">
                <a:latin typeface="Bell Gothic Black" charset="0"/>
              </a:rPr>
              <a:t>TOOL:  How to Talk About Race</a:t>
            </a:r>
            <a:endParaRPr lang="en-US" sz="2000" b="1">
              <a:solidFill>
                <a:schemeClr val="bg1"/>
              </a:solidFill>
              <a:latin typeface="Bell Gothic Black" charset="0"/>
            </a:endParaRPr>
          </a:p>
          <a:p>
            <a:pPr marL="342900" indent="-342900">
              <a:spcBef>
                <a:spcPct val="50000"/>
              </a:spcBef>
              <a:buClr>
                <a:schemeClr val="bg1"/>
              </a:buClr>
            </a:pPr>
            <a:endParaRPr lang="en-US" sz="2000">
              <a:solidFill>
                <a:schemeClr val="bg1"/>
              </a:solidFill>
              <a:latin typeface="Bell Gothic Black" charset="0"/>
            </a:endParaRPr>
          </a:p>
          <a:p>
            <a:pPr marL="342900" indent="-342900">
              <a:spcBef>
                <a:spcPct val="50000"/>
              </a:spcBef>
              <a:buClr>
                <a:schemeClr val="bg1"/>
              </a:buClr>
            </a:pPr>
            <a:endParaRPr lang="en-US" sz="2000">
              <a:solidFill>
                <a:schemeClr val="bg1"/>
              </a:solidFill>
              <a:latin typeface="Bell Gothic Black" charset="0"/>
              <a:cs typeface="Times New Roman" pitchFamily="18" charset="0"/>
            </a:endParaRPr>
          </a:p>
        </p:txBody>
      </p:sp>
      <p:pic>
        <p:nvPicPr>
          <p:cNvPr id="99340" name="Picture 12" descr="AA044136"/>
          <p:cNvPicPr>
            <a:picLocks noChangeAspect="1" noChangeArrowheads="1"/>
          </p:cNvPicPr>
          <p:nvPr>
            <p:ph sz="half" idx="2"/>
          </p:nvPr>
        </p:nvPicPr>
        <p:blipFill>
          <a:blip r:embed="rId3" cstate="print"/>
          <a:srcRect/>
          <a:stretch>
            <a:fillRect/>
          </a:stretch>
        </p:blipFill>
        <p:spPr>
          <a:xfrm>
            <a:off x="7169150" y="0"/>
            <a:ext cx="1973263" cy="1905000"/>
          </a:xfrm>
          <a:noFill/>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A6B42643-7ED9-442A-9ADE-96226B8007A9}" type="slidenum">
              <a:rPr lang="en-US"/>
              <a:pPr/>
              <a:t>22</a:t>
            </a:fld>
            <a:endParaRPr lang="en-US"/>
          </a:p>
        </p:txBody>
      </p:sp>
      <p:sp>
        <p:nvSpPr>
          <p:cNvPr id="100358" name="Rectangle 6"/>
          <p:cNvSpPr>
            <a:spLocks noGrp="1" noChangeArrowheads="1"/>
          </p:cNvSpPr>
          <p:nvPr>
            <p:ph type="title"/>
          </p:nvPr>
        </p:nvSpPr>
        <p:spPr>
          <a:xfrm>
            <a:off x="685800" y="236538"/>
            <a:ext cx="5314950" cy="1668462"/>
          </a:xfrm>
          <a:noFill/>
          <a:ln/>
        </p:spPr>
        <p:txBody>
          <a:bodyPr/>
          <a:lstStyle/>
          <a:p>
            <a:r>
              <a:rPr lang="en-US" b="1">
                <a:solidFill>
                  <a:srgbClr val="CF6D11"/>
                </a:solidFill>
                <a:latin typeface="Bell Gothic Black" charset="0"/>
              </a:rPr>
              <a:t>Doing the Work: Defining success differently</a:t>
            </a:r>
          </a:p>
        </p:txBody>
      </p:sp>
      <p:sp>
        <p:nvSpPr>
          <p:cNvPr id="100356" name="Rectangle 4"/>
          <p:cNvSpPr>
            <a:spLocks noGrp="1" noChangeArrowheads="1"/>
          </p:cNvSpPr>
          <p:nvPr>
            <p:ph type="body" sz="half" idx="1"/>
          </p:nvPr>
        </p:nvSpPr>
        <p:spPr>
          <a:xfrm>
            <a:off x="685800" y="2266950"/>
            <a:ext cx="8077200" cy="4057650"/>
          </a:xfrm>
        </p:spPr>
        <p:txBody>
          <a:bodyPr/>
          <a:lstStyle/>
          <a:p>
            <a:pPr>
              <a:lnSpc>
                <a:spcPct val="90000"/>
              </a:lnSpc>
              <a:buClr>
                <a:srgbClr val="CF6D11"/>
              </a:buClr>
              <a:buFontTx/>
              <a:buNone/>
            </a:pPr>
            <a:r>
              <a:rPr lang="en-US" sz="2400" b="1" u="sng">
                <a:solidFill>
                  <a:srgbClr val="CF6D11"/>
                </a:solidFill>
                <a:latin typeface="Bell Gothic Black" charset="0"/>
              </a:rPr>
              <a:t>Different from what?</a:t>
            </a:r>
          </a:p>
          <a:p>
            <a:pPr>
              <a:lnSpc>
                <a:spcPct val="90000"/>
              </a:lnSpc>
              <a:buClr>
                <a:srgbClr val="CF6D11"/>
              </a:buClr>
            </a:pPr>
            <a:r>
              <a:rPr lang="en-US" b="1">
                <a:solidFill>
                  <a:srgbClr val="CF6D11"/>
                </a:solidFill>
                <a:latin typeface="Bell Gothic Black" charset="0"/>
              </a:rPr>
              <a:t>Generic, across-the-board outcomes</a:t>
            </a:r>
            <a:r>
              <a:rPr lang="en-US">
                <a:solidFill>
                  <a:srgbClr val="CF6D11"/>
                </a:solidFill>
                <a:latin typeface="Bell Gothic Black" charset="0"/>
              </a:rPr>
              <a:t> </a:t>
            </a:r>
          </a:p>
          <a:p>
            <a:pPr>
              <a:lnSpc>
                <a:spcPct val="90000"/>
              </a:lnSpc>
              <a:buClr>
                <a:srgbClr val="CF6D11"/>
              </a:buClr>
            </a:pPr>
            <a:endParaRPr lang="en-US">
              <a:solidFill>
                <a:srgbClr val="CF6D11"/>
              </a:solidFill>
              <a:latin typeface="Bell Gothic Black" charset="0"/>
            </a:endParaRPr>
          </a:p>
          <a:p>
            <a:pPr>
              <a:lnSpc>
                <a:spcPct val="90000"/>
              </a:lnSpc>
              <a:buClr>
                <a:srgbClr val="CF6D11"/>
              </a:buClr>
              <a:buFontTx/>
              <a:buNone/>
            </a:pPr>
            <a:r>
              <a:rPr lang="en-US" sz="2400" b="1" u="sng">
                <a:solidFill>
                  <a:srgbClr val="CF6D11"/>
                </a:solidFill>
                <a:latin typeface="Bell Gothic Black" charset="0"/>
              </a:rPr>
              <a:t>How is it different?</a:t>
            </a:r>
          </a:p>
          <a:p>
            <a:pPr>
              <a:lnSpc>
                <a:spcPct val="90000"/>
              </a:lnSpc>
              <a:buClr>
                <a:srgbClr val="CF6D11"/>
              </a:buClr>
            </a:pPr>
            <a:r>
              <a:rPr lang="en-US" b="1">
                <a:solidFill>
                  <a:srgbClr val="CF6D11"/>
                </a:solidFill>
                <a:latin typeface="Bell Gothic Black" charset="0"/>
              </a:rPr>
              <a:t>Equitable outcomes (e.g., juvenile detention)</a:t>
            </a:r>
          </a:p>
          <a:p>
            <a:pPr>
              <a:lnSpc>
                <a:spcPct val="90000"/>
              </a:lnSpc>
              <a:buClr>
                <a:srgbClr val="CF6D11"/>
              </a:buClr>
            </a:pPr>
            <a:endParaRPr lang="en-US">
              <a:solidFill>
                <a:srgbClr val="CF6D11"/>
              </a:solidFill>
              <a:latin typeface="Bell Gothic Black" charset="0"/>
            </a:endParaRPr>
          </a:p>
          <a:p>
            <a:pPr>
              <a:lnSpc>
                <a:spcPct val="90000"/>
              </a:lnSpc>
              <a:buClr>
                <a:srgbClr val="CF6D11"/>
              </a:buClr>
              <a:buFontTx/>
              <a:buNone/>
            </a:pPr>
            <a:r>
              <a:rPr lang="en-US" sz="1800" b="1">
                <a:solidFill>
                  <a:schemeClr val="tx1"/>
                </a:solidFill>
                <a:latin typeface="Bell Gothic Black" charset="0"/>
              </a:rPr>
              <a:t>TOOL:  Racial Equity Impact Analysis</a:t>
            </a:r>
          </a:p>
          <a:p>
            <a:pPr>
              <a:lnSpc>
                <a:spcPct val="90000"/>
              </a:lnSpc>
              <a:buFontTx/>
              <a:buNone/>
            </a:pPr>
            <a:endParaRPr lang="en-US" sz="1800">
              <a:solidFill>
                <a:schemeClr val="tx1"/>
              </a:solidFill>
              <a:latin typeface="Bell Gothic Black" charset="0"/>
            </a:endParaRPr>
          </a:p>
          <a:p>
            <a:pPr>
              <a:lnSpc>
                <a:spcPct val="90000"/>
              </a:lnSpc>
              <a:buFontTx/>
              <a:buNone/>
            </a:pPr>
            <a:endParaRPr lang="en-US">
              <a:latin typeface="Bell Gothic Black" charset="0"/>
              <a:cs typeface="Times New Roman" pitchFamily="18" charset="0"/>
            </a:endParaRPr>
          </a:p>
        </p:txBody>
      </p:sp>
      <p:sp>
        <p:nvSpPr>
          <p:cNvPr id="100357"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00368" name="Picture 16" descr="AA044152"/>
          <p:cNvPicPr>
            <a:picLocks noChangeAspect="1" noChangeArrowheads="1"/>
          </p:cNvPicPr>
          <p:nvPr>
            <p:ph sz="half" idx="2"/>
          </p:nvPr>
        </p:nvPicPr>
        <p:blipFill>
          <a:blip r:embed="rId3" cstate="print"/>
          <a:srcRect/>
          <a:stretch>
            <a:fillRect/>
          </a:stretch>
        </p:blipFill>
        <p:spPr>
          <a:xfrm>
            <a:off x="7185025" y="0"/>
            <a:ext cx="1958975" cy="1905000"/>
          </a:xfrm>
          <a:noFill/>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9E37F2E2-848D-4133-B9B7-703D0D93F8ED}" type="slidenum">
              <a:rPr lang="en-US"/>
              <a:pPr/>
              <a:t>23</a:t>
            </a:fld>
            <a:endParaRPr lang="en-US"/>
          </a:p>
        </p:txBody>
      </p:sp>
      <p:sp>
        <p:nvSpPr>
          <p:cNvPr id="101382" name="Rectangle 6"/>
          <p:cNvSpPr>
            <a:spLocks noGrp="1" noChangeArrowheads="1"/>
          </p:cNvSpPr>
          <p:nvPr>
            <p:ph type="title"/>
          </p:nvPr>
        </p:nvSpPr>
        <p:spPr>
          <a:xfrm>
            <a:off x="252413" y="311150"/>
            <a:ext cx="6035675" cy="968375"/>
          </a:xfrm>
          <a:noFill/>
          <a:ln/>
        </p:spPr>
        <p:txBody>
          <a:bodyPr/>
          <a:lstStyle/>
          <a:p>
            <a:r>
              <a:rPr lang="en-US" b="1">
                <a:solidFill>
                  <a:srgbClr val="CF6D11"/>
                </a:solidFill>
                <a:latin typeface="Bell Gothic Black" charset="0"/>
              </a:rPr>
              <a:t>Juvenile Detention </a:t>
            </a:r>
            <a:br>
              <a:rPr lang="en-US" b="1">
                <a:solidFill>
                  <a:srgbClr val="CF6D11"/>
                </a:solidFill>
                <a:latin typeface="Bell Gothic Black" charset="0"/>
              </a:rPr>
            </a:br>
            <a:r>
              <a:rPr lang="en-US" b="1">
                <a:solidFill>
                  <a:srgbClr val="CF6D11"/>
                </a:solidFill>
                <a:latin typeface="Bell Gothic Black" charset="0"/>
              </a:rPr>
              <a:t>Alternative Initiatives</a:t>
            </a:r>
          </a:p>
        </p:txBody>
      </p:sp>
      <p:sp>
        <p:nvSpPr>
          <p:cNvPr id="101380"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101381"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pic>
        <p:nvPicPr>
          <p:cNvPr id="101385" name="Picture 9"/>
          <p:cNvPicPr>
            <a:picLocks noChangeAspect="1" noChangeArrowheads="1"/>
          </p:cNvPicPr>
          <p:nvPr/>
        </p:nvPicPr>
        <p:blipFill>
          <a:blip r:embed="rId3" cstate="print"/>
          <a:srcRect/>
          <a:stretch>
            <a:fillRect/>
          </a:stretch>
        </p:blipFill>
        <p:spPr bwMode="auto">
          <a:xfrm>
            <a:off x="19050" y="1924050"/>
            <a:ext cx="9124950" cy="3446463"/>
          </a:xfrm>
          <a:prstGeom prst="rect">
            <a:avLst/>
          </a:prstGeom>
          <a:noFill/>
          <a:ln w="9525">
            <a:solidFill>
              <a:schemeClr val="tx2"/>
            </a:solidFill>
            <a:miter lim="800000"/>
            <a:headEnd/>
            <a:tailEnd/>
          </a:ln>
        </p:spPr>
      </p:pic>
      <p:sp>
        <p:nvSpPr>
          <p:cNvPr id="101386" name="Text Box 10"/>
          <p:cNvSpPr txBox="1">
            <a:spLocks noChangeArrowheads="1"/>
          </p:cNvSpPr>
          <p:nvPr/>
        </p:nvSpPr>
        <p:spPr bwMode="auto">
          <a:xfrm>
            <a:off x="776288" y="5384800"/>
            <a:ext cx="7572375" cy="754063"/>
          </a:xfrm>
          <a:prstGeom prst="rect">
            <a:avLst/>
          </a:prstGeom>
          <a:noFill/>
          <a:ln w="9525">
            <a:noFill/>
            <a:miter lim="800000"/>
            <a:headEnd/>
            <a:tailEnd/>
          </a:ln>
          <a:effectLst/>
        </p:spPr>
        <p:txBody>
          <a:bodyPr>
            <a:spAutoFit/>
          </a:bodyPr>
          <a:lstStyle/>
          <a:p>
            <a:pPr>
              <a:lnSpc>
                <a:spcPct val="90000"/>
              </a:lnSpc>
            </a:pPr>
            <a:r>
              <a:rPr lang="en-US" altLang="en-US" sz="1600" b="1">
                <a:solidFill>
                  <a:srgbClr val="CF6D11"/>
                </a:solidFill>
                <a:latin typeface="Bell Gothic Black" charset="0"/>
              </a:rPr>
              <a:t>Detention rate for Latino youth decline by 43% from 1997–1998 to 1999–2000. During that time, the average daily population of the detention center dropped from 49 to 37.</a:t>
            </a:r>
          </a:p>
        </p:txBody>
      </p:sp>
      <p:pic>
        <p:nvPicPr>
          <p:cNvPr id="101388" name="Picture 12" descr="AA044180"/>
          <p:cNvPicPr>
            <a:picLocks noChangeAspect="1" noChangeArrowheads="1"/>
          </p:cNvPicPr>
          <p:nvPr>
            <p:ph sz="half" idx="2"/>
          </p:nvPr>
        </p:nvPicPr>
        <p:blipFill>
          <a:blip r:embed="rId4" cstate="print"/>
          <a:srcRect/>
          <a:stretch>
            <a:fillRect/>
          </a:stretch>
        </p:blipFill>
        <p:spPr>
          <a:xfrm>
            <a:off x="7158038" y="0"/>
            <a:ext cx="1985962" cy="1905000"/>
          </a:xfrm>
          <a:noFill/>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3D8E039A-72CD-4A51-878C-8B4491B93330}" type="slidenum">
              <a:rPr lang="en-US"/>
              <a:pPr/>
              <a:t>24</a:t>
            </a:fld>
            <a:endParaRPr lang="en-US"/>
          </a:p>
        </p:txBody>
      </p:sp>
      <p:sp>
        <p:nvSpPr>
          <p:cNvPr id="102406" name="Rectangle 6"/>
          <p:cNvSpPr>
            <a:spLocks noGrp="1" noChangeArrowheads="1"/>
          </p:cNvSpPr>
          <p:nvPr>
            <p:ph type="title"/>
          </p:nvPr>
        </p:nvSpPr>
        <p:spPr>
          <a:xfrm>
            <a:off x="419100" y="293688"/>
            <a:ext cx="6400800" cy="1371600"/>
          </a:xfrm>
          <a:noFill/>
          <a:ln/>
        </p:spPr>
        <p:txBody>
          <a:bodyPr/>
          <a:lstStyle/>
          <a:p>
            <a:r>
              <a:rPr lang="en-US" b="1">
                <a:solidFill>
                  <a:srgbClr val="CF6D11"/>
                </a:solidFill>
                <a:latin typeface="Bell Gothic Black" charset="0"/>
              </a:rPr>
              <a:t>Doing the Work:  Thinking about interventions differently</a:t>
            </a:r>
          </a:p>
        </p:txBody>
      </p:sp>
      <p:sp>
        <p:nvSpPr>
          <p:cNvPr id="102404" name="Rectangle 4"/>
          <p:cNvSpPr>
            <a:spLocks noGrp="1" noChangeArrowheads="1"/>
          </p:cNvSpPr>
          <p:nvPr>
            <p:ph type="body" sz="half" idx="1"/>
          </p:nvPr>
        </p:nvSpPr>
        <p:spPr>
          <a:xfrm>
            <a:off x="685800" y="2381250"/>
            <a:ext cx="8001000" cy="3943350"/>
          </a:xfrm>
        </p:spPr>
        <p:txBody>
          <a:bodyPr/>
          <a:lstStyle/>
          <a:p>
            <a:pPr>
              <a:buFontTx/>
              <a:buNone/>
            </a:pPr>
            <a:r>
              <a:rPr lang="en-US" sz="2400" b="1" u="sng">
                <a:solidFill>
                  <a:srgbClr val="CF6D11"/>
                </a:solidFill>
                <a:latin typeface="Bell Gothic Black" charset="0"/>
              </a:rPr>
              <a:t>Different from what?</a:t>
            </a:r>
          </a:p>
          <a:p>
            <a:pPr>
              <a:buClr>
                <a:srgbClr val="CF6D11"/>
              </a:buClr>
            </a:pPr>
            <a:r>
              <a:rPr lang="en-US" b="1">
                <a:solidFill>
                  <a:srgbClr val="CF6D11"/>
                </a:solidFill>
                <a:latin typeface="Bell Gothic Black" charset="0"/>
              </a:rPr>
              <a:t>Color-blind approach</a:t>
            </a:r>
          </a:p>
          <a:p>
            <a:endParaRPr lang="en-US" b="1">
              <a:solidFill>
                <a:srgbClr val="CF6D11"/>
              </a:solidFill>
              <a:latin typeface="Bell Gothic Black" charset="0"/>
            </a:endParaRPr>
          </a:p>
          <a:p>
            <a:pPr>
              <a:buFontTx/>
              <a:buNone/>
            </a:pPr>
            <a:r>
              <a:rPr lang="en-US" sz="2400" b="1" u="sng">
                <a:solidFill>
                  <a:srgbClr val="CF6D11"/>
                </a:solidFill>
                <a:latin typeface="Bell Gothic Black" charset="0"/>
              </a:rPr>
              <a:t>How is it different?</a:t>
            </a:r>
          </a:p>
          <a:p>
            <a:pPr>
              <a:buClr>
                <a:srgbClr val="CF6D11"/>
              </a:buClr>
            </a:pPr>
            <a:r>
              <a:rPr lang="en-US" b="1">
                <a:solidFill>
                  <a:srgbClr val="CF6D11"/>
                </a:solidFill>
                <a:latin typeface="Bell Gothic Black" charset="0"/>
              </a:rPr>
              <a:t>Race-informed approach  (e.g., caseload reduction)</a:t>
            </a:r>
          </a:p>
          <a:p>
            <a:pPr>
              <a:buClrTx/>
              <a:buFontTx/>
              <a:buNone/>
            </a:pPr>
            <a:endParaRPr lang="en-US" sz="1600" b="1">
              <a:solidFill>
                <a:srgbClr val="CF6D11"/>
              </a:solidFill>
              <a:latin typeface="Bell Gothic Black" charset="0"/>
            </a:endParaRPr>
          </a:p>
          <a:p>
            <a:pPr>
              <a:buClrTx/>
              <a:buFontTx/>
              <a:buNone/>
            </a:pPr>
            <a:r>
              <a:rPr lang="en-US" sz="1600" b="1">
                <a:solidFill>
                  <a:schemeClr val="tx1"/>
                </a:solidFill>
                <a:latin typeface="Bell Gothic Black" charset="0"/>
              </a:rPr>
              <a:t>TOOL:</a:t>
            </a:r>
            <a:r>
              <a:rPr lang="en-US" sz="1600">
                <a:solidFill>
                  <a:schemeClr val="tx1"/>
                </a:solidFill>
                <a:latin typeface="Bell Gothic Black" charset="0"/>
              </a:rPr>
              <a:t> </a:t>
            </a:r>
            <a:r>
              <a:rPr lang="en-US" sz="1600" b="1">
                <a:solidFill>
                  <a:schemeClr val="tx1"/>
                </a:solidFill>
                <a:latin typeface="Bell Gothic Black" charset="0"/>
              </a:rPr>
              <a:t>System Reform Strategies and Community Building Strategies</a:t>
            </a:r>
            <a:r>
              <a:rPr lang="en-US" sz="1600" b="1">
                <a:latin typeface="Bell Gothic Black" charset="0"/>
              </a:rPr>
              <a:t> </a:t>
            </a:r>
          </a:p>
          <a:p>
            <a:pPr>
              <a:buFontTx/>
              <a:buNone/>
            </a:pPr>
            <a:endParaRPr lang="en-US" b="1">
              <a:latin typeface="Bell Gothic Black" charset="0"/>
              <a:cs typeface="Times New Roman" pitchFamily="18" charset="0"/>
            </a:endParaRPr>
          </a:p>
        </p:txBody>
      </p:sp>
      <p:sp>
        <p:nvSpPr>
          <p:cNvPr id="102405"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02410" name="Picture 10" descr="AA044111"/>
          <p:cNvPicPr>
            <a:picLocks noChangeAspect="1" noChangeArrowheads="1"/>
          </p:cNvPicPr>
          <p:nvPr>
            <p:ph sz="half" idx="2"/>
          </p:nvPr>
        </p:nvPicPr>
        <p:blipFill>
          <a:blip r:embed="rId3" cstate="print"/>
          <a:srcRect/>
          <a:stretch>
            <a:fillRect/>
          </a:stretch>
        </p:blipFill>
        <p:spPr>
          <a:xfrm>
            <a:off x="7304088" y="0"/>
            <a:ext cx="1839912" cy="1905000"/>
          </a:xfrm>
          <a:noFill/>
          <a:ln/>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C0E25AA7-CEBC-41D9-8E20-D702375D70B0}" type="slidenum">
              <a:rPr lang="en-US"/>
              <a:pPr/>
              <a:t>25</a:t>
            </a:fld>
            <a:endParaRPr lang="en-US"/>
          </a:p>
        </p:txBody>
      </p:sp>
      <p:sp>
        <p:nvSpPr>
          <p:cNvPr id="103430" name="Rectangle 6"/>
          <p:cNvSpPr>
            <a:spLocks noGrp="1" noChangeArrowheads="1"/>
          </p:cNvSpPr>
          <p:nvPr>
            <p:ph type="title"/>
          </p:nvPr>
        </p:nvSpPr>
        <p:spPr>
          <a:xfrm>
            <a:off x="312738" y="311150"/>
            <a:ext cx="6021387" cy="968375"/>
          </a:xfrm>
          <a:noFill/>
          <a:ln/>
        </p:spPr>
        <p:txBody>
          <a:bodyPr/>
          <a:lstStyle/>
          <a:p>
            <a:r>
              <a:rPr lang="en-US" b="1">
                <a:solidFill>
                  <a:srgbClr val="CF6D11"/>
                </a:solidFill>
                <a:latin typeface="Bell Gothic Black" charset="0"/>
              </a:rPr>
              <a:t>Doing the Work:  Thinking about ourselves differently</a:t>
            </a:r>
          </a:p>
        </p:txBody>
      </p:sp>
      <p:sp>
        <p:nvSpPr>
          <p:cNvPr id="103428"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103429"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03432" name="Rectangle 8"/>
          <p:cNvSpPr>
            <a:spLocks noChangeArrowheads="1"/>
          </p:cNvSpPr>
          <p:nvPr/>
        </p:nvSpPr>
        <p:spPr bwMode="auto">
          <a:xfrm>
            <a:off x="685800" y="1758950"/>
            <a:ext cx="7772400" cy="4222750"/>
          </a:xfrm>
          <a:prstGeom prst="rect">
            <a:avLst/>
          </a:prstGeom>
          <a:noFill/>
          <a:ln w="9525">
            <a:noFill/>
            <a:miter lim="800000"/>
            <a:headEnd/>
            <a:tailEnd/>
          </a:ln>
          <a:effectLst/>
        </p:spPr>
        <p:txBody>
          <a:bodyPr/>
          <a:lstStyle/>
          <a:p>
            <a:pPr marL="342900" indent="-342900">
              <a:spcBef>
                <a:spcPct val="20000"/>
              </a:spcBef>
              <a:buClr>
                <a:srgbClr val="E7D96A"/>
              </a:buClr>
              <a:buSzPct val="60000"/>
              <a:buFont typeface="Zapf Dingbats" charset="2"/>
              <a:buNone/>
            </a:pPr>
            <a:r>
              <a:rPr lang="en-US" b="1" u="sng">
                <a:solidFill>
                  <a:srgbClr val="CF6D11"/>
                </a:solidFill>
                <a:latin typeface="Bell Gothic Black" charset="0"/>
              </a:rPr>
              <a:t>Different from what?</a:t>
            </a:r>
          </a:p>
          <a:p>
            <a:pPr marL="342900" indent="-342900">
              <a:spcBef>
                <a:spcPct val="20000"/>
              </a:spcBef>
              <a:buClr>
                <a:srgbClr val="CF6D11"/>
              </a:buClr>
              <a:buSzPct val="60000"/>
              <a:buFontTx/>
              <a:buChar char="•"/>
            </a:pPr>
            <a:r>
              <a:rPr lang="en-US" sz="1800" b="1">
                <a:solidFill>
                  <a:srgbClr val="CF6D11"/>
                </a:solidFill>
                <a:latin typeface="Bell Gothic Black" charset="0"/>
              </a:rPr>
              <a:t>Good people with good intentions</a:t>
            </a:r>
          </a:p>
          <a:p>
            <a:pPr marL="342900" indent="-342900">
              <a:spcBef>
                <a:spcPct val="20000"/>
              </a:spcBef>
              <a:buClr>
                <a:srgbClr val="E7D96A"/>
              </a:buClr>
              <a:buSzPct val="60000"/>
              <a:buFont typeface="Zapf Dingbats" charset="2"/>
              <a:buNone/>
            </a:pPr>
            <a:endParaRPr lang="en-US" sz="1800" b="1">
              <a:solidFill>
                <a:srgbClr val="CF6D11"/>
              </a:solidFill>
              <a:latin typeface="Bell Gothic Black" charset="0"/>
            </a:endParaRPr>
          </a:p>
          <a:p>
            <a:pPr marL="342900" indent="-342900">
              <a:spcBef>
                <a:spcPct val="20000"/>
              </a:spcBef>
              <a:buClr>
                <a:srgbClr val="E7D96A"/>
              </a:buClr>
              <a:buSzPct val="60000"/>
              <a:buFont typeface="Zapf Dingbats" charset="2"/>
              <a:buNone/>
            </a:pPr>
            <a:r>
              <a:rPr lang="en-US" b="1" u="sng">
                <a:solidFill>
                  <a:srgbClr val="CF6D11"/>
                </a:solidFill>
                <a:latin typeface="Bell Gothic Black" charset="0"/>
              </a:rPr>
              <a:t>How is it different?</a:t>
            </a:r>
          </a:p>
          <a:p>
            <a:pPr marL="342900" indent="-342900">
              <a:spcBef>
                <a:spcPct val="20000"/>
              </a:spcBef>
              <a:buClr>
                <a:srgbClr val="CF6D11"/>
              </a:buClr>
              <a:buSzPct val="60000"/>
              <a:buFontTx/>
              <a:buChar char="•"/>
            </a:pPr>
            <a:r>
              <a:rPr lang="en-US" sz="1800" b="1">
                <a:solidFill>
                  <a:srgbClr val="CF6D11"/>
                </a:solidFill>
                <a:latin typeface="Bell Gothic Black" charset="0"/>
              </a:rPr>
              <a:t>Assessing our capacity to do work that uses an embedded racial inequities lens</a:t>
            </a:r>
          </a:p>
          <a:p>
            <a:pPr marL="342900" indent="-342900">
              <a:spcBef>
                <a:spcPct val="20000"/>
              </a:spcBef>
              <a:buClr>
                <a:srgbClr val="E7D96A"/>
              </a:buClr>
              <a:buSzPct val="60000"/>
              <a:buFont typeface="Zapf Dingbats" charset="2"/>
              <a:buNone/>
            </a:pPr>
            <a:endParaRPr lang="en-US" sz="1800" b="1">
              <a:solidFill>
                <a:srgbClr val="CF6D11"/>
              </a:solidFill>
              <a:latin typeface="Bell Gothic Black" charset="0"/>
            </a:endParaRPr>
          </a:p>
          <a:p>
            <a:pPr marL="342900" indent="-342900">
              <a:spcBef>
                <a:spcPct val="20000"/>
              </a:spcBef>
              <a:buClr>
                <a:srgbClr val="E7D96A"/>
              </a:buClr>
              <a:buSzPct val="60000"/>
              <a:buFont typeface="Zapf Dingbats" charset="2"/>
              <a:buNone/>
            </a:pPr>
            <a:r>
              <a:rPr lang="en-US" sz="1800" b="1">
                <a:solidFill>
                  <a:srgbClr val="CF6D11"/>
                </a:solidFill>
                <a:latin typeface="Bell Gothic Black" charset="0"/>
              </a:rPr>
              <a:t>e.g., Do we have the right competencies?  Are we making the right investments?  Does our organization operate in ways that eliminate embedded racial inequities?</a:t>
            </a:r>
          </a:p>
          <a:p>
            <a:pPr marL="342900" indent="-342900">
              <a:lnSpc>
                <a:spcPct val="90000"/>
              </a:lnSpc>
              <a:spcBef>
                <a:spcPct val="50000"/>
              </a:spcBef>
              <a:buClr>
                <a:schemeClr val="bg1"/>
              </a:buClr>
            </a:pPr>
            <a:endParaRPr lang="en-US" sz="1800" b="1">
              <a:solidFill>
                <a:srgbClr val="CF6D11"/>
              </a:solidFill>
              <a:latin typeface="Bell Gothic Black" charset="0"/>
            </a:endParaRPr>
          </a:p>
          <a:p>
            <a:pPr marL="342900" indent="-342900">
              <a:lnSpc>
                <a:spcPct val="90000"/>
              </a:lnSpc>
              <a:spcBef>
                <a:spcPct val="50000"/>
              </a:spcBef>
              <a:buClr>
                <a:schemeClr val="bg1"/>
              </a:buClr>
            </a:pPr>
            <a:r>
              <a:rPr lang="en-US" sz="1800" b="1">
                <a:latin typeface="Bell Gothic Black" charset="0"/>
              </a:rPr>
              <a:t>TOOL:  Organizational Self-Assessment</a:t>
            </a:r>
          </a:p>
          <a:p>
            <a:pPr marL="342900" indent="-342900">
              <a:lnSpc>
                <a:spcPct val="90000"/>
              </a:lnSpc>
              <a:spcBef>
                <a:spcPct val="50000"/>
              </a:spcBef>
              <a:buClr>
                <a:schemeClr val="bg1"/>
              </a:buClr>
            </a:pPr>
            <a:endParaRPr lang="en-US" sz="1800">
              <a:latin typeface="Bell Gothic Black" charset="0"/>
            </a:endParaRPr>
          </a:p>
          <a:p>
            <a:pPr marL="342900" indent="-342900">
              <a:lnSpc>
                <a:spcPct val="90000"/>
              </a:lnSpc>
              <a:spcBef>
                <a:spcPct val="50000"/>
              </a:spcBef>
              <a:buClr>
                <a:schemeClr val="bg1"/>
              </a:buClr>
            </a:pPr>
            <a:endParaRPr lang="en-US" sz="1800">
              <a:solidFill>
                <a:schemeClr val="bg1"/>
              </a:solidFill>
              <a:latin typeface="Bell Gothic Black" charset="0"/>
              <a:cs typeface="Times New Roman" pitchFamily="18" charset="0"/>
            </a:endParaRPr>
          </a:p>
        </p:txBody>
      </p:sp>
      <p:pic>
        <p:nvPicPr>
          <p:cNvPr id="103434" name="Picture 10" descr="AA044188"/>
          <p:cNvPicPr>
            <a:picLocks noChangeAspect="1" noChangeArrowheads="1"/>
          </p:cNvPicPr>
          <p:nvPr>
            <p:ph sz="half" idx="2"/>
          </p:nvPr>
        </p:nvPicPr>
        <p:blipFill>
          <a:blip r:embed="rId3" cstate="print"/>
          <a:srcRect/>
          <a:stretch>
            <a:fillRect/>
          </a:stretch>
        </p:blipFill>
        <p:spPr>
          <a:xfrm>
            <a:off x="7113588" y="0"/>
            <a:ext cx="2030412" cy="1905000"/>
          </a:xfrm>
          <a:noFill/>
          <a:ln/>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7BA8288A-5420-43B6-A639-2DE789C89BF7}" type="slidenum">
              <a:rPr lang="en-US"/>
              <a:pPr/>
              <a:t>26</a:t>
            </a:fld>
            <a:endParaRPr lang="en-US"/>
          </a:p>
        </p:txBody>
      </p:sp>
      <p:sp>
        <p:nvSpPr>
          <p:cNvPr id="104453"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sp>
        <p:nvSpPr>
          <p:cNvPr id="104454" name="Rectangle 6"/>
          <p:cNvSpPr>
            <a:spLocks noGrp="1" noChangeArrowheads="1"/>
          </p:cNvSpPr>
          <p:nvPr>
            <p:ph type="title"/>
          </p:nvPr>
        </p:nvSpPr>
        <p:spPr>
          <a:xfrm>
            <a:off x="685800" y="312738"/>
            <a:ext cx="5467350" cy="1219200"/>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 Kit Help?</a:t>
            </a:r>
          </a:p>
        </p:txBody>
      </p:sp>
      <p:pic>
        <p:nvPicPr>
          <p:cNvPr id="104456" name="Picture 8"/>
          <p:cNvPicPr>
            <a:picLocks noChangeAspect="1" noChangeArrowheads="1"/>
          </p:cNvPicPr>
          <p:nvPr>
            <p:ph type="body" idx="4294967295"/>
          </p:nvPr>
        </p:nvPicPr>
        <p:blipFill>
          <a:blip r:embed="rId3" cstate="print"/>
          <a:srcRect/>
          <a:stretch>
            <a:fillRect/>
          </a:stretch>
        </p:blipFill>
        <p:spPr>
          <a:xfrm>
            <a:off x="19050" y="1905000"/>
            <a:ext cx="9124950" cy="4413250"/>
          </a:xfrm>
          <a:noFill/>
          <a:ln/>
        </p:spPr>
      </p:pic>
      <p:pic>
        <p:nvPicPr>
          <p:cNvPr id="104458" name="Picture 10" descr="AA044203"/>
          <p:cNvPicPr>
            <a:picLocks noChangeAspect="1" noChangeArrowheads="1"/>
          </p:cNvPicPr>
          <p:nvPr>
            <p:ph idx="1"/>
          </p:nvPr>
        </p:nvPicPr>
        <p:blipFill>
          <a:blip r:embed="rId4" cstate="print"/>
          <a:srcRect/>
          <a:stretch>
            <a:fillRect/>
          </a:stretch>
        </p:blipFill>
        <p:spPr>
          <a:xfrm>
            <a:off x="7210425" y="0"/>
            <a:ext cx="1931988" cy="1905000"/>
          </a:xfrm>
          <a:noFill/>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65EAF720-BA99-4082-AFCE-4F2484A7A6A5}" type="slidenum">
              <a:rPr lang="en-US"/>
              <a:pPr/>
              <a:t>27</a:t>
            </a:fld>
            <a:endParaRPr lang="en-US"/>
          </a:p>
        </p:txBody>
      </p:sp>
      <p:sp>
        <p:nvSpPr>
          <p:cNvPr id="105478" name="Rectangle 6"/>
          <p:cNvSpPr>
            <a:spLocks noGrp="1" noChangeArrowheads="1"/>
          </p:cNvSpPr>
          <p:nvPr>
            <p:ph type="title"/>
          </p:nvPr>
        </p:nvSpPr>
        <p:spPr>
          <a:xfrm>
            <a:off x="404813" y="311150"/>
            <a:ext cx="5915025" cy="968375"/>
          </a:xfrm>
          <a:noFill/>
          <a:ln/>
        </p:spPr>
        <p:txBody>
          <a:bodyPr/>
          <a:lstStyle/>
          <a:p>
            <a:r>
              <a:rPr lang="en-US" b="1">
                <a:solidFill>
                  <a:srgbClr val="CF6D11"/>
                </a:solidFill>
                <a:latin typeface="Bell Gothic Black" charset="0"/>
              </a:rPr>
              <a:t>Table of Contents</a:t>
            </a:r>
          </a:p>
        </p:txBody>
      </p:sp>
      <p:sp>
        <p:nvSpPr>
          <p:cNvPr id="105476" name="Rectangle 4"/>
          <p:cNvSpPr>
            <a:spLocks noGrp="1" noChangeArrowheads="1"/>
          </p:cNvSpPr>
          <p:nvPr>
            <p:ph type="body" sz="half" idx="1"/>
          </p:nvPr>
        </p:nvSpPr>
        <p:spPr>
          <a:xfrm>
            <a:off x="266700" y="1739900"/>
            <a:ext cx="8661400" cy="4584700"/>
          </a:xfrm>
        </p:spPr>
        <p:txBody>
          <a:bodyPr/>
          <a:lstStyle/>
          <a:p>
            <a:endParaRPr lang="en-US" b="1">
              <a:solidFill>
                <a:schemeClr val="tx1"/>
              </a:solidFill>
              <a:cs typeface="Times New Roman" pitchFamily="18" charset="0"/>
            </a:endParaRPr>
          </a:p>
          <a:p>
            <a:endParaRPr lang="en-US" sz="1800"/>
          </a:p>
        </p:txBody>
      </p:sp>
      <p:sp>
        <p:nvSpPr>
          <p:cNvPr id="105477"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05480" name="Rectangle 8"/>
          <p:cNvSpPr>
            <a:spLocks noChangeArrowheads="1"/>
          </p:cNvSpPr>
          <p:nvPr/>
        </p:nvSpPr>
        <p:spPr bwMode="auto">
          <a:xfrm>
            <a:off x="685800" y="1504950"/>
            <a:ext cx="7772400" cy="3033713"/>
          </a:xfrm>
          <a:prstGeom prst="rect">
            <a:avLst/>
          </a:prstGeom>
          <a:noFill/>
          <a:ln w="9525">
            <a:noFill/>
            <a:miter lim="800000"/>
            <a:headEnd/>
            <a:tailEnd/>
          </a:ln>
          <a:effectLst/>
        </p:spPr>
        <p:txBody>
          <a:bodyPr/>
          <a:lstStyle/>
          <a:p>
            <a:pPr marL="609600" indent="-609600" eaLnBrk="0" hangingPunct="0"/>
            <a:r>
              <a:rPr lang="en-US" altLang="en-US" b="1">
                <a:solidFill>
                  <a:srgbClr val="CF6D11"/>
                </a:solidFill>
                <a:latin typeface="Bell Gothic Black" charset="0"/>
              </a:rPr>
              <a:t>I.    Race Matters</a:t>
            </a:r>
          </a:p>
          <a:p>
            <a:pPr marL="1066800" lvl="1" indent="-609600" eaLnBrk="0" hangingPunct="0">
              <a:buFontTx/>
              <a:buAutoNum type="alphaLcPeriod"/>
            </a:pPr>
            <a:r>
              <a:rPr lang="en-US" altLang="en-US" sz="1600" b="1">
                <a:solidFill>
                  <a:srgbClr val="CF6D11"/>
                </a:solidFill>
                <a:latin typeface="Bell Gothic Black" charset="0"/>
              </a:rPr>
              <a:t>Race Matters User’s Guide</a:t>
            </a:r>
          </a:p>
          <a:p>
            <a:pPr marL="1066800" lvl="1" indent="-609600" eaLnBrk="0" hangingPunct="0">
              <a:buFontTx/>
              <a:buAutoNum type="alphaLcPeriod"/>
            </a:pPr>
            <a:r>
              <a:rPr lang="en-US" altLang="en-US" sz="1600" b="1">
                <a:solidFill>
                  <a:srgbClr val="CF6D11"/>
                </a:solidFill>
                <a:latin typeface="Bell Gothic Black" charset="0"/>
              </a:rPr>
              <a:t>Race Matters PowerPoint</a:t>
            </a:r>
          </a:p>
          <a:p>
            <a:pPr marL="1066800" lvl="1" indent="-609600" eaLnBrk="0" hangingPunct="0"/>
            <a:endParaRPr lang="en-US" altLang="en-US" b="1">
              <a:solidFill>
                <a:srgbClr val="CF6D11"/>
              </a:solidFill>
              <a:latin typeface="Bell Gothic Black" charset="0"/>
            </a:endParaRPr>
          </a:p>
          <a:p>
            <a:pPr marL="609600" indent="-609600" eaLnBrk="0" hangingPunct="0"/>
            <a:r>
              <a:rPr lang="en-US" altLang="en-US" b="1">
                <a:solidFill>
                  <a:srgbClr val="CF6D11"/>
                </a:solidFill>
                <a:latin typeface="Bell Gothic Black" charset="0"/>
              </a:rPr>
              <a:t>II.   Making the Case</a:t>
            </a:r>
          </a:p>
          <a:p>
            <a:pPr marL="1066800" lvl="1" indent="-609600" eaLnBrk="0" hangingPunct="0">
              <a:buFontTx/>
              <a:buAutoNum type="alphaLcPeriod"/>
            </a:pPr>
            <a:r>
              <a:rPr lang="en-US" altLang="en-US" sz="1600" b="1">
                <a:solidFill>
                  <a:srgbClr val="CF6D11"/>
                </a:solidFill>
                <a:latin typeface="Bell Gothic Black" charset="0"/>
              </a:rPr>
              <a:t>What’s Race Got to Do With It</a:t>
            </a:r>
          </a:p>
          <a:p>
            <a:pPr marL="1066800" lvl="1" indent="-609600" eaLnBrk="0" hangingPunct="0">
              <a:buFontTx/>
              <a:buAutoNum type="alphaLcPeriod"/>
            </a:pPr>
            <a:r>
              <a:rPr lang="en-US" altLang="en-US" sz="1600" b="1">
                <a:solidFill>
                  <a:srgbClr val="CF6D11"/>
                </a:solidFill>
                <a:latin typeface="Bell Gothic Black" charset="0"/>
              </a:rPr>
              <a:t>Fact Sheets</a:t>
            </a:r>
          </a:p>
          <a:p>
            <a:pPr marL="1066800" lvl="1" indent="-609600" eaLnBrk="0" hangingPunct="0">
              <a:buFontTx/>
              <a:buAutoNum type="alphaLcPeriod"/>
            </a:pPr>
            <a:endParaRPr lang="en-US" altLang="en-US" sz="1600" b="1">
              <a:solidFill>
                <a:srgbClr val="CF6D11"/>
              </a:solidFill>
              <a:latin typeface="Bell Gothic Black" charset="0"/>
            </a:endParaRPr>
          </a:p>
          <a:p>
            <a:pPr marL="609600" indent="-609600" eaLnBrk="0" hangingPunct="0"/>
            <a:r>
              <a:rPr lang="en-US" altLang="en-US" b="1">
                <a:solidFill>
                  <a:srgbClr val="CF6D11"/>
                </a:solidFill>
                <a:latin typeface="Bell Gothic Black" charset="0"/>
              </a:rPr>
              <a:t>III.  Shaping the Message</a:t>
            </a:r>
          </a:p>
          <a:p>
            <a:pPr marL="1066800" lvl="1" indent="-609600" eaLnBrk="0" hangingPunct="0">
              <a:buFontTx/>
              <a:buAutoNum type="alphaLcPeriod"/>
            </a:pPr>
            <a:r>
              <a:rPr lang="en-US" altLang="en-US" sz="1600" b="1">
                <a:solidFill>
                  <a:srgbClr val="CF6D11"/>
                </a:solidFill>
                <a:latin typeface="Bell Gothic Black" charset="0"/>
              </a:rPr>
              <a:t>How to Talk about Race	</a:t>
            </a:r>
            <a:endParaRPr lang="en-US">
              <a:solidFill>
                <a:srgbClr val="CF6D11"/>
              </a:solidFill>
              <a:latin typeface="Bell Gothic Black" charset="0"/>
            </a:endParaRPr>
          </a:p>
          <a:p>
            <a:pPr marL="609600" indent="-609600">
              <a:lnSpc>
                <a:spcPct val="90000"/>
              </a:lnSpc>
              <a:spcBef>
                <a:spcPct val="50000"/>
              </a:spcBef>
              <a:buClr>
                <a:schemeClr val="bg1"/>
              </a:buClr>
            </a:pPr>
            <a:endParaRPr lang="en-US">
              <a:solidFill>
                <a:schemeClr val="bg1"/>
              </a:solidFill>
              <a:latin typeface="Bell Gothic Black" charset="0"/>
              <a:cs typeface="Times New Roman" pitchFamily="18" charset="0"/>
            </a:endParaRPr>
          </a:p>
        </p:txBody>
      </p:sp>
      <p:sp>
        <p:nvSpPr>
          <p:cNvPr id="105483" name="Rectangle 11"/>
          <p:cNvSpPr>
            <a:spLocks noChangeArrowheads="1"/>
          </p:cNvSpPr>
          <p:nvPr/>
        </p:nvSpPr>
        <p:spPr bwMode="auto">
          <a:xfrm>
            <a:off x="660400" y="4654550"/>
            <a:ext cx="7810500" cy="1522413"/>
          </a:xfrm>
          <a:prstGeom prst="rect">
            <a:avLst/>
          </a:prstGeom>
          <a:noFill/>
          <a:ln w="9525">
            <a:noFill/>
            <a:miter lim="800000"/>
            <a:headEnd/>
            <a:tailEnd/>
          </a:ln>
          <a:effectLst/>
        </p:spPr>
        <p:txBody>
          <a:bodyPr/>
          <a:lstStyle/>
          <a:p>
            <a:pPr marL="609600" indent="-609600" eaLnBrk="0" hangingPunct="0"/>
            <a:r>
              <a:rPr lang="en-US" altLang="en-US" b="1">
                <a:solidFill>
                  <a:srgbClr val="CF6D11"/>
                </a:solidFill>
                <a:latin typeface="Bell Gothic Black" charset="0"/>
              </a:rPr>
              <a:t>IV.    Race Matters</a:t>
            </a:r>
          </a:p>
          <a:p>
            <a:pPr marL="1066800" lvl="1" indent="-609600" eaLnBrk="0" hangingPunct="0">
              <a:buFontTx/>
              <a:buAutoNum type="alphaLcPeriod"/>
            </a:pPr>
            <a:r>
              <a:rPr lang="en-US" altLang="en-US" sz="1600" b="1">
                <a:solidFill>
                  <a:srgbClr val="CF6D11"/>
                </a:solidFill>
                <a:latin typeface="Bell Gothic Black" charset="0"/>
              </a:rPr>
              <a:t>Race Matters User’s Guide</a:t>
            </a:r>
          </a:p>
          <a:p>
            <a:pPr marL="1066800" lvl="1" indent="-609600" eaLnBrk="0" hangingPunct="0">
              <a:buFontTx/>
              <a:buAutoNum type="alphaLcPeriod"/>
            </a:pPr>
            <a:r>
              <a:rPr lang="en-US" altLang="en-US" sz="1600" b="1">
                <a:solidFill>
                  <a:srgbClr val="CF6D11"/>
                </a:solidFill>
                <a:latin typeface="Bell Gothic Black" charset="0"/>
              </a:rPr>
              <a:t>Race Matters PowerPoint</a:t>
            </a:r>
          </a:p>
          <a:p>
            <a:pPr marL="1066800" lvl="1" indent="-609600" eaLnBrk="0" hangingPunct="0">
              <a:buFontTx/>
              <a:buAutoNum type="alphaLcPeriod"/>
            </a:pPr>
            <a:r>
              <a:rPr lang="en-US" altLang="en-US" sz="1600" b="1">
                <a:solidFill>
                  <a:srgbClr val="CF6D11"/>
                </a:solidFill>
                <a:latin typeface="Bell Gothic Black" charset="0"/>
              </a:rPr>
              <a:t>Community Building Strategies</a:t>
            </a:r>
          </a:p>
          <a:p>
            <a:pPr marL="1066800" lvl="1" indent="-609600" eaLnBrk="0" hangingPunct="0">
              <a:buFontTx/>
              <a:buAutoNum type="alphaLcPeriod"/>
            </a:pPr>
            <a:r>
              <a:rPr lang="en-US" altLang="en-US" sz="1600" b="1">
                <a:solidFill>
                  <a:srgbClr val="CF6D11"/>
                </a:solidFill>
                <a:latin typeface="Bell Gothic Black" charset="0"/>
              </a:rPr>
              <a:t>Organizational Self-Assessment</a:t>
            </a:r>
          </a:p>
          <a:p>
            <a:pPr marL="1066800" lvl="1" indent="-609600" eaLnBrk="0" hangingPunct="0"/>
            <a:endParaRPr lang="en-US" altLang="en-US" sz="2000" b="1">
              <a:solidFill>
                <a:srgbClr val="CF6D11"/>
              </a:solidFill>
              <a:latin typeface="Bell Gothic Black" charset="0"/>
            </a:endParaRPr>
          </a:p>
          <a:p>
            <a:pPr marL="609600" indent="-609600">
              <a:lnSpc>
                <a:spcPct val="90000"/>
              </a:lnSpc>
              <a:spcBef>
                <a:spcPct val="50000"/>
              </a:spcBef>
              <a:buClr>
                <a:schemeClr val="bg1"/>
              </a:buClr>
            </a:pPr>
            <a:endParaRPr lang="en-US">
              <a:solidFill>
                <a:schemeClr val="bg1"/>
              </a:solidFill>
              <a:latin typeface="Bell Gothic Black" charset="0"/>
              <a:cs typeface="Times New Roman" pitchFamily="18" charset="0"/>
            </a:endParaRPr>
          </a:p>
        </p:txBody>
      </p:sp>
      <p:pic>
        <p:nvPicPr>
          <p:cNvPr id="105484" name="Picture 12" descr="AA044172"/>
          <p:cNvPicPr>
            <a:picLocks noChangeAspect="1" noChangeArrowheads="1"/>
          </p:cNvPicPr>
          <p:nvPr>
            <p:ph sz="half" idx="2"/>
          </p:nvPr>
        </p:nvPicPr>
        <p:blipFill>
          <a:blip r:embed="rId3" cstate="print"/>
          <a:srcRect/>
          <a:stretch>
            <a:fillRect/>
          </a:stretch>
        </p:blipFill>
        <p:spPr>
          <a:xfrm>
            <a:off x="7235825" y="0"/>
            <a:ext cx="1906588" cy="1905000"/>
          </a:xfrm>
          <a:noFill/>
          <a:ln/>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5259DE8E-BB3D-4209-B2A0-38A5077CFA1C}" type="slidenum">
              <a:rPr lang="en-US"/>
              <a:pPr/>
              <a:t>28</a:t>
            </a:fld>
            <a:endParaRPr lang="en-US"/>
          </a:p>
        </p:txBody>
      </p:sp>
      <p:sp>
        <p:nvSpPr>
          <p:cNvPr id="106502" name="Rectangle 6"/>
          <p:cNvSpPr>
            <a:spLocks noGrp="1" noChangeArrowheads="1"/>
          </p:cNvSpPr>
          <p:nvPr>
            <p:ph type="title"/>
          </p:nvPr>
        </p:nvSpPr>
        <p:spPr>
          <a:xfrm>
            <a:off x="685800" y="312738"/>
            <a:ext cx="5372100" cy="1181100"/>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06500" name="Rectangle 4"/>
          <p:cNvSpPr>
            <a:spLocks noGrp="1" noChangeArrowheads="1"/>
          </p:cNvSpPr>
          <p:nvPr>
            <p:ph type="body" sz="half" idx="1"/>
          </p:nvPr>
        </p:nvSpPr>
        <p:spPr>
          <a:xfrm>
            <a:off x="685800" y="1657350"/>
            <a:ext cx="7943850" cy="4667250"/>
          </a:xfrm>
        </p:spPr>
        <p:txBody>
          <a:bodyPr/>
          <a:lstStyle/>
          <a:p>
            <a:pPr>
              <a:lnSpc>
                <a:spcPct val="90000"/>
              </a:lnSpc>
              <a:buFontTx/>
              <a:buNone/>
            </a:pPr>
            <a:r>
              <a:rPr lang="en-US" sz="2400" b="1">
                <a:solidFill>
                  <a:srgbClr val="CF6D11"/>
                </a:solidFill>
                <a:latin typeface="Bell Gothic Black" charset="0"/>
              </a:rPr>
              <a:t>Race Matters PowerPoint </a:t>
            </a:r>
          </a:p>
          <a:p>
            <a:pPr>
              <a:lnSpc>
                <a:spcPct val="90000"/>
              </a:lnSpc>
              <a:buFontTx/>
              <a:buNone/>
            </a:pPr>
            <a:r>
              <a:rPr lang="en-US" sz="1800" b="1">
                <a:solidFill>
                  <a:srgbClr val="CF6D11"/>
                </a:solidFill>
                <a:latin typeface="Bell Gothic Black" charset="0"/>
              </a:rPr>
              <a:t>Q:  Why should I use this tool?</a:t>
            </a:r>
          </a:p>
          <a:p>
            <a:pPr>
              <a:lnSpc>
                <a:spcPct val="90000"/>
              </a:lnSpc>
              <a:buFontTx/>
              <a:buNone/>
            </a:pPr>
            <a:r>
              <a:rPr lang="en-US" sz="1800" b="1">
                <a:solidFill>
                  <a:srgbClr val="CF6D11"/>
                </a:solidFill>
                <a:latin typeface="Bell Gothic Black" charset="0"/>
              </a:rPr>
              <a:t>A:  Any effective focus on race needs a shared                        knowledge base and a shared language, which this           PowerPoint provides.</a:t>
            </a:r>
          </a:p>
          <a:p>
            <a:pPr>
              <a:lnSpc>
                <a:spcPct val="90000"/>
              </a:lnSpc>
              <a:buFontTx/>
              <a:buNone/>
            </a:pPr>
            <a:endParaRPr lang="en-US" sz="1800" b="1">
              <a:solidFill>
                <a:srgbClr val="CF6D11"/>
              </a:solidFill>
              <a:latin typeface="Bell Gothic Black" charset="0"/>
            </a:endParaRPr>
          </a:p>
          <a:p>
            <a:pPr>
              <a:lnSpc>
                <a:spcPct val="90000"/>
              </a:lnSpc>
              <a:buFontTx/>
              <a:buNone/>
            </a:pPr>
            <a:r>
              <a:rPr lang="en-US" sz="1800" b="1">
                <a:solidFill>
                  <a:srgbClr val="CF6D11"/>
                </a:solidFill>
                <a:latin typeface="Bell Gothic Black" charset="0"/>
              </a:rPr>
              <a:t>Q:  What will the tool help me accomplish?</a:t>
            </a:r>
          </a:p>
          <a:p>
            <a:pPr>
              <a:lnSpc>
                <a:spcPct val="90000"/>
              </a:lnSpc>
              <a:buFontTx/>
              <a:buNone/>
            </a:pPr>
            <a:r>
              <a:rPr lang="en-US" sz="1800" b="1">
                <a:solidFill>
                  <a:srgbClr val="CF6D11"/>
                </a:solidFill>
                <a:latin typeface="Bell Gothic Black" charset="0"/>
              </a:rPr>
              <a:t>A:  </a:t>
            </a:r>
          </a:p>
          <a:p>
            <a:pPr>
              <a:lnSpc>
                <a:spcPct val="90000"/>
              </a:lnSpc>
              <a:buClr>
                <a:srgbClr val="CF6D11"/>
              </a:buClr>
            </a:pPr>
            <a:r>
              <a:rPr lang="en-US" sz="1800" b="1">
                <a:solidFill>
                  <a:srgbClr val="CF6D11"/>
                </a:solidFill>
                <a:latin typeface="Bell Gothic Black" charset="0"/>
              </a:rPr>
              <a:t>a focused conversation about race</a:t>
            </a:r>
          </a:p>
          <a:p>
            <a:pPr>
              <a:lnSpc>
                <a:spcPct val="90000"/>
              </a:lnSpc>
              <a:buClr>
                <a:srgbClr val="CF6D11"/>
              </a:buClr>
            </a:pPr>
            <a:r>
              <a:rPr lang="en-US" sz="1800" b="1">
                <a:solidFill>
                  <a:srgbClr val="CF6D11"/>
                </a:solidFill>
                <a:latin typeface="Bell Gothic Black" charset="0"/>
              </a:rPr>
              <a:t>a common understanding of how policies and practices contribute to inequities</a:t>
            </a:r>
          </a:p>
          <a:p>
            <a:pPr>
              <a:lnSpc>
                <a:spcPct val="90000"/>
              </a:lnSpc>
              <a:buClr>
                <a:srgbClr val="CF6D11"/>
              </a:buClr>
            </a:pPr>
            <a:r>
              <a:rPr lang="en-US" sz="1800" b="1">
                <a:solidFill>
                  <a:srgbClr val="CF6D11"/>
                </a:solidFill>
                <a:latin typeface="Bell Gothic Black" charset="0"/>
              </a:rPr>
              <a:t>an overview of the Race Matters Toolkit and how the tools enable a new way of working toward equitable</a:t>
            </a:r>
            <a:r>
              <a:rPr lang="en-US" sz="1800" b="1">
                <a:solidFill>
                  <a:srgbClr val="CF6D11"/>
                </a:solidFill>
              </a:rPr>
              <a:t> results</a:t>
            </a:r>
          </a:p>
          <a:p>
            <a:pPr>
              <a:lnSpc>
                <a:spcPct val="90000"/>
              </a:lnSpc>
              <a:buFontTx/>
              <a:buNone/>
            </a:pPr>
            <a:endParaRPr lang="en-US" sz="1800" b="1">
              <a:solidFill>
                <a:srgbClr val="CF6D11"/>
              </a:solidFill>
              <a:cs typeface="Times New Roman" pitchFamily="18" charset="0"/>
            </a:endParaRPr>
          </a:p>
        </p:txBody>
      </p:sp>
      <p:sp>
        <p:nvSpPr>
          <p:cNvPr id="106501"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06506" name="Picture 10" descr="AA044200"/>
          <p:cNvPicPr>
            <a:picLocks noChangeAspect="1" noChangeArrowheads="1"/>
          </p:cNvPicPr>
          <p:nvPr>
            <p:ph sz="half" idx="2"/>
          </p:nvPr>
        </p:nvPicPr>
        <p:blipFill>
          <a:blip r:embed="rId2" cstate="print"/>
          <a:srcRect/>
          <a:stretch>
            <a:fillRect/>
          </a:stretch>
        </p:blipFill>
        <p:spPr>
          <a:xfrm>
            <a:off x="7221538" y="0"/>
            <a:ext cx="1922462" cy="1905000"/>
          </a:xfrm>
          <a:noFill/>
          <a:ln/>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DA37A5C5-ACE2-420E-9DEA-2F5DA144B19B}" type="slidenum">
              <a:rPr lang="en-US"/>
              <a:pPr/>
              <a:t>29</a:t>
            </a:fld>
            <a:endParaRPr lang="en-US"/>
          </a:p>
        </p:txBody>
      </p:sp>
      <p:sp>
        <p:nvSpPr>
          <p:cNvPr id="108550" name="Rectangle 6"/>
          <p:cNvSpPr>
            <a:spLocks noGrp="1" noChangeArrowheads="1"/>
          </p:cNvSpPr>
          <p:nvPr>
            <p:ph type="title"/>
          </p:nvPr>
        </p:nvSpPr>
        <p:spPr>
          <a:xfrm>
            <a:off x="296863" y="311150"/>
            <a:ext cx="5862637" cy="968375"/>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08548"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108549"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08552" name="Rectangle 8"/>
          <p:cNvSpPr>
            <a:spLocks noChangeArrowheads="1"/>
          </p:cNvSpPr>
          <p:nvPr/>
        </p:nvSpPr>
        <p:spPr bwMode="auto">
          <a:xfrm>
            <a:off x="685800" y="1905000"/>
            <a:ext cx="7772400" cy="4076700"/>
          </a:xfrm>
          <a:prstGeom prst="rect">
            <a:avLst/>
          </a:prstGeom>
          <a:noFill/>
          <a:ln w="9525">
            <a:noFill/>
            <a:miter lim="800000"/>
            <a:headEnd/>
            <a:tailEnd/>
          </a:ln>
          <a:effectLst/>
        </p:spPr>
        <p:txBody>
          <a:bodyPr/>
          <a:lstStyle/>
          <a:p>
            <a:pPr marL="342900" indent="-342900">
              <a:spcBef>
                <a:spcPct val="50000"/>
              </a:spcBef>
            </a:pPr>
            <a:r>
              <a:rPr lang="en-US" b="1">
                <a:solidFill>
                  <a:srgbClr val="CF6D11"/>
                </a:solidFill>
                <a:latin typeface="Bell Gothic Black" charset="0"/>
              </a:rPr>
              <a:t>Making the Case: What’s Race Got to Do With It?</a:t>
            </a:r>
          </a:p>
          <a:p>
            <a:pPr marL="342900" indent="-342900">
              <a:lnSpc>
                <a:spcPct val="90000"/>
              </a:lnSpc>
              <a:spcBef>
                <a:spcPct val="50000"/>
              </a:spcBef>
              <a:buClr>
                <a:schemeClr val="bg1"/>
              </a:buClr>
            </a:pPr>
            <a:r>
              <a:rPr lang="en-US" sz="1600" b="1">
                <a:solidFill>
                  <a:srgbClr val="CF6D11"/>
                </a:solidFill>
                <a:latin typeface="Bell Gothic Black" charset="0"/>
              </a:rPr>
              <a:t>Q:  Why should I use this tool?</a:t>
            </a:r>
          </a:p>
          <a:p>
            <a:pPr marL="342900" indent="-342900">
              <a:lnSpc>
                <a:spcPct val="90000"/>
              </a:lnSpc>
              <a:spcBef>
                <a:spcPct val="50000"/>
              </a:spcBef>
              <a:buClr>
                <a:schemeClr val="bg1"/>
              </a:buClr>
            </a:pPr>
            <a:r>
              <a:rPr lang="en-US" sz="1600" b="1">
                <a:solidFill>
                  <a:srgbClr val="CF6D11"/>
                </a:solidFill>
                <a:latin typeface="Bell Gothic Black" charset="0"/>
              </a:rPr>
              <a:t>A:  </a:t>
            </a:r>
          </a:p>
          <a:p>
            <a:pPr marL="342900" indent="-342900">
              <a:lnSpc>
                <a:spcPct val="90000"/>
              </a:lnSpc>
              <a:spcBef>
                <a:spcPct val="50000"/>
              </a:spcBef>
              <a:buClr>
                <a:srgbClr val="CF6D11"/>
              </a:buClr>
              <a:buFontTx/>
              <a:buChar char="•"/>
            </a:pPr>
            <a:r>
              <a:rPr lang="en-US" sz="1600" b="1">
                <a:solidFill>
                  <a:srgbClr val="CF6D11"/>
                </a:solidFill>
                <a:latin typeface="Bell Gothic Black" charset="0"/>
              </a:rPr>
              <a:t>Sometimes race matters in situations that aren’t even                    presented in racial terms.</a:t>
            </a:r>
          </a:p>
          <a:p>
            <a:pPr marL="342900" indent="-342900">
              <a:lnSpc>
                <a:spcPct val="90000"/>
              </a:lnSpc>
              <a:spcBef>
                <a:spcPct val="50000"/>
              </a:spcBef>
              <a:buClr>
                <a:srgbClr val="CF6D11"/>
              </a:buClr>
              <a:buFontTx/>
              <a:buChar char="•"/>
            </a:pPr>
            <a:r>
              <a:rPr lang="en-US" sz="1600" b="1">
                <a:solidFill>
                  <a:srgbClr val="CF6D11"/>
                </a:solidFill>
                <a:latin typeface="Bell Gothic Black" charset="0"/>
              </a:rPr>
              <a:t>Other times the story behind the data is far more complicated than initial data reveal.</a:t>
            </a:r>
          </a:p>
          <a:p>
            <a:pPr marL="342900" indent="-342900">
              <a:lnSpc>
                <a:spcPct val="90000"/>
              </a:lnSpc>
              <a:spcBef>
                <a:spcPct val="50000"/>
              </a:spcBef>
              <a:buClr>
                <a:srgbClr val="CF6D11"/>
              </a:buClr>
              <a:buFontTx/>
              <a:buChar char="•"/>
            </a:pPr>
            <a:r>
              <a:rPr lang="en-US" sz="1600" b="1">
                <a:solidFill>
                  <a:srgbClr val="CF6D11"/>
                </a:solidFill>
                <a:latin typeface="Bell Gothic Black" charset="0"/>
              </a:rPr>
              <a:t>And sometimes race isn’t a major factor, even when a situation is presented as such.</a:t>
            </a:r>
          </a:p>
          <a:p>
            <a:pPr marL="342900" indent="-342900">
              <a:lnSpc>
                <a:spcPct val="90000"/>
              </a:lnSpc>
              <a:spcBef>
                <a:spcPct val="50000"/>
              </a:spcBef>
              <a:buClr>
                <a:srgbClr val="CF6D11"/>
              </a:buClr>
              <a:buFontTx/>
              <a:buChar char="•"/>
            </a:pPr>
            <a:endParaRPr lang="en-US" sz="1600" b="1">
              <a:solidFill>
                <a:srgbClr val="CF6D11"/>
              </a:solidFill>
              <a:latin typeface="Bell Gothic Black" charset="0"/>
            </a:endParaRPr>
          </a:p>
          <a:p>
            <a:pPr marL="342900" indent="-342900">
              <a:lnSpc>
                <a:spcPct val="90000"/>
              </a:lnSpc>
              <a:spcBef>
                <a:spcPct val="50000"/>
              </a:spcBef>
              <a:buClr>
                <a:schemeClr val="bg1"/>
              </a:buClr>
            </a:pPr>
            <a:r>
              <a:rPr lang="en-US" sz="1600" b="1">
                <a:solidFill>
                  <a:srgbClr val="CF6D11"/>
                </a:solidFill>
                <a:latin typeface="Bell Gothic Black" charset="0"/>
              </a:rPr>
              <a:t>Q:  What will the tool help me accomplish?</a:t>
            </a:r>
          </a:p>
          <a:p>
            <a:pPr marL="342900" indent="-342900">
              <a:lnSpc>
                <a:spcPct val="90000"/>
              </a:lnSpc>
              <a:spcBef>
                <a:spcPct val="50000"/>
              </a:spcBef>
              <a:buClr>
                <a:schemeClr val="bg1"/>
              </a:buClr>
            </a:pPr>
            <a:r>
              <a:rPr lang="en-US" sz="1600" b="1">
                <a:solidFill>
                  <a:srgbClr val="CF6D11"/>
                </a:solidFill>
                <a:latin typeface="Bell Gothic Black" charset="0"/>
              </a:rPr>
              <a:t>A:  It guides you in determining whether disparities are products of unequal opportunities by race or more so the result of other factors.</a:t>
            </a:r>
          </a:p>
          <a:p>
            <a:pPr marL="342900" indent="-342900">
              <a:lnSpc>
                <a:spcPct val="90000"/>
              </a:lnSpc>
              <a:spcBef>
                <a:spcPct val="50000"/>
              </a:spcBef>
              <a:buClr>
                <a:schemeClr val="bg1"/>
              </a:buClr>
            </a:pPr>
            <a:endParaRPr lang="en-US">
              <a:solidFill>
                <a:srgbClr val="CF6D11"/>
              </a:solidFill>
              <a:latin typeface="Bell Gothic Black" charset="0"/>
            </a:endParaRPr>
          </a:p>
          <a:p>
            <a:pPr marL="342900" indent="-342900">
              <a:lnSpc>
                <a:spcPct val="90000"/>
              </a:lnSpc>
              <a:spcBef>
                <a:spcPct val="50000"/>
              </a:spcBef>
              <a:buClr>
                <a:schemeClr val="bg1"/>
              </a:buClr>
            </a:pPr>
            <a:endParaRPr lang="en-US">
              <a:solidFill>
                <a:srgbClr val="CF6D11"/>
              </a:solidFill>
              <a:latin typeface="Bell Gothic Black" charset="0"/>
              <a:cs typeface="Times New Roman" pitchFamily="18" charset="0"/>
            </a:endParaRPr>
          </a:p>
        </p:txBody>
      </p:sp>
      <p:pic>
        <p:nvPicPr>
          <p:cNvPr id="108556" name="Picture 12" descr="AA044208"/>
          <p:cNvPicPr>
            <a:picLocks noChangeAspect="1" noChangeArrowheads="1"/>
          </p:cNvPicPr>
          <p:nvPr>
            <p:ph sz="half" idx="2"/>
          </p:nvPr>
        </p:nvPicPr>
        <p:blipFill>
          <a:blip r:embed="rId2" cstate="print"/>
          <a:srcRect/>
          <a:stretch>
            <a:fillRect/>
          </a:stretch>
        </p:blipFill>
        <p:spPr>
          <a:xfrm>
            <a:off x="7239000" y="0"/>
            <a:ext cx="1905000" cy="1905000"/>
          </a:xfrm>
          <a:noFill/>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1CE79E6-8955-4B58-8E0B-5F381BD5D5DA}" type="slidenum">
              <a:rPr lang="en-US"/>
              <a:pPr/>
              <a:t>3</a:t>
            </a:fld>
            <a:endParaRPr lang="en-US"/>
          </a:p>
        </p:txBody>
      </p:sp>
      <p:sp>
        <p:nvSpPr>
          <p:cNvPr id="87051" name="Rectangle 11"/>
          <p:cNvSpPr>
            <a:spLocks noGrp="1" noChangeArrowheads="1"/>
          </p:cNvSpPr>
          <p:nvPr>
            <p:ph type="title"/>
          </p:nvPr>
        </p:nvSpPr>
        <p:spPr>
          <a:xfrm>
            <a:off x="525463" y="311150"/>
            <a:ext cx="6434137" cy="968375"/>
          </a:xfrm>
          <a:noFill/>
          <a:ln/>
        </p:spPr>
        <p:txBody>
          <a:bodyPr/>
          <a:lstStyle/>
          <a:p>
            <a:r>
              <a:rPr lang="en-US" b="1">
                <a:solidFill>
                  <a:srgbClr val="CF6D11"/>
                </a:solidFill>
                <a:latin typeface="Bell Gothic Black" charset="0"/>
              </a:rPr>
              <a:t>Overview of the Presentation</a:t>
            </a:r>
          </a:p>
        </p:txBody>
      </p:sp>
      <p:sp>
        <p:nvSpPr>
          <p:cNvPr id="87045" name="Rectangle 5"/>
          <p:cNvSpPr>
            <a:spLocks noGrp="1" noChangeArrowheads="1"/>
          </p:cNvSpPr>
          <p:nvPr>
            <p:ph type="body" sz="half" idx="1"/>
          </p:nvPr>
        </p:nvSpPr>
        <p:spPr>
          <a:xfrm>
            <a:off x="685800" y="1619250"/>
            <a:ext cx="7912100" cy="4705350"/>
          </a:xfrm>
        </p:spPr>
        <p:txBody>
          <a:bodyPr/>
          <a:lstStyle/>
          <a:p>
            <a:pPr>
              <a:buClr>
                <a:srgbClr val="CF6D11"/>
              </a:buClr>
            </a:pPr>
            <a:r>
              <a:rPr lang="en-US" b="1">
                <a:solidFill>
                  <a:srgbClr val="CF6D11"/>
                </a:solidFill>
              </a:rPr>
              <a:t>Illustrative stories through the lens of                      “embedded racial inequities”</a:t>
            </a:r>
          </a:p>
          <a:p>
            <a:pPr>
              <a:buClr>
                <a:srgbClr val="CF6D11"/>
              </a:buClr>
            </a:pPr>
            <a:endParaRPr lang="en-US" b="1">
              <a:solidFill>
                <a:srgbClr val="CF6D11"/>
              </a:solidFill>
            </a:endParaRPr>
          </a:p>
          <a:p>
            <a:pPr>
              <a:buClr>
                <a:srgbClr val="CF6D11"/>
              </a:buClr>
            </a:pPr>
            <a:r>
              <a:rPr lang="en-US" b="1">
                <a:solidFill>
                  <a:srgbClr val="CF6D11"/>
                </a:solidFill>
              </a:rPr>
              <a:t>What are embedded racial inequities?  </a:t>
            </a:r>
          </a:p>
          <a:p>
            <a:pPr>
              <a:buClr>
                <a:srgbClr val="CF6D11"/>
              </a:buClr>
            </a:pPr>
            <a:endParaRPr lang="en-US" b="1">
              <a:solidFill>
                <a:srgbClr val="CF6D11"/>
              </a:solidFill>
            </a:endParaRPr>
          </a:p>
          <a:p>
            <a:pPr>
              <a:buClr>
                <a:srgbClr val="CF6D11"/>
              </a:buClr>
            </a:pPr>
            <a:r>
              <a:rPr lang="en-US" b="1">
                <a:solidFill>
                  <a:srgbClr val="CF6D11"/>
                </a:solidFill>
              </a:rPr>
              <a:t>What’s different about work that uses an embedded racial inequities lens? </a:t>
            </a:r>
          </a:p>
          <a:p>
            <a:pPr>
              <a:buClr>
                <a:srgbClr val="CF6D11"/>
              </a:buClr>
            </a:pPr>
            <a:endParaRPr lang="en-US" b="1">
              <a:solidFill>
                <a:srgbClr val="CF6D11"/>
              </a:solidFill>
            </a:endParaRPr>
          </a:p>
          <a:p>
            <a:pPr>
              <a:buClr>
                <a:srgbClr val="CF6D11"/>
              </a:buClr>
            </a:pPr>
            <a:r>
              <a:rPr lang="en-US" b="1">
                <a:solidFill>
                  <a:srgbClr val="CF6D11"/>
                </a:solidFill>
              </a:rPr>
              <a:t>How can the Race Matters Toolkit help? </a:t>
            </a:r>
          </a:p>
          <a:p>
            <a:pPr>
              <a:buClr>
                <a:srgbClr val="CF6D11"/>
              </a:buClr>
            </a:pPr>
            <a:endParaRPr lang="en-US" b="1">
              <a:solidFill>
                <a:srgbClr val="CF6D11"/>
              </a:solidFill>
            </a:endParaRPr>
          </a:p>
          <a:p>
            <a:pPr>
              <a:buClr>
                <a:srgbClr val="CF6D11"/>
              </a:buClr>
            </a:pPr>
            <a:r>
              <a:rPr lang="en-US" b="1">
                <a:solidFill>
                  <a:srgbClr val="CF6D11"/>
                </a:solidFill>
              </a:rPr>
              <a:t>Q &amp; A</a:t>
            </a:r>
          </a:p>
          <a:p>
            <a:pPr>
              <a:buClr>
                <a:srgbClr val="CF6D11"/>
              </a:buClr>
              <a:buFontTx/>
              <a:buNone/>
            </a:pPr>
            <a:endParaRPr lang="en-US" b="1">
              <a:solidFill>
                <a:srgbClr val="CF6D11"/>
              </a:solidFill>
            </a:endParaRPr>
          </a:p>
        </p:txBody>
      </p:sp>
      <p:pic>
        <p:nvPicPr>
          <p:cNvPr id="87054" name="Picture 14" descr="AA040680"/>
          <p:cNvPicPr>
            <a:picLocks noChangeAspect="1" noChangeArrowheads="1"/>
          </p:cNvPicPr>
          <p:nvPr>
            <p:ph sz="half" idx="2"/>
          </p:nvPr>
        </p:nvPicPr>
        <p:blipFill>
          <a:blip r:embed="rId3" cstate="print"/>
          <a:srcRect/>
          <a:stretch>
            <a:fillRect/>
          </a:stretch>
        </p:blipFill>
        <p:spPr>
          <a:xfrm>
            <a:off x="7067550" y="0"/>
            <a:ext cx="2076450" cy="1905000"/>
          </a:xfrm>
          <a:noFill/>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45FBD0F7-5C79-4D39-BE57-2C771D5312BC}" type="slidenum">
              <a:rPr lang="en-US"/>
              <a:pPr/>
              <a:t>30</a:t>
            </a:fld>
            <a:endParaRPr lang="en-US"/>
          </a:p>
        </p:txBody>
      </p:sp>
      <p:sp>
        <p:nvSpPr>
          <p:cNvPr id="107526" name="Rectangle 6"/>
          <p:cNvSpPr>
            <a:spLocks noGrp="1" noChangeArrowheads="1"/>
          </p:cNvSpPr>
          <p:nvPr>
            <p:ph type="title"/>
          </p:nvPr>
        </p:nvSpPr>
        <p:spPr>
          <a:xfrm>
            <a:off x="685800" y="312738"/>
            <a:ext cx="5467350" cy="1314450"/>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07524" name="Rectangle 4"/>
          <p:cNvSpPr>
            <a:spLocks noGrp="1" noChangeArrowheads="1"/>
          </p:cNvSpPr>
          <p:nvPr>
            <p:ph type="body" sz="half" idx="1"/>
          </p:nvPr>
        </p:nvSpPr>
        <p:spPr>
          <a:xfrm>
            <a:off x="685800" y="1905000"/>
            <a:ext cx="8058150" cy="4210050"/>
          </a:xfrm>
        </p:spPr>
        <p:txBody>
          <a:bodyPr/>
          <a:lstStyle/>
          <a:p>
            <a:pPr>
              <a:lnSpc>
                <a:spcPct val="90000"/>
              </a:lnSpc>
              <a:buClr>
                <a:srgbClr val="CF6D11"/>
              </a:buClr>
              <a:buFontTx/>
              <a:buNone/>
            </a:pPr>
            <a:r>
              <a:rPr lang="en-US" sz="2400" b="1">
                <a:solidFill>
                  <a:srgbClr val="CF6D11"/>
                </a:solidFill>
                <a:latin typeface="Bell Gothic Black" charset="0"/>
              </a:rPr>
              <a:t>Making the Case: Fact Sheets</a:t>
            </a:r>
          </a:p>
          <a:p>
            <a:pPr>
              <a:lnSpc>
                <a:spcPct val="90000"/>
              </a:lnSpc>
              <a:buClr>
                <a:srgbClr val="CF6D11"/>
              </a:buClr>
              <a:buFontTx/>
              <a:buNone/>
            </a:pPr>
            <a:r>
              <a:rPr lang="en-US" sz="1600" b="1">
                <a:solidFill>
                  <a:srgbClr val="CF6D11"/>
                </a:solidFill>
                <a:latin typeface="Bell Gothic Black" charset="0"/>
              </a:rPr>
              <a:t>Q:  </a:t>
            </a:r>
            <a:r>
              <a:rPr lang="en-US" sz="1800" b="1">
                <a:solidFill>
                  <a:srgbClr val="CF6D11"/>
                </a:solidFill>
                <a:latin typeface="Bell Gothic Black" charset="0"/>
              </a:rPr>
              <a:t>Why should I use this tool?</a:t>
            </a:r>
          </a:p>
          <a:p>
            <a:pPr>
              <a:lnSpc>
                <a:spcPct val="90000"/>
              </a:lnSpc>
              <a:buClr>
                <a:srgbClr val="CF6D11"/>
              </a:buClr>
              <a:buFontTx/>
              <a:buNone/>
            </a:pPr>
            <a:r>
              <a:rPr lang="en-US" sz="1800" b="1">
                <a:solidFill>
                  <a:srgbClr val="CF6D11"/>
                </a:solidFill>
                <a:latin typeface="Bell Gothic Black" charset="0"/>
              </a:rPr>
              <a:t>A:  There’s limited attention to policies and practices                                             as the sources of racial inequities.</a:t>
            </a:r>
          </a:p>
          <a:p>
            <a:pPr>
              <a:lnSpc>
                <a:spcPct val="90000"/>
              </a:lnSpc>
              <a:buClr>
                <a:srgbClr val="CF6D11"/>
              </a:buClr>
              <a:buFontTx/>
              <a:buNone/>
            </a:pPr>
            <a:endParaRPr lang="en-US" sz="1800" b="1">
              <a:solidFill>
                <a:srgbClr val="CF6D11"/>
              </a:solidFill>
              <a:latin typeface="Bell Gothic Black" charset="0"/>
            </a:endParaRPr>
          </a:p>
          <a:p>
            <a:pPr>
              <a:lnSpc>
                <a:spcPct val="90000"/>
              </a:lnSpc>
              <a:buClr>
                <a:srgbClr val="CF6D11"/>
              </a:buClr>
              <a:buFontTx/>
              <a:buNone/>
            </a:pPr>
            <a:r>
              <a:rPr lang="en-US" sz="1800" b="1">
                <a:solidFill>
                  <a:srgbClr val="CF6D11"/>
                </a:solidFill>
                <a:latin typeface="Bell Gothic Black" charset="0"/>
              </a:rPr>
              <a:t>Q:  What will the tool help me accomplish?</a:t>
            </a:r>
          </a:p>
          <a:p>
            <a:pPr>
              <a:lnSpc>
                <a:spcPct val="90000"/>
              </a:lnSpc>
              <a:buClr>
                <a:srgbClr val="CF6D11"/>
              </a:buClr>
              <a:buFontTx/>
              <a:buNone/>
            </a:pPr>
            <a:r>
              <a:rPr lang="en-US" sz="1800" b="1">
                <a:solidFill>
                  <a:srgbClr val="CF6D11"/>
                </a:solidFill>
                <a:latin typeface="Bell Gothic Black" charset="0"/>
              </a:rPr>
              <a:t>A:  </a:t>
            </a:r>
          </a:p>
          <a:p>
            <a:pPr>
              <a:lnSpc>
                <a:spcPct val="90000"/>
              </a:lnSpc>
              <a:buClr>
                <a:srgbClr val="CF6D11"/>
              </a:buClr>
            </a:pPr>
            <a:r>
              <a:rPr lang="en-US" sz="1800" b="1">
                <a:solidFill>
                  <a:srgbClr val="CF6D11"/>
                </a:solidFill>
                <a:latin typeface="Bell Gothic Black" charset="0"/>
              </a:rPr>
              <a:t>A quick source for analyzing problems created by policies and practices and identifying strategies to solve them</a:t>
            </a:r>
          </a:p>
          <a:p>
            <a:pPr>
              <a:lnSpc>
                <a:spcPct val="90000"/>
              </a:lnSpc>
              <a:buClr>
                <a:srgbClr val="CF6D11"/>
              </a:buClr>
            </a:pPr>
            <a:r>
              <a:rPr lang="en-US" sz="1800" b="1">
                <a:solidFill>
                  <a:srgbClr val="CF6D11"/>
                </a:solidFill>
                <a:latin typeface="Bell Gothic Black" charset="0"/>
              </a:rPr>
              <a:t>A quick source of information for proposal writing and advocacy</a:t>
            </a:r>
          </a:p>
          <a:p>
            <a:pPr>
              <a:lnSpc>
                <a:spcPct val="90000"/>
              </a:lnSpc>
              <a:buClr>
                <a:srgbClr val="CF6D11"/>
              </a:buClr>
            </a:pPr>
            <a:r>
              <a:rPr lang="en-US" sz="1800" b="1">
                <a:solidFill>
                  <a:srgbClr val="CF6D11"/>
                </a:solidFill>
                <a:latin typeface="Bell Gothic Black" charset="0"/>
              </a:rPr>
              <a:t>A model for ways to think through issues around race by moving from analysis to strategy</a:t>
            </a:r>
          </a:p>
          <a:p>
            <a:pPr>
              <a:lnSpc>
                <a:spcPct val="90000"/>
              </a:lnSpc>
              <a:buClr>
                <a:srgbClr val="CF6D11"/>
              </a:buClr>
              <a:buFontTx/>
              <a:buNone/>
            </a:pPr>
            <a:endParaRPr lang="en-US" sz="1800">
              <a:solidFill>
                <a:srgbClr val="CF6D11"/>
              </a:solidFill>
              <a:latin typeface="Bell Gothic Black" charset="0"/>
              <a:cs typeface="Times New Roman" pitchFamily="18" charset="0"/>
            </a:endParaRPr>
          </a:p>
        </p:txBody>
      </p:sp>
      <p:sp>
        <p:nvSpPr>
          <p:cNvPr id="107525"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07529" name="Picture 9" descr="AA044217"/>
          <p:cNvPicPr>
            <a:picLocks noChangeAspect="1" noChangeArrowheads="1"/>
          </p:cNvPicPr>
          <p:nvPr>
            <p:ph sz="half" idx="2"/>
          </p:nvPr>
        </p:nvPicPr>
        <p:blipFill>
          <a:blip r:embed="rId2" cstate="print"/>
          <a:srcRect/>
          <a:stretch>
            <a:fillRect/>
          </a:stretch>
        </p:blipFill>
        <p:spPr>
          <a:xfrm>
            <a:off x="7158038" y="0"/>
            <a:ext cx="1985962" cy="1905000"/>
          </a:xfrm>
          <a:noFill/>
          <a:ln/>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BBED2289-0301-4720-A231-F8A9A21D91DE}" type="slidenum">
              <a:rPr lang="en-US"/>
              <a:pPr/>
              <a:t>31</a:t>
            </a:fld>
            <a:endParaRPr lang="en-US"/>
          </a:p>
        </p:txBody>
      </p:sp>
      <p:sp>
        <p:nvSpPr>
          <p:cNvPr id="109574" name="Rectangle 6"/>
          <p:cNvSpPr>
            <a:spLocks noGrp="1" noChangeArrowheads="1"/>
          </p:cNvSpPr>
          <p:nvPr>
            <p:ph type="title"/>
          </p:nvPr>
        </p:nvSpPr>
        <p:spPr>
          <a:xfrm>
            <a:off x="312738" y="311150"/>
            <a:ext cx="5537200" cy="968375"/>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09572" name="Rectangle 4"/>
          <p:cNvSpPr>
            <a:spLocks noGrp="1" noChangeArrowheads="1"/>
          </p:cNvSpPr>
          <p:nvPr>
            <p:ph type="body" sz="half" idx="1"/>
          </p:nvPr>
        </p:nvSpPr>
        <p:spPr>
          <a:xfrm>
            <a:off x="482600" y="1993900"/>
            <a:ext cx="8478838" cy="4178300"/>
          </a:xfrm>
        </p:spPr>
        <p:txBody>
          <a:bodyPr/>
          <a:lstStyle/>
          <a:p>
            <a:endParaRPr lang="en-US" b="1">
              <a:solidFill>
                <a:schemeClr val="tx1"/>
              </a:solidFill>
              <a:cs typeface="Times New Roman" pitchFamily="18" charset="0"/>
            </a:endParaRPr>
          </a:p>
          <a:p>
            <a:endParaRPr lang="en-US" sz="1800"/>
          </a:p>
        </p:txBody>
      </p:sp>
      <p:sp>
        <p:nvSpPr>
          <p:cNvPr id="109573"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09576" name="Rectangle 8"/>
          <p:cNvSpPr>
            <a:spLocks noChangeArrowheads="1"/>
          </p:cNvSpPr>
          <p:nvPr/>
        </p:nvSpPr>
        <p:spPr bwMode="auto">
          <a:xfrm>
            <a:off x="685800" y="2205038"/>
            <a:ext cx="7772400" cy="3776662"/>
          </a:xfrm>
          <a:prstGeom prst="rect">
            <a:avLst/>
          </a:prstGeom>
          <a:noFill/>
          <a:ln w="9525">
            <a:noFill/>
            <a:miter lim="800000"/>
            <a:headEnd/>
            <a:tailEnd/>
          </a:ln>
          <a:effectLst/>
        </p:spPr>
        <p:txBody>
          <a:bodyPr/>
          <a:lstStyle/>
          <a:p>
            <a:pPr marL="342900" indent="-342900">
              <a:spcBef>
                <a:spcPct val="50000"/>
              </a:spcBef>
            </a:pPr>
            <a:r>
              <a:rPr lang="en-US" b="1">
                <a:solidFill>
                  <a:srgbClr val="CF6D11"/>
                </a:solidFill>
                <a:latin typeface="Bembo" charset="0"/>
              </a:rPr>
              <a:t>Shaping the Message: How to Talk About Race</a:t>
            </a:r>
          </a:p>
          <a:p>
            <a:pPr marL="342900" indent="-342900">
              <a:spcBef>
                <a:spcPct val="20000"/>
              </a:spcBef>
              <a:buClr>
                <a:srgbClr val="CF6D11"/>
              </a:buClr>
              <a:buSzPct val="60000"/>
            </a:pPr>
            <a:r>
              <a:rPr lang="en-US" sz="1600" b="1">
                <a:solidFill>
                  <a:srgbClr val="CF6D11"/>
                </a:solidFill>
                <a:latin typeface="Bembo Bold" charset="0"/>
              </a:rPr>
              <a:t>Q:  Why should I use this tool?</a:t>
            </a:r>
          </a:p>
          <a:p>
            <a:pPr marL="342900" indent="-342900">
              <a:spcBef>
                <a:spcPct val="20000"/>
              </a:spcBef>
              <a:buClr>
                <a:srgbClr val="CF6D11"/>
              </a:buClr>
              <a:buSzPct val="60000"/>
            </a:pPr>
            <a:r>
              <a:rPr lang="en-US" sz="1600" b="1">
                <a:solidFill>
                  <a:srgbClr val="CF6D11"/>
                </a:solidFill>
                <a:latin typeface="Bembo Bold" charset="0"/>
              </a:rPr>
              <a:t>A:  Productive conversations about race are difficult to have.                    Based in communications research, this tool makes such conversations more likely to achieve results everyone can embrace.</a:t>
            </a:r>
          </a:p>
          <a:p>
            <a:pPr marL="342900" indent="-342900">
              <a:spcBef>
                <a:spcPct val="20000"/>
              </a:spcBef>
              <a:buClr>
                <a:srgbClr val="CF6D11"/>
              </a:buClr>
              <a:buSzPct val="60000"/>
              <a:buFontTx/>
              <a:buChar char="•"/>
            </a:pPr>
            <a:endParaRPr lang="en-US" sz="1600" b="1">
              <a:solidFill>
                <a:srgbClr val="CF6D11"/>
              </a:solidFill>
              <a:latin typeface="Bembo Bold" charset="0"/>
            </a:endParaRPr>
          </a:p>
          <a:p>
            <a:pPr marL="342900" indent="-342900">
              <a:spcBef>
                <a:spcPct val="20000"/>
              </a:spcBef>
              <a:buClr>
                <a:srgbClr val="CF6D11"/>
              </a:buClr>
              <a:buSzPct val="60000"/>
            </a:pPr>
            <a:r>
              <a:rPr lang="en-US" sz="1600" b="1">
                <a:solidFill>
                  <a:srgbClr val="CF6D11"/>
                </a:solidFill>
                <a:latin typeface="Bembo Bold" charset="0"/>
              </a:rPr>
              <a:t>Q:  What will the tool help me accomplish?</a:t>
            </a:r>
          </a:p>
          <a:p>
            <a:pPr marL="342900" indent="-342900">
              <a:spcBef>
                <a:spcPct val="20000"/>
              </a:spcBef>
              <a:buClr>
                <a:srgbClr val="CF6D11"/>
              </a:buClr>
              <a:buSzPct val="60000"/>
            </a:pPr>
            <a:r>
              <a:rPr lang="en-US" sz="1600" b="1">
                <a:solidFill>
                  <a:srgbClr val="CF6D11"/>
                </a:solidFill>
                <a:latin typeface="Bembo Bold" charset="0"/>
              </a:rPr>
              <a:t>A:  </a:t>
            </a:r>
          </a:p>
          <a:p>
            <a:pPr marL="742950" lvl="1" indent="-285750">
              <a:spcBef>
                <a:spcPct val="20000"/>
              </a:spcBef>
              <a:buClr>
                <a:srgbClr val="CF6D11"/>
              </a:buClr>
              <a:buSzPct val="60000"/>
              <a:buFontTx/>
              <a:buChar char="•"/>
            </a:pPr>
            <a:r>
              <a:rPr lang="en-US" sz="1600" b="1">
                <a:solidFill>
                  <a:srgbClr val="CF6D11"/>
                </a:solidFill>
                <a:latin typeface="Bembo Bold" charset="0"/>
              </a:rPr>
              <a:t>Frame conversations about racial inequities in ways that keep others engaged and on point</a:t>
            </a:r>
          </a:p>
          <a:p>
            <a:pPr marL="742950" lvl="1" indent="-285750">
              <a:spcBef>
                <a:spcPct val="20000"/>
              </a:spcBef>
              <a:buClr>
                <a:srgbClr val="CF6D11"/>
              </a:buClr>
              <a:buSzPct val="60000"/>
              <a:buFontTx/>
              <a:buChar char="•"/>
            </a:pPr>
            <a:r>
              <a:rPr lang="en-US" sz="1600" b="1">
                <a:solidFill>
                  <a:srgbClr val="CF6D11"/>
                </a:solidFill>
                <a:latin typeface="Bembo Bold" charset="0"/>
              </a:rPr>
              <a:t>Get through predictably sensitive moments that typically arise when people talk about race</a:t>
            </a:r>
          </a:p>
          <a:p>
            <a:pPr marL="742950" lvl="1" indent="-285750">
              <a:spcBef>
                <a:spcPct val="20000"/>
              </a:spcBef>
              <a:buClr>
                <a:srgbClr val="CF6D11"/>
              </a:buClr>
              <a:buSzPct val="60000"/>
              <a:buFontTx/>
              <a:buChar char="•"/>
            </a:pPr>
            <a:r>
              <a:rPr lang="en-US" sz="1600" b="1">
                <a:solidFill>
                  <a:srgbClr val="CF6D11"/>
                </a:solidFill>
                <a:latin typeface="Bembo Bold" charset="0"/>
              </a:rPr>
              <a:t>Think about communications strategies for advocacy work</a:t>
            </a:r>
          </a:p>
          <a:p>
            <a:pPr marL="342900" indent="-342900">
              <a:lnSpc>
                <a:spcPct val="90000"/>
              </a:lnSpc>
              <a:spcBef>
                <a:spcPct val="50000"/>
              </a:spcBef>
              <a:buClr>
                <a:schemeClr val="bg1"/>
              </a:buClr>
            </a:pPr>
            <a:endParaRPr lang="en-US" sz="1600">
              <a:solidFill>
                <a:srgbClr val="CF6D11"/>
              </a:solidFill>
              <a:latin typeface="Bell Gothic Black" charset="0"/>
            </a:endParaRPr>
          </a:p>
          <a:p>
            <a:pPr marL="342900" indent="-342900">
              <a:lnSpc>
                <a:spcPct val="90000"/>
              </a:lnSpc>
              <a:spcBef>
                <a:spcPct val="50000"/>
              </a:spcBef>
              <a:buClr>
                <a:schemeClr val="bg1"/>
              </a:buClr>
            </a:pPr>
            <a:endParaRPr lang="en-US">
              <a:solidFill>
                <a:srgbClr val="CF6D11"/>
              </a:solidFill>
              <a:latin typeface="Bell Gothic Black" charset="0"/>
              <a:cs typeface="Times New Roman" pitchFamily="18" charset="0"/>
            </a:endParaRPr>
          </a:p>
        </p:txBody>
      </p:sp>
      <p:pic>
        <p:nvPicPr>
          <p:cNvPr id="109578" name="Picture 10" descr="AA044257"/>
          <p:cNvPicPr>
            <a:picLocks noChangeAspect="1" noChangeArrowheads="1"/>
          </p:cNvPicPr>
          <p:nvPr>
            <p:ph sz="half" idx="2"/>
          </p:nvPr>
        </p:nvPicPr>
        <p:blipFill>
          <a:blip r:embed="rId2" cstate="print"/>
          <a:srcRect/>
          <a:stretch>
            <a:fillRect/>
          </a:stretch>
        </p:blipFill>
        <p:spPr>
          <a:xfrm>
            <a:off x="7207250" y="0"/>
            <a:ext cx="1935163" cy="1905000"/>
          </a:xfrm>
          <a:noFill/>
          <a:ln/>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1470ED52-D978-4CE9-BAC5-5EE8C88C23F9}" type="slidenum">
              <a:rPr lang="en-US"/>
              <a:pPr/>
              <a:t>32</a:t>
            </a:fld>
            <a:endParaRPr lang="en-US"/>
          </a:p>
        </p:txBody>
      </p:sp>
      <p:sp>
        <p:nvSpPr>
          <p:cNvPr id="111622" name="Rectangle 6"/>
          <p:cNvSpPr>
            <a:spLocks noGrp="1" noChangeArrowheads="1"/>
          </p:cNvSpPr>
          <p:nvPr>
            <p:ph type="title"/>
          </p:nvPr>
        </p:nvSpPr>
        <p:spPr>
          <a:xfrm>
            <a:off x="685800" y="369888"/>
            <a:ext cx="5372100" cy="1238250"/>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11620" name="Rectangle 4"/>
          <p:cNvSpPr>
            <a:spLocks noGrp="1" noChangeArrowheads="1"/>
          </p:cNvSpPr>
          <p:nvPr>
            <p:ph type="body" sz="half" idx="1"/>
          </p:nvPr>
        </p:nvSpPr>
        <p:spPr>
          <a:xfrm>
            <a:off x="685800" y="1905000"/>
            <a:ext cx="8058150" cy="4171950"/>
          </a:xfrm>
        </p:spPr>
        <p:txBody>
          <a:bodyPr/>
          <a:lstStyle/>
          <a:p>
            <a:pPr>
              <a:buClrTx/>
              <a:buFontTx/>
              <a:buNone/>
            </a:pPr>
            <a:r>
              <a:rPr lang="en-US" sz="2400" b="1">
                <a:solidFill>
                  <a:srgbClr val="CF6D11"/>
                </a:solidFill>
                <a:latin typeface="Bembo" charset="0"/>
              </a:rPr>
              <a:t>Doing the Work: Racial Equity Impact Analysis</a:t>
            </a:r>
          </a:p>
          <a:p>
            <a:pPr>
              <a:buFontTx/>
              <a:buNone/>
            </a:pPr>
            <a:r>
              <a:rPr lang="en-US" sz="1800" b="1">
                <a:solidFill>
                  <a:srgbClr val="CF6D11"/>
                </a:solidFill>
              </a:rPr>
              <a:t>Q:  Why should I use this tool?</a:t>
            </a:r>
          </a:p>
          <a:p>
            <a:pPr>
              <a:buFontTx/>
              <a:buNone/>
            </a:pPr>
            <a:r>
              <a:rPr lang="en-US" sz="1800" b="1">
                <a:solidFill>
                  <a:srgbClr val="CF6D11"/>
                </a:solidFill>
              </a:rPr>
              <a:t>A:  Today many racially inequitable impacts are                           produced inadvertently, through decisions that may                         not even explicitly address race, may appear race neutral, or may even be offered to address racial inequities.</a:t>
            </a:r>
          </a:p>
          <a:p>
            <a:pPr>
              <a:buFontTx/>
              <a:buNone/>
            </a:pPr>
            <a:endParaRPr lang="en-US" sz="1800" b="1">
              <a:solidFill>
                <a:srgbClr val="CF6D11"/>
              </a:solidFill>
            </a:endParaRPr>
          </a:p>
          <a:p>
            <a:pPr>
              <a:buFontTx/>
              <a:buNone/>
            </a:pPr>
            <a:r>
              <a:rPr lang="en-US" sz="1800" b="1">
                <a:solidFill>
                  <a:srgbClr val="CF6D11"/>
                </a:solidFill>
              </a:rPr>
              <a:t>Q:  What will the tool help me accomplish?</a:t>
            </a:r>
          </a:p>
          <a:p>
            <a:pPr>
              <a:buFontTx/>
              <a:buNone/>
            </a:pPr>
            <a:r>
              <a:rPr lang="en-US" sz="1800" b="1">
                <a:solidFill>
                  <a:srgbClr val="CF6D11"/>
                </a:solidFill>
              </a:rPr>
              <a:t>A:  It guides you to review existing and proposed policies, programs, and practices to determine if they are likely to provide opportunity for all.</a:t>
            </a:r>
          </a:p>
          <a:p>
            <a:pPr>
              <a:buFontTx/>
              <a:buNone/>
            </a:pPr>
            <a:endParaRPr lang="en-US" sz="1800" b="1">
              <a:solidFill>
                <a:srgbClr val="CF6D11"/>
              </a:solidFill>
              <a:cs typeface="Times New Roman" pitchFamily="18" charset="0"/>
            </a:endParaRPr>
          </a:p>
        </p:txBody>
      </p:sp>
      <p:sp>
        <p:nvSpPr>
          <p:cNvPr id="111621"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11625" name="Picture 9" descr="AA044260"/>
          <p:cNvPicPr>
            <a:picLocks noChangeAspect="1" noChangeArrowheads="1"/>
          </p:cNvPicPr>
          <p:nvPr>
            <p:ph sz="half" idx="2"/>
          </p:nvPr>
        </p:nvPicPr>
        <p:blipFill>
          <a:blip r:embed="rId2" cstate="print"/>
          <a:srcRect/>
          <a:stretch>
            <a:fillRect/>
          </a:stretch>
        </p:blipFill>
        <p:spPr>
          <a:xfrm>
            <a:off x="7140575" y="0"/>
            <a:ext cx="2003425" cy="1905000"/>
          </a:xfrm>
          <a:noFill/>
          <a:ln/>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6D7275FE-5409-47FC-A00B-4F9F507BFB21}" type="slidenum">
              <a:rPr lang="en-US"/>
              <a:pPr/>
              <a:t>33</a:t>
            </a:fld>
            <a:endParaRPr lang="en-US"/>
          </a:p>
        </p:txBody>
      </p:sp>
      <p:sp>
        <p:nvSpPr>
          <p:cNvPr id="110598" name="Rectangle 6"/>
          <p:cNvSpPr>
            <a:spLocks noGrp="1" noChangeArrowheads="1"/>
          </p:cNvSpPr>
          <p:nvPr>
            <p:ph type="title"/>
          </p:nvPr>
        </p:nvSpPr>
        <p:spPr>
          <a:xfrm>
            <a:off x="403225" y="311150"/>
            <a:ext cx="5775325" cy="968375"/>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10596"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110597"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10600" name="Rectangle 8"/>
          <p:cNvSpPr>
            <a:spLocks noChangeArrowheads="1"/>
          </p:cNvSpPr>
          <p:nvPr/>
        </p:nvSpPr>
        <p:spPr bwMode="auto">
          <a:xfrm>
            <a:off x="685800" y="2136775"/>
            <a:ext cx="7772400" cy="3844925"/>
          </a:xfrm>
          <a:prstGeom prst="rect">
            <a:avLst/>
          </a:prstGeom>
          <a:noFill/>
          <a:ln w="9525">
            <a:noFill/>
            <a:miter lim="800000"/>
            <a:headEnd/>
            <a:tailEnd/>
          </a:ln>
          <a:effectLst/>
        </p:spPr>
        <p:txBody>
          <a:bodyPr/>
          <a:lstStyle/>
          <a:p>
            <a:pPr marL="342900" indent="-342900">
              <a:spcBef>
                <a:spcPct val="50000"/>
              </a:spcBef>
            </a:pPr>
            <a:r>
              <a:rPr lang="en-US" b="1">
                <a:solidFill>
                  <a:srgbClr val="CF6D11"/>
                </a:solidFill>
                <a:latin typeface="Bell Gothic Black" charset="0"/>
              </a:rPr>
              <a:t>Doing the Work: System Reform Strategies</a:t>
            </a:r>
          </a:p>
          <a:p>
            <a:pPr marL="342900" indent="-342900">
              <a:spcBef>
                <a:spcPct val="20000"/>
              </a:spcBef>
              <a:buClr>
                <a:srgbClr val="E7D96A"/>
              </a:buClr>
              <a:buSzPct val="60000"/>
              <a:buFont typeface="Zapf Dingbats" charset="2"/>
              <a:buNone/>
            </a:pPr>
            <a:r>
              <a:rPr lang="en-US" sz="1800" b="1">
                <a:solidFill>
                  <a:srgbClr val="CF6D11"/>
                </a:solidFill>
                <a:latin typeface="Bell Gothic Black" charset="0"/>
              </a:rPr>
              <a:t>Q:  Why should I use this tool?</a:t>
            </a:r>
          </a:p>
          <a:p>
            <a:pPr marL="342900" indent="-342900">
              <a:spcBef>
                <a:spcPct val="20000"/>
              </a:spcBef>
              <a:buClr>
                <a:srgbClr val="E7D96A"/>
              </a:buClr>
              <a:buSzPct val="60000"/>
              <a:buFont typeface="Zapf Dingbats" charset="2"/>
              <a:buNone/>
            </a:pPr>
            <a:r>
              <a:rPr lang="en-US" sz="1800" b="1">
                <a:solidFill>
                  <a:srgbClr val="CF6D11"/>
                </a:solidFill>
                <a:latin typeface="Bell Gothic Black" charset="0"/>
              </a:rPr>
              <a:t>A:  Some otherwise good system reform ideas can fall                  short of maximizing opportunity for all if not intentionally viewed for how they play out around race.</a:t>
            </a:r>
          </a:p>
          <a:p>
            <a:pPr marL="342900" indent="-342900">
              <a:spcBef>
                <a:spcPct val="20000"/>
              </a:spcBef>
              <a:buClr>
                <a:srgbClr val="E7D96A"/>
              </a:buClr>
              <a:buSzPct val="60000"/>
              <a:buFont typeface="Zapf Dingbats" charset="2"/>
              <a:buNone/>
            </a:pPr>
            <a:endParaRPr lang="en-US" sz="1800" b="1">
              <a:solidFill>
                <a:srgbClr val="CF6D11"/>
              </a:solidFill>
              <a:latin typeface="Bell Gothic Black" charset="0"/>
            </a:endParaRPr>
          </a:p>
          <a:p>
            <a:pPr marL="342900" indent="-342900">
              <a:spcBef>
                <a:spcPct val="20000"/>
              </a:spcBef>
              <a:buClr>
                <a:srgbClr val="E7D96A"/>
              </a:buClr>
              <a:buSzPct val="60000"/>
              <a:buFont typeface="Zapf Dingbats" charset="2"/>
              <a:buNone/>
            </a:pPr>
            <a:r>
              <a:rPr lang="en-US" sz="1800" b="1">
                <a:solidFill>
                  <a:srgbClr val="CF6D11"/>
                </a:solidFill>
                <a:latin typeface="Bell Gothic Black" charset="0"/>
              </a:rPr>
              <a:t>Q:  What will the tool help me accomplish?</a:t>
            </a:r>
          </a:p>
          <a:p>
            <a:pPr marL="342900" indent="-342900">
              <a:spcBef>
                <a:spcPct val="20000"/>
              </a:spcBef>
              <a:buClr>
                <a:srgbClr val="E7D96A"/>
              </a:buClr>
              <a:buSzPct val="60000"/>
              <a:buFont typeface="Zapf Dingbats" charset="2"/>
              <a:buNone/>
            </a:pPr>
            <a:r>
              <a:rPr lang="en-US" sz="1800" b="1">
                <a:solidFill>
                  <a:srgbClr val="CF6D11"/>
                </a:solidFill>
                <a:latin typeface="Bell Gothic Black" charset="0"/>
              </a:rPr>
              <a:t>A: It offers a systematic process for assessing  opportunity for all in policy and practice reform by walking you through key questions you should ask about reform strategies.</a:t>
            </a:r>
          </a:p>
          <a:p>
            <a:pPr marL="342900" indent="-342900">
              <a:lnSpc>
                <a:spcPct val="90000"/>
              </a:lnSpc>
              <a:spcBef>
                <a:spcPct val="50000"/>
              </a:spcBef>
              <a:buClr>
                <a:schemeClr val="bg1"/>
              </a:buClr>
            </a:pPr>
            <a:endParaRPr lang="en-US" sz="1800" b="1">
              <a:solidFill>
                <a:srgbClr val="CF6D11"/>
              </a:solidFill>
              <a:latin typeface="Bell Gothic Black" charset="0"/>
              <a:cs typeface="Times New Roman" pitchFamily="18" charset="0"/>
            </a:endParaRPr>
          </a:p>
        </p:txBody>
      </p:sp>
      <p:pic>
        <p:nvPicPr>
          <p:cNvPr id="110602" name="Picture 10" descr="AA044230"/>
          <p:cNvPicPr>
            <a:picLocks noChangeAspect="1" noChangeArrowheads="1"/>
          </p:cNvPicPr>
          <p:nvPr>
            <p:ph sz="half" idx="2"/>
          </p:nvPr>
        </p:nvPicPr>
        <p:blipFill>
          <a:blip r:embed="rId2" cstate="print"/>
          <a:srcRect/>
          <a:stretch>
            <a:fillRect/>
          </a:stretch>
        </p:blipFill>
        <p:spPr>
          <a:xfrm>
            <a:off x="7242175" y="0"/>
            <a:ext cx="1901825" cy="1905000"/>
          </a:xfrm>
          <a:noFill/>
          <a:ln/>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CE4C3892-60A0-4E8F-AB64-720D6C84D3E6}" type="slidenum">
              <a:rPr lang="en-US"/>
              <a:pPr/>
              <a:t>34</a:t>
            </a:fld>
            <a:endParaRPr lang="en-US"/>
          </a:p>
        </p:txBody>
      </p:sp>
      <p:sp>
        <p:nvSpPr>
          <p:cNvPr id="112646" name="Rectangle 6"/>
          <p:cNvSpPr>
            <a:spLocks noGrp="1" noChangeArrowheads="1"/>
          </p:cNvSpPr>
          <p:nvPr>
            <p:ph type="title"/>
          </p:nvPr>
        </p:nvSpPr>
        <p:spPr>
          <a:xfrm>
            <a:off x="685800" y="331788"/>
            <a:ext cx="5467350" cy="1219200"/>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12644" name="Rectangle 4"/>
          <p:cNvSpPr>
            <a:spLocks noGrp="1" noChangeArrowheads="1"/>
          </p:cNvSpPr>
          <p:nvPr>
            <p:ph type="body" sz="half" idx="1"/>
          </p:nvPr>
        </p:nvSpPr>
        <p:spPr>
          <a:xfrm>
            <a:off x="685800" y="1905000"/>
            <a:ext cx="8020050" cy="4114800"/>
          </a:xfrm>
        </p:spPr>
        <p:txBody>
          <a:bodyPr/>
          <a:lstStyle/>
          <a:p>
            <a:pPr>
              <a:buClrTx/>
              <a:buFontTx/>
              <a:buNone/>
            </a:pPr>
            <a:r>
              <a:rPr lang="en-US" sz="2400" b="1">
                <a:solidFill>
                  <a:srgbClr val="CF6D11"/>
                </a:solidFill>
                <a:latin typeface="Bell Gothic Black" charset="0"/>
              </a:rPr>
              <a:t>Doing the Work: Community Building Strategies</a:t>
            </a:r>
          </a:p>
          <a:p>
            <a:pPr>
              <a:buFontTx/>
              <a:buNone/>
            </a:pPr>
            <a:r>
              <a:rPr lang="en-US" sz="1800" b="1">
                <a:solidFill>
                  <a:srgbClr val="CF6D11"/>
                </a:solidFill>
                <a:latin typeface="Bell Gothic Black" charset="0"/>
              </a:rPr>
              <a:t>Q:  Why should I use this tool?</a:t>
            </a:r>
          </a:p>
          <a:p>
            <a:pPr>
              <a:buFontTx/>
              <a:buNone/>
            </a:pPr>
            <a:r>
              <a:rPr lang="en-US" sz="1800" b="1">
                <a:solidFill>
                  <a:srgbClr val="CF6D11"/>
                </a:solidFill>
                <a:latin typeface="Bell Gothic Black" charset="0"/>
              </a:rPr>
              <a:t>A:  Some otherwise good community building                              strategies and practices can fall short of maximizing           opportunity for all if not intentionally viewed for how they play out around race.</a:t>
            </a:r>
          </a:p>
          <a:p>
            <a:pPr>
              <a:buFontTx/>
              <a:buNone/>
            </a:pPr>
            <a:endParaRPr lang="en-US" sz="1800" b="1">
              <a:solidFill>
                <a:srgbClr val="CF6D11"/>
              </a:solidFill>
              <a:latin typeface="Bell Gothic Black" charset="0"/>
            </a:endParaRPr>
          </a:p>
          <a:p>
            <a:pPr>
              <a:buFontTx/>
              <a:buNone/>
            </a:pPr>
            <a:r>
              <a:rPr lang="en-US" sz="1800" b="1">
                <a:solidFill>
                  <a:srgbClr val="CF6D11"/>
                </a:solidFill>
                <a:latin typeface="Bell Gothic Black" charset="0"/>
              </a:rPr>
              <a:t>Q:  What will the tool help me accomplish?</a:t>
            </a:r>
          </a:p>
          <a:p>
            <a:pPr>
              <a:buFontTx/>
              <a:buNone/>
            </a:pPr>
            <a:r>
              <a:rPr lang="en-US" sz="1800" b="1">
                <a:solidFill>
                  <a:srgbClr val="CF6D11"/>
                </a:solidFill>
                <a:latin typeface="Bell Gothic Black" charset="0"/>
              </a:rPr>
              <a:t>A:  It offers a systematic process for assessing opportunity for all in community building by walking you through key questions you should ask about planned strategies.</a:t>
            </a:r>
          </a:p>
          <a:p>
            <a:pPr>
              <a:buFontTx/>
              <a:buNone/>
            </a:pPr>
            <a:endParaRPr lang="en-US" sz="1800" b="1">
              <a:solidFill>
                <a:srgbClr val="CF6D11"/>
              </a:solidFill>
              <a:latin typeface="Bell Gothic Black" charset="0"/>
              <a:cs typeface="Times New Roman" pitchFamily="18" charset="0"/>
            </a:endParaRPr>
          </a:p>
        </p:txBody>
      </p:sp>
      <p:sp>
        <p:nvSpPr>
          <p:cNvPr id="112645"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pic>
        <p:nvPicPr>
          <p:cNvPr id="112649" name="Picture 9" descr="AA044223"/>
          <p:cNvPicPr>
            <a:picLocks noChangeAspect="1" noChangeArrowheads="1"/>
          </p:cNvPicPr>
          <p:nvPr>
            <p:ph sz="half" idx="2"/>
          </p:nvPr>
        </p:nvPicPr>
        <p:blipFill>
          <a:blip r:embed="rId2" cstate="print"/>
          <a:srcRect/>
          <a:stretch>
            <a:fillRect/>
          </a:stretch>
        </p:blipFill>
        <p:spPr>
          <a:xfrm>
            <a:off x="7161213" y="0"/>
            <a:ext cx="1981200" cy="1905000"/>
          </a:xfrm>
          <a:noFill/>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93F19AE2-6A72-4263-AC58-ED111FB3F9F4}" type="slidenum">
              <a:rPr lang="en-US"/>
              <a:pPr/>
              <a:t>35</a:t>
            </a:fld>
            <a:endParaRPr lang="en-US"/>
          </a:p>
        </p:txBody>
      </p:sp>
      <p:sp>
        <p:nvSpPr>
          <p:cNvPr id="114694" name="Rectangle 6"/>
          <p:cNvSpPr>
            <a:spLocks noGrp="1" noChangeArrowheads="1"/>
          </p:cNvSpPr>
          <p:nvPr>
            <p:ph type="title"/>
          </p:nvPr>
        </p:nvSpPr>
        <p:spPr>
          <a:xfrm>
            <a:off x="327025" y="311150"/>
            <a:ext cx="6037263" cy="968375"/>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14692"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a:p>
            <a:endParaRPr lang="en-US" sz="1800"/>
          </a:p>
        </p:txBody>
      </p:sp>
      <p:sp>
        <p:nvSpPr>
          <p:cNvPr id="114693"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14696" name="Rectangle 8"/>
          <p:cNvSpPr>
            <a:spLocks noChangeArrowheads="1"/>
          </p:cNvSpPr>
          <p:nvPr/>
        </p:nvSpPr>
        <p:spPr bwMode="auto">
          <a:xfrm>
            <a:off x="685800" y="2346325"/>
            <a:ext cx="7772400" cy="3635375"/>
          </a:xfrm>
          <a:prstGeom prst="rect">
            <a:avLst/>
          </a:prstGeom>
          <a:noFill/>
          <a:ln w="9525">
            <a:noFill/>
            <a:miter lim="800000"/>
            <a:headEnd/>
            <a:tailEnd/>
          </a:ln>
          <a:effectLst/>
        </p:spPr>
        <p:txBody>
          <a:bodyPr/>
          <a:lstStyle/>
          <a:p>
            <a:pPr marL="342900" indent="-342900">
              <a:lnSpc>
                <a:spcPct val="90000"/>
              </a:lnSpc>
              <a:spcBef>
                <a:spcPct val="50000"/>
              </a:spcBef>
            </a:pPr>
            <a:r>
              <a:rPr lang="en-US" b="1">
                <a:solidFill>
                  <a:srgbClr val="CF6D11"/>
                </a:solidFill>
                <a:latin typeface="Bell Gothic Black" charset="0"/>
              </a:rPr>
              <a:t>Doing the Work: Organizational Self-Assessment</a:t>
            </a:r>
          </a:p>
          <a:p>
            <a:pPr marL="342900" indent="-342900">
              <a:lnSpc>
                <a:spcPct val="90000"/>
              </a:lnSpc>
              <a:spcBef>
                <a:spcPct val="50000"/>
              </a:spcBef>
            </a:pPr>
            <a:endParaRPr lang="en-US" b="1">
              <a:solidFill>
                <a:srgbClr val="CF6D11"/>
              </a:solidFill>
              <a:latin typeface="Bell Gothic Black" charset="0"/>
            </a:endParaRPr>
          </a:p>
          <a:p>
            <a:pPr marL="342900" indent="-342900">
              <a:lnSpc>
                <a:spcPct val="90000"/>
              </a:lnSpc>
              <a:spcBef>
                <a:spcPct val="20000"/>
              </a:spcBef>
              <a:buClr>
                <a:srgbClr val="E7D96A"/>
              </a:buClr>
              <a:buSzPct val="60000"/>
              <a:buFont typeface="Zapf Dingbats" charset="2"/>
              <a:buNone/>
            </a:pPr>
            <a:r>
              <a:rPr lang="en-US" sz="2000" b="1">
                <a:solidFill>
                  <a:srgbClr val="CF6D11"/>
                </a:solidFill>
                <a:latin typeface="Bell Gothic Black" charset="0"/>
              </a:rPr>
              <a:t>Q:  Why should I use this tool?</a:t>
            </a:r>
          </a:p>
          <a:p>
            <a:pPr marL="342900" indent="-342900">
              <a:lnSpc>
                <a:spcPct val="90000"/>
              </a:lnSpc>
              <a:spcBef>
                <a:spcPct val="20000"/>
              </a:spcBef>
              <a:buClr>
                <a:srgbClr val="E7D96A"/>
              </a:buClr>
              <a:buSzPct val="60000"/>
              <a:buFont typeface="Zapf Dingbats" charset="2"/>
              <a:buNone/>
            </a:pPr>
            <a:r>
              <a:rPr lang="en-US" sz="2000" b="1">
                <a:solidFill>
                  <a:srgbClr val="CF6D11"/>
                </a:solidFill>
                <a:latin typeface="Bell Gothic Black" charset="0"/>
              </a:rPr>
              <a:t>A:   Because racial inequity is deeply embedded, it requires intentionality to produce opportunity for all.</a:t>
            </a:r>
          </a:p>
          <a:p>
            <a:pPr marL="342900" indent="-342900">
              <a:lnSpc>
                <a:spcPct val="90000"/>
              </a:lnSpc>
              <a:spcBef>
                <a:spcPct val="20000"/>
              </a:spcBef>
              <a:buClr>
                <a:srgbClr val="E7D96A"/>
              </a:buClr>
              <a:buSzPct val="60000"/>
              <a:buFont typeface="Zapf Dingbats" charset="2"/>
              <a:buNone/>
            </a:pPr>
            <a:endParaRPr lang="en-US" sz="2000" b="1">
              <a:solidFill>
                <a:srgbClr val="CF6D11"/>
              </a:solidFill>
              <a:latin typeface="Bell Gothic Black" charset="0"/>
            </a:endParaRPr>
          </a:p>
          <a:p>
            <a:pPr marL="342900" indent="-342900">
              <a:lnSpc>
                <a:spcPct val="90000"/>
              </a:lnSpc>
              <a:spcBef>
                <a:spcPct val="20000"/>
              </a:spcBef>
              <a:buClr>
                <a:srgbClr val="E7D96A"/>
              </a:buClr>
              <a:buSzPct val="60000"/>
              <a:buFont typeface="Zapf Dingbats" charset="2"/>
              <a:buNone/>
            </a:pPr>
            <a:r>
              <a:rPr lang="en-US" sz="2000" b="1">
                <a:solidFill>
                  <a:srgbClr val="CF6D11"/>
                </a:solidFill>
                <a:latin typeface="Bell Gothic Black" charset="0"/>
              </a:rPr>
              <a:t>Q:  What will the tool help me accomplish?</a:t>
            </a:r>
          </a:p>
          <a:p>
            <a:pPr marL="342900" indent="-342900">
              <a:lnSpc>
                <a:spcPct val="90000"/>
              </a:lnSpc>
              <a:spcBef>
                <a:spcPct val="20000"/>
              </a:spcBef>
              <a:buClr>
                <a:srgbClr val="E7D96A"/>
              </a:buClr>
              <a:buSzPct val="60000"/>
              <a:buFont typeface="Zapf Dingbats" charset="2"/>
              <a:buNone/>
            </a:pPr>
            <a:r>
              <a:rPr lang="en-US" sz="2000" b="1">
                <a:solidFill>
                  <a:srgbClr val="CF6D11"/>
                </a:solidFill>
                <a:latin typeface="Bell Gothic Black" charset="0"/>
              </a:rPr>
              <a:t>A:  It can be used to raise organizational awareness, development organizational equity action plans, and track organizational change</a:t>
            </a:r>
            <a:r>
              <a:rPr lang="en-US" sz="1800" b="1">
                <a:solidFill>
                  <a:srgbClr val="CF6D11"/>
                </a:solidFill>
                <a:latin typeface="Bell Gothic Black" charset="0"/>
              </a:rPr>
              <a:t>.</a:t>
            </a:r>
          </a:p>
          <a:p>
            <a:pPr marL="342900" indent="-342900">
              <a:lnSpc>
                <a:spcPct val="90000"/>
              </a:lnSpc>
              <a:spcBef>
                <a:spcPct val="50000"/>
              </a:spcBef>
              <a:buClr>
                <a:schemeClr val="bg1"/>
              </a:buClr>
            </a:pPr>
            <a:endParaRPr lang="en-US" sz="1800" b="1">
              <a:solidFill>
                <a:srgbClr val="CF6D11"/>
              </a:solidFill>
              <a:latin typeface="Bell Gothic Black" charset="0"/>
            </a:endParaRPr>
          </a:p>
          <a:p>
            <a:pPr marL="342900" indent="-342900">
              <a:lnSpc>
                <a:spcPct val="90000"/>
              </a:lnSpc>
              <a:spcBef>
                <a:spcPct val="50000"/>
              </a:spcBef>
              <a:buClr>
                <a:schemeClr val="bg1"/>
              </a:buClr>
            </a:pPr>
            <a:endParaRPr lang="en-US">
              <a:solidFill>
                <a:srgbClr val="CF6D11"/>
              </a:solidFill>
              <a:latin typeface="Bell Gothic Black" charset="0"/>
              <a:cs typeface="Times New Roman" pitchFamily="18" charset="0"/>
            </a:endParaRPr>
          </a:p>
        </p:txBody>
      </p:sp>
      <p:pic>
        <p:nvPicPr>
          <p:cNvPr id="114698" name="Picture 10" descr="AA044239"/>
          <p:cNvPicPr>
            <a:picLocks noChangeAspect="1" noChangeArrowheads="1"/>
          </p:cNvPicPr>
          <p:nvPr>
            <p:ph sz="half" idx="2"/>
          </p:nvPr>
        </p:nvPicPr>
        <p:blipFill>
          <a:blip r:embed="rId2" cstate="print"/>
          <a:srcRect/>
          <a:stretch>
            <a:fillRect/>
          </a:stretch>
        </p:blipFill>
        <p:spPr>
          <a:xfrm>
            <a:off x="7175500" y="0"/>
            <a:ext cx="1968500" cy="1905000"/>
          </a:xfrm>
          <a:noFill/>
          <a:ln/>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9596BAC8-4347-4CF5-9301-99ABEDD94E4F}" type="slidenum">
              <a:rPr lang="en-US"/>
              <a:pPr/>
              <a:t>36</a:t>
            </a:fld>
            <a:endParaRPr lang="en-US"/>
          </a:p>
        </p:txBody>
      </p:sp>
      <p:sp>
        <p:nvSpPr>
          <p:cNvPr id="113669" name="Rectangle 5"/>
          <p:cNvSpPr>
            <a:spLocks noChangeArrowheads="1"/>
          </p:cNvSpPr>
          <p:nvPr/>
        </p:nvSpPr>
        <p:spPr bwMode="auto">
          <a:xfrm>
            <a:off x="298450" y="0"/>
            <a:ext cx="5435600" cy="1090613"/>
          </a:xfrm>
          <a:prstGeom prst="rect">
            <a:avLst/>
          </a:prstGeom>
          <a:noFill/>
          <a:ln w="9525">
            <a:noFill/>
            <a:miter lim="800000"/>
            <a:headEnd/>
            <a:tailEnd/>
          </a:ln>
          <a:effectLst/>
        </p:spPr>
        <p:txBody>
          <a:bodyPr anchor="ctr"/>
          <a:lstStyle/>
          <a:p>
            <a:endParaRPr lang="en-US" sz="2000" b="1">
              <a:solidFill>
                <a:schemeClr val="bg1"/>
              </a:solidFill>
            </a:endParaRPr>
          </a:p>
        </p:txBody>
      </p:sp>
      <p:sp>
        <p:nvSpPr>
          <p:cNvPr id="113670" name="Rectangle 6"/>
          <p:cNvSpPr>
            <a:spLocks noGrp="1" noChangeArrowheads="1"/>
          </p:cNvSpPr>
          <p:nvPr>
            <p:ph type="title"/>
          </p:nvPr>
        </p:nvSpPr>
        <p:spPr>
          <a:xfrm>
            <a:off x="685800" y="407988"/>
            <a:ext cx="5562600" cy="1143000"/>
          </a:xfrm>
          <a:noFill/>
          <a:ln/>
        </p:spPr>
        <p:txBody>
          <a:bodyPr/>
          <a:lstStyle/>
          <a:p>
            <a:r>
              <a:rPr lang="en-US" b="1">
                <a:solidFill>
                  <a:srgbClr val="CF6D11"/>
                </a:solidFill>
                <a:latin typeface="Bell Gothic Black" charset="0"/>
              </a:rPr>
              <a:t>How Can the Race </a:t>
            </a:r>
            <a:br>
              <a:rPr lang="en-US" b="1">
                <a:solidFill>
                  <a:srgbClr val="CF6D11"/>
                </a:solidFill>
                <a:latin typeface="Bell Gothic Black" charset="0"/>
              </a:rPr>
            </a:br>
            <a:r>
              <a:rPr lang="en-US" b="1">
                <a:solidFill>
                  <a:srgbClr val="CF6D11"/>
                </a:solidFill>
                <a:latin typeface="Bell Gothic Black" charset="0"/>
              </a:rPr>
              <a:t>Matters Toolkit Help?</a:t>
            </a:r>
          </a:p>
        </p:txBody>
      </p:sp>
      <p:sp>
        <p:nvSpPr>
          <p:cNvPr id="113672" name="Rectangle 8"/>
          <p:cNvSpPr>
            <a:spLocks noGrp="1" noChangeArrowheads="1"/>
          </p:cNvSpPr>
          <p:nvPr>
            <p:ph type="body" sz="half" idx="1"/>
          </p:nvPr>
        </p:nvSpPr>
        <p:spPr>
          <a:xfrm>
            <a:off x="685800" y="2495550"/>
            <a:ext cx="7543800" cy="3295650"/>
          </a:xfrm>
          <a:noFill/>
          <a:ln/>
        </p:spPr>
        <p:txBody>
          <a:bodyPr/>
          <a:lstStyle/>
          <a:p>
            <a:pPr algn="ctr">
              <a:buClrTx/>
              <a:buFontTx/>
              <a:buNone/>
            </a:pPr>
            <a:endParaRPr lang="en-US" sz="2800" b="1">
              <a:solidFill>
                <a:srgbClr val="CF6D11"/>
              </a:solidFill>
              <a:latin typeface="Bell Gothic Black" charset="0"/>
            </a:endParaRPr>
          </a:p>
          <a:p>
            <a:pPr algn="ctr">
              <a:buClrTx/>
              <a:buFontTx/>
              <a:buNone/>
            </a:pPr>
            <a:r>
              <a:rPr lang="en-US" sz="2800" b="1">
                <a:solidFill>
                  <a:srgbClr val="CF6D11"/>
                </a:solidFill>
                <a:latin typeface="Bell Gothic Black" charset="0"/>
              </a:rPr>
              <a:t>Going Deeper on a        </a:t>
            </a:r>
          </a:p>
          <a:p>
            <a:pPr algn="ctr">
              <a:buClrTx/>
              <a:buFontTx/>
              <a:buNone/>
            </a:pPr>
            <a:r>
              <a:rPr lang="en-US" sz="2800" b="1">
                <a:solidFill>
                  <a:srgbClr val="CF6D11"/>
                </a:solidFill>
                <a:latin typeface="Bell Gothic Black" charset="0"/>
              </a:rPr>
              <a:t>Race Matters tool that might help YOU </a:t>
            </a:r>
          </a:p>
          <a:p>
            <a:pPr algn="ctr">
              <a:buClrTx/>
              <a:buFontTx/>
              <a:buNone/>
            </a:pPr>
            <a:r>
              <a:rPr lang="en-US" sz="2800" b="1">
                <a:solidFill>
                  <a:srgbClr val="CF6D11"/>
                </a:solidFill>
                <a:latin typeface="Bell Gothic Black" charset="0"/>
              </a:rPr>
              <a:t>in your next steps</a:t>
            </a:r>
          </a:p>
          <a:p>
            <a:pPr>
              <a:buFontTx/>
              <a:buNone/>
            </a:pPr>
            <a:endParaRPr lang="en-US" sz="2800" b="1">
              <a:solidFill>
                <a:srgbClr val="CF6D11"/>
              </a:solidFill>
              <a:latin typeface="Bell Gothic Black" charset="0"/>
            </a:endParaRPr>
          </a:p>
          <a:p>
            <a:pPr>
              <a:buFontTx/>
              <a:buNone/>
            </a:pPr>
            <a:endParaRPr lang="en-US" sz="2800" b="1">
              <a:latin typeface="Bell Gothic Black" charset="0"/>
              <a:cs typeface="Times New Roman" pitchFamily="18" charset="0"/>
            </a:endParaRPr>
          </a:p>
        </p:txBody>
      </p:sp>
      <p:pic>
        <p:nvPicPr>
          <p:cNvPr id="113675" name="Picture 11" descr="AA044163"/>
          <p:cNvPicPr>
            <a:picLocks noChangeAspect="1" noChangeArrowheads="1"/>
          </p:cNvPicPr>
          <p:nvPr>
            <p:ph sz="half" idx="2"/>
          </p:nvPr>
        </p:nvPicPr>
        <p:blipFill>
          <a:blip r:embed="rId3" cstate="print"/>
          <a:srcRect/>
          <a:stretch>
            <a:fillRect/>
          </a:stretch>
        </p:blipFill>
        <p:spPr>
          <a:xfrm>
            <a:off x="7345363" y="0"/>
            <a:ext cx="1798637" cy="1905000"/>
          </a:xfrm>
          <a:noFill/>
          <a:ln/>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B46CF51A-68EC-4D8F-B380-3AA786E254FC}" type="slidenum">
              <a:rPr lang="en-US"/>
              <a:pPr/>
              <a:t>37</a:t>
            </a:fld>
            <a:endParaRPr lang="en-US"/>
          </a:p>
        </p:txBody>
      </p:sp>
      <p:sp>
        <p:nvSpPr>
          <p:cNvPr id="115718" name="Rectangle 6"/>
          <p:cNvSpPr>
            <a:spLocks noGrp="1" noChangeArrowheads="1"/>
          </p:cNvSpPr>
          <p:nvPr>
            <p:ph type="title"/>
          </p:nvPr>
        </p:nvSpPr>
        <p:spPr>
          <a:xfrm>
            <a:off x="252413" y="311150"/>
            <a:ext cx="6051550" cy="968375"/>
          </a:xfrm>
          <a:noFill/>
          <a:ln/>
        </p:spPr>
        <p:txBody>
          <a:bodyPr/>
          <a:lstStyle/>
          <a:p>
            <a:r>
              <a:rPr lang="en-US" b="1">
                <a:solidFill>
                  <a:srgbClr val="CF6D11"/>
                </a:solidFill>
                <a:latin typeface="Bell Gothic Black" charset="0"/>
              </a:rPr>
              <a:t>Q &amp; A</a:t>
            </a:r>
          </a:p>
        </p:txBody>
      </p:sp>
      <p:sp>
        <p:nvSpPr>
          <p:cNvPr id="115716" name="Rectangle 4"/>
          <p:cNvSpPr>
            <a:spLocks noGrp="1" noChangeArrowheads="1"/>
          </p:cNvSpPr>
          <p:nvPr>
            <p:ph type="body" sz="half" idx="1"/>
          </p:nvPr>
        </p:nvSpPr>
        <p:spPr>
          <a:xfrm>
            <a:off x="266700" y="2146300"/>
            <a:ext cx="8661400" cy="4178300"/>
          </a:xfrm>
        </p:spPr>
        <p:txBody>
          <a:bodyPr/>
          <a:lstStyle/>
          <a:p>
            <a:endParaRPr lang="en-US" b="1">
              <a:solidFill>
                <a:schemeClr val="tx1"/>
              </a:solidFill>
              <a:cs typeface="Times New Roman" pitchFamily="18" charset="0"/>
            </a:endParaRPr>
          </a:p>
          <a:p>
            <a:endParaRPr lang="en-US" sz="1800"/>
          </a:p>
        </p:txBody>
      </p:sp>
      <p:sp>
        <p:nvSpPr>
          <p:cNvPr id="115717" name="Rectangle 5"/>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b="1">
              <a:solidFill>
                <a:schemeClr val="bg1"/>
              </a:solidFill>
            </a:endParaRPr>
          </a:p>
        </p:txBody>
      </p:sp>
      <p:sp>
        <p:nvSpPr>
          <p:cNvPr id="115720" name="Rectangle 8"/>
          <p:cNvSpPr>
            <a:spLocks noChangeArrowheads="1"/>
          </p:cNvSpPr>
          <p:nvPr/>
        </p:nvSpPr>
        <p:spPr bwMode="auto">
          <a:xfrm>
            <a:off x="685800" y="3165475"/>
            <a:ext cx="7772400" cy="2816225"/>
          </a:xfrm>
          <a:prstGeom prst="rect">
            <a:avLst/>
          </a:prstGeom>
          <a:noFill/>
          <a:ln w="9525">
            <a:noFill/>
            <a:miter lim="800000"/>
            <a:headEnd/>
            <a:tailEnd/>
          </a:ln>
          <a:effectLst/>
        </p:spPr>
        <p:txBody>
          <a:bodyPr/>
          <a:lstStyle/>
          <a:p>
            <a:pPr marL="342900" indent="-342900">
              <a:spcBef>
                <a:spcPct val="20000"/>
              </a:spcBef>
              <a:buClr>
                <a:srgbClr val="CF6D11"/>
              </a:buClr>
              <a:buFontTx/>
              <a:buChar char="•"/>
            </a:pPr>
            <a:r>
              <a:rPr lang="en-US" b="1">
                <a:solidFill>
                  <a:srgbClr val="CF6D11"/>
                </a:solidFill>
                <a:latin typeface="Bell Gothic Black" charset="0"/>
              </a:rPr>
              <a:t>What are your burning thoughts and questions?</a:t>
            </a:r>
          </a:p>
          <a:p>
            <a:pPr marL="342900" indent="-342900">
              <a:spcBef>
                <a:spcPct val="20000"/>
              </a:spcBef>
              <a:buClr>
                <a:srgbClr val="CF6D11"/>
              </a:buClr>
              <a:buFontTx/>
              <a:buChar char="•"/>
            </a:pPr>
            <a:endParaRPr lang="en-US" b="1">
              <a:solidFill>
                <a:srgbClr val="CF6D11"/>
              </a:solidFill>
              <a:latin typeface="Bell Gothic Black" charset="0"/>
            </a:endParaRPr>
          </a:p>
          <a:p>
            <a:pPr marL="342900" indent="-342900">
              <a:spcBef>
                <a:spcPct val="20000"/>
              </a:spcBef>
              <a:buClr>
                <a:srgbClr val="CF6D11"/>
              </a:buClr>
              <a:buFontTx/>
              <a:buChar char="•"/>
            </a:pPr>
            <a:r>
              <a:rPr lang="en-US" b="1">
                <a:solidFill>
                  <a:srgbClr val="CF6D11"/>
                </a:solidFill>
                <a:latin typeface="Bell Gothic Black" charset="0"/>
              </a:rPr>
              <a:t>How might the Race Matters Toolkit help you specifically?</a:t>
            </a:r>
          </a:p>
          <a:p>
            <a:pPr marL="342900" indent="-342900">
              <a:lnSpc>
                <a:spcPct val="90000"/>
              </a:lnSpc>
              <a:spcBef>
                <a:spcPct val="50000"/>
              </a:spcBef>
              <a:buClr>
                <a:srgbClr val="CF6D11"/>
              </a:buClr>
              <a:buFontTx/>
              <a:buChar char="•"/>
            </a:pPr>
            <a:endParaRPr lang="en-US" sz="3600">
              <a:solidFill>
                <a:srgbClr val="CF6D11"/>
              </a:solidFill>
              <a:latin typeface="Bell Gothic Black" charset="0"/>
            </a:endParaRPr>
          </a:p>
          <a:p>
            <a:pPr marL="342900" indent="-342900">
              <a:lnSpc>
                <a:spcPct val="90000"/>
              </a:lnSpc>
              <a:spcBef>
                <a:spcPct val="50000"/>
              </a:spcBef>
              <a:buClr>
                <a:schemeClr val="bg1"/>
              </a:buClr>
            </a:pPr>
            <a:endParaRPr lang="en-US" sz="3600">
              <a:solidFill>
                <a:srgbClr val="CF6D11"/>
              </a:solidFill>
              <a:latin typeface="Bell Gothic Black" charset="0"/>
              <a:cs typeface="Times New Roman" pitchFamily="18" charset="0"/>
            </a:endParaRPr>
          </a:p>
        </p:txBody>
      </p:sp>
      <p:pic>
        <p:nvPicPr>
          <p:cNvPr id="115722" name="Picture 10" descr="AA044246"/>
          <p:cNvPicPr>
            <a:picLocks noChangeAspect="1" noChangeArrowheads="1"/>
          </p:cNvPicPr>
          <p:nvPr>
            <p:ph sz="half" idx="2"/>
          </p:nvPr>
        </p:nvPicPr>
        <p:blipFill>
          <a:blip r:embed="rId3" cstate="print"/>
          <a:srcRect/>
          <a:stretch>
            <a:fillRect/>
          </a:stretch>
        </p:blipFill>
        <p:spPr>
          <a:xfrm>
            <a:off x="7407275" y="0"/>
            <a:ext cx="1736725" cy="1905000"/>
          </a:xfrm>
          <a:noFill/>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76B7170-57E6-446C-93E8-C0B70679F685}" type="slidenum">
              <a:rPr lang="en-US"/>
              <a:pPr/>
              <a:t>4</a:t>
            </a:fld>
            <a:endParaRPr lang="en-US"/>
          </a:p>
        </p:txBody>
      </p:sp>
      <p:sp>
        <p:nvSpPr>
          <p:cNvPr id="4103" name="Rectangle 7"/>
          <p:cNvSpPr>
            <a:spLocks noChangeArrowheads="1"/>
          </p:cNvSpPr>
          <p:nvPr/>
        </p:nvSpPr>
        <p:spPr bwMode="auto">
          <a:xfrm>
            <a:off x="4813300" y="246063"/>
            <a:ext cx="4114800" cy="623887"/>
          </a:xfrm>
          <a:prstGeom prst="rect">
            <a:avLst/>
          </a:prstGeom>
          <a:noFill/>
          <a:ln w="9525">
            <a:noFill/>
            <a:miter lim="800000"/>
            <a:headEnd/>
            <a:tailEnd/>
          </a:ln>
          <a:effectLst/>
        </p:spPr>
        <p:txBody>
          <a:bodyPr anchor="ctr"/>
          <a:lstStyle/>
          <a:p>
            <a:r>
              <a:rPr lang="en-US" sz="3200" b="1">
                <a:solidFill>
                  <a:schemeClr val="bg1"/>
                </a:solidFill>
              </a:rPr>
              <a:t>    </a:t>
            </a:r>
          </a:p>
        </p:txBody>
      </p:sp>
      <p:sp>
        <p:nvSpPr>
          <p:cNvPr id="4105" name="Rectangle 9"/>
          <p:cNvSpPr>
            <a:spLocks noGrp="1" noChangeArrowheads="1"/>
          </p:cNvSpPr>
          <p:nvPr>
            <p:ph type="title"/>
          </p:nvPr>
        </p:nvSpPr>
        <p:spPr>
          <a:xfrm>
            <a:off x="685800" y="446088"/>
            <a:ext cx="6191250" cy="1104900"/>
          </a:xfrm>
          <a:noFill/>
          <a:ln/>
        </p:spPr>
        <p:txBody>
          <a:bodyPr/>
          <a:lstStyle/>
          <a:p>
            <a:r>
              <a:rPr lang="en-US" b="1">
                <a:solidFill>
                  <a:srgbClr val="CF6D11"/>
                </a:solidFill>
                <a:latin typeface="Bell Gothic Black" charset="0"/>
              </a:rPr>
              <a:t>The GI Bill:  A Story of Embedded Racial Inequity</a:t>
            </a:r>
          </a:p>
        </p:txBody>
      </p:sp>
      <p:pic>
        <p:nvPicPr>
          <p:cNvPr id="4106" name="Picture 10"/>
          <p:cNvPicPr>
            <a:picLocks noChangeAspect="1" noChangeArrowheads="1"/>
          </p:cNvPicPr>
          <p:nvPr>
            <p:ph type="body" idx="4294967295"/>
          </p:nvPr>
        </p:nvPicPr>
        <p:blipFill>
          <a:blip r:embed="rId3" cstate="print"/>
          <a:srcRect/>
          <a:stretch>
            <a:fillRect/>
          </a:stretch>
        </p:blipFill>
        <p:spPr>
          <a:xfrm>
            <a:off x="20634" y="1904996"/>
            <a:ext cx="6610434" cy="4850610"/>
          </a:xfrm>
          <a:noFill/>
          <a:ln/>
        </p:spPr>
      </p:pic>
      <p:pic>
        <p:nvPicPr>
          <p:cNvPr id="4109" name="Picture 13" descr="AA044148"/>
          <p:cNvPicPr>
            <a:picLocks noChangeAspect="1" noChangeArrowheads="1"/>
          </p:cNvPicPr>
          <p:nvPr>
            <p:ph idx="1"/>
          </p:nvPr>
        </p:nvPicPr>
        <p:blipFill>
          <a:blip r:embed="rId4" cstate="print"/>
          <a:srcRect/>
          <a:stretch>
            <a:fillRect/>
          </a:stretch>
        </p:blipFill>
        <p:spPr>
          <a:xfrm>
            <a:off x="7156450" y="0"/>
            <a:ext cx="1985963" cy="1905000"/>
          </a:xfrm>
          <a:noFill/>
          <a:ln/>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AEA2CA7E-4FC9-4743-B877-B71C7498AA62}" type="slidenum">
              <a:rPr lang="en-US"/>
              <a:pPr/>
              <a:t>5</a:t>
            </a:fld>
            <a:endParaRPr lang="en-US"/>
          </a:p>
        </p:txBody>
      </p:sp>
      <p:sp>
        <p:nvSpPr>
          <p:cNvPr id="13319" name="Rectangle 7"/>
          <p:cNvSpPr>
            <a:spLocks noChangeArrowheads="1"/>
          </p:cNvSpPr>
          <p:nvPr/>
        </p:nvSpPr>
        <p:spPr bwMode="auto">
          <a:xfrm>
            <a:off x="411163" y="246063"/>
            <a:ext cx="4097337" cy="623887"/>
          </a:xfrm>
          <a:prstGeom prst="rect">
            <a:avLst/>
          </a:prstGeom>
          <a:noFill/>
          <a:ln w="9525">
            <a:noFill/>
            <a:miter lim="800000"/>
            <a:headEnd/>
            <a:tailEnd/>
          </a:ln>
          <a:effectLst/>
        </p:spPr>
        <p:txBody>
          <a:bodyPr anchor="ctr"/>
          <a:lstStyle/>
          <a:p>
            <a:endParaRPr lang="en-US" sz="3200" b="1">
              <a:solidFill>
                <a:schemeClr val="bg1"/>
              </a:solidFill>
            </a:endParaRPr>
          </a:p>
        </p:txBody>
      </p:sp>
      <p:sp>
        <p:nvSpPr>
          <p:cNvPr id="13320" name="Rectangle 8"/>
          <p:cNvSpPr>
            <a:spLocks noGrp="1" noChangeArrowheads="1"/>
          </p:cNvSpPr>
          <p:nvPr>
            <p:ph type="title"/>
          </p:nvPr>
        </p:nvSpPr>
        <p:spPr>
          <a:xfrm>
            <a:off x="685800" y="427038"/>
            <a:ext cx="5448300" cy="1162050"/>
          </a:xfrm>
          <a:noFill/>
          <a:ln/>
        </p:spPr>
        <p:txBody>
          <a:bodyPr/>
          <a:lstStyle/>
          <a:p>
            <a:r>
              <a:rPr lang="en-US" b="1">
                <a:solidFill>
                  <a:srgbClr val="CF6D11"/>
                </a:solidFill>
                <a:latin typeface="Bell Gothic Black" charset="0"/>
              </a:rPr>
              <a:t>Philip’s Story</a:t>
            </a:r>
          </a:p>
        </p:txBody>
      </p:sp>
      <p:sp>
        <p:nvSpPr>
          <p:cNvPr id="13325" name="Rectangle 13"/>
          <p:cNvSpPr>
            <a:spLocks noChangeArrowheads="1"/>
          </p:cNvSpPr>
          <p:nvPr/>
        </p:nvSpPr>
        <p:spPr bwMode="auto">
          <a:xfrm>
            <a:off x="38100" y="1905000"/>
            <a:ext cx="9105900" cy="4221163"/>
          </a:xfrm>
          <a:prstGeom prst="rect">
            <a:avLst/>
          </a:prstGeom>
          <a:noFill/>
          <a:ln w="9525">
            <a:noFill/>
            <a:miter lim="800000"/>
            <a:headEnd/>
            <a:tailEnd/>
          </a:ln>
          <a:effectLst/>
        </p:spPr>
        <p:txBody>
          <a:bodyPr tIns="91440"/>
          <a:lstStyle/>
          <a:p>
            <a:pPr>
              <a:buClr>
                <a:schemeClr val="bg1"/>
              </a:buClr>
            </a:pPr>
            <a:r>
              <a:rPr lang="en-US" altLang="en-US" sz="1600" b="1">
                <a:solidFill>
                  <a:srgbClr val="CF6D11"/>
                </a:solidFill>
                <a:latin typeface="Bell Gothic Black" charset="0"/>
              </a:rPr>
              <a:t>Child Born 	Father’s		GI Bill: FHA	Consequences      Consequences </a:t>
            </a:r>
            <a:br>
              <a:rPr lang="en-US" altLang="en-US" sz="1600" b="1">
                <a:solidFill>
                  <a:srgbClr val="CF6D11"/>
                </a:solidFill>
                <a:latin typeface="Bell Gothic Black" charset="0"/>
              </a:rPr>
            </a:br>
            <a:r>
              <a:rPr lang="en-US" altLang="en-US" sz="1600" b="1">
                <a:solidFill>
                  <a:srgbClr val="CF6D11"/>
                </a:solidFill>
                <a:latin typeface="Bell Gothic Black" charset="0"/>
              </a:rPr>
              <a:t>Right After 	Status 		 &amp; VA loans	for Child’s	for Child’s</a:t>
            </a:r>
          </a:p>
          <a:p>
            <a:pPr>
              <a:buClr>
                <a:schemeClr val="bg1"/>
              </a:buClr>
            </a:pPr>
            <a:r>
              <a:rPr lang="en-US" altLang="en-US" sz="1600" b="1">
                <a:solidFill>
                  <a:srgbClr val="CF6D11"/>
                </a:solidFill>
                <a:latin typeface="Bell Gothic Black" charset="0"/>
              </a:rPr>
              <a:t>WWII						Education	Well-being in</a:t>
            </a:r>
          </a:p>
          <a:p>
            <a:pPr>
              <a:buClr>
                <a:schemeClr val="bg1"/>
              </a:buClr>
            </a:pPr>
            <a:r>
              <a:rPr lang="en-US" altLang="en-US" sz="1600" b="1">
                <a:solidFill>
                  <a:srgbClr val="CF6D11"/>
                </a:solidFill>
                <a:latin typeface="Bell Gothic Black" charset="0"/>
              </a:rPr>
              <a:t>								Adulthood</a:t>
            </a:r>
          </a:p>
          <a:p>
            <a:pPr>
              <a:buClr>
                <a:schemeClr val="bg1"/>
              </a:buClr>
            </a:pPr>
            <a:endParaRPr lang="en-US" altLang="en-US" sz="1600" b="1">
              <a:solidFill>
                <a:srgbClr val="CF6D11"/>
              </a:solidFill>
              <a:latin typeface="Bell Gothic Black" charset="0"/>
            </a:endParaRPr>
          </a:p>
          <a:p>
            <a:pPr>
              <a:buClr>
                <a:schemeClr val="bg1"/>
              </a:buClr>
            </a:pPr>
            <a:endParaRPr lang="en-US" altLang="en-US" sz="1600" b="1">
              <a:solidFill>
                <a:srgbClr val="CF6D11"/>
              </a:solidFill>
              <a:latin typeface="Bell Gothic Black" charset="0"/>
            </a:endParaRPr>
          </a:p>
          <a:p>
            <a:pPr>
              <a:buClr>
                <a:schemeClr val="bg1"/>
              </a:buClr>
            </a:pPr>
            <a:endParaRPr lang="en-US" altLang="en-US" sz="1600" b="1">
              <a:solidFill>
                <a:srgbClr val="CF6D11"/>
              </a:solidFill>
              <a:latin typeface="Bell Gothic Black" charset="0"/>
            </a:endParaRPr>
          </a:p>
          <a:p>
            <a:pPr>
              <a:buClr>
                <a:schemeClr val="bg1"/>
              </a:buClr>
            </a:pPr>
            <a:r>
              <a:rPr lang="en-US" altLang="en-US" sz="1600" b="1">
                <a:solidFill>
                  <a:srgbClr val="CF6D11"/>
                </a:solidFill>
                <a:latin typeface="Bell Gothic Black" charset="0"/>
              </a:rPr>
              <a:t>Low-income,	White		Able to use	Family borrowed	Philip gets</a:t>
            </a:r>
          </a:p>
          <a:p>
            <a:pPr>
              <a:buClr>
                <a:schemeClr val="bg1"/>
              </a:buClr>
            </a:pPr>
            <a:r>
              <a:rPr lang="en-US" altLang="en-US" sz="1600" b="1">
                <a:solidFill>
                  <a:srgbClr val="CF6D11"/>
                </a:solidFill>
                <a:latin typeface="Bell Gothic Black" charset="0"/>
              </a:rPr>
              <a:t>White		veteran, high	low-interest	from home equity	professional</a:t>
            </a:r>
          </a:p>
          <a:p>
            <a:pPr>
              <a:buClr>
                <a:schemeClr val="bg1"/>
              </a:buClr>
            </a:pPr>
            <a:r>
              <a:rPr lang="en-US" altLang="en-US" sz="1600" b="1">
                <a:solidFill>
                  <a:srgbClr val="CF6D11"/>
                </a:solidFill>
                <a:latin typeface="Bell Gothic Black" charset="0"/>
              </a:rPr>
              <a:t>		school		mortgage	to support child’s	job, buys own</a:t>
            </a:r>
          </a:p>
          <a:p>
            <a:pPr>
              <a:buClr>
                <a:schemeClr val="bg1"/>
              </a:buClr>
            </a:pPr>
            <a:r>
              <a:rPr lang="en-US" altLang="en-US" sz="1600" b="1">
                <a:solidFill>
                  <a:srgbClr val="CF6D11"/>
                </a:solidFill>
                <a:latin typeface="Bell Gothic Black" charset="0"/>
              </a:rPr>
              <a:t>		diploma, from	provisions to	college education	house, 			Philadelphia 	move family	(first in family to	inherits					from public	go to college)	appreciated</a:t>
            </a:r>
          </a:p>
          <a:p>
            <a:pPr>
              <a:buClr>
                <a:schemeClr val="bg1"/>
              </a:buClr>
            </a:pPr>
            <a:r>
              <a:rPr lang="en-US" altLang="en-US" sz="1600" b="1">
                <a:solidFill>
                  <a:srgbClr val="CF6D11"/>
                </a:solidFill>
                <a:latin typeface="Bell Gothic Black" charset="0"/>
              </a:rPr>
              <a:t>				housing to			house </a:t>
            </a:r>
          </a:p>
          <a:p>
            <a:pPr>
              <a:buClr>
                <a:schemeClr val="bg1"/>
              </a:buClr>
            </a:pPr>
            <a:r>
              <a:rPr lang="en-US" altLang="en-US" sz="1600" b="1">
                <a:solidFill>
                  <a:srgbClr val="CF6D11"/>
                </a:solidFill>
                <a:latin typeface="Bell Gothic Black" charset="0"/>
              </a:rPr>
              <a:t>				segregated			when</a:t>
            </a:r>
          </a:p>
          <a:p>
            <a:pPr>
              <a:buClr>
                <a:schemeClr val="bg1"/>
              </a:buClr>
            </a:pPr>
            <a:r>
              <a:rPr lang="en-US" altLang="en-US" sz="1600" b="1">
                <a:solidFill>
                  <a:srgbClr val="CF6D11"/>
                </a:solidFill>
                <a:latin typeface="Bell Gothic Black" charset="0"/>
              </a:rPr>
              <a:t>				suburban			father</a:t>
            </a:r>
          </a:p>
          <a:p>
            <a:pPr>
              <a:buClr>
                <a:schemeClr val="bg1"/>
              </a:buClr>
            </a:pPr>
            <a:r>
              <a:rPr lang="en-US" altLang="en-US" sz="1600" b="1">
                <a:solidFill>
                  <a:srgbClr val="CF6D11"/>
                </a:solidFill>
                <a:latin typeface="Bell Gothic Black" charset="0"/>
              </a:rPr>
              <a:t>				home ownership			dies</a:t>
            </a:r>
          </a:p>
          <a:p>
            <a:pPr>
              <a:buClr>
                <a:schemeClr val="bg1"/>
              </a:buClr>
            </a:pPr>
            <a:endParaRPr lang="en-US" altLang="en-US" sz="1600" b="1">
              <a:solidFill>
                <a:srgbClr val="CF6D11"/>
              </a:solidFill>
              <a:latin typeface="Bell Gothic Black" charset="0"/>
            </a:endParaRPr>
          </a:p>
        </p:txBody>
      </p:sp>
      <p:sp>
        <p:nvSpPr>
          <p:cNvPr id="13328" name="Line 16"/>
          <p:cNvSpPr>
            <a:spLocks noChangeShapeType="1"/>
          </p:cNvSpPr>
          <p:nvPr/>
        </p:nvSpPr>
        <p:spPr bwMode="auto">
          <a:xfrm>
            <a:off x="-1588" y="3228975"/>
            <a:ext cx="9144001" cy="19050"/>
          </a:xfrm>
          <a:prstGeom prst="line">
            <a:avLst/>
          </a:prstGeom>
          <a:noFill/>
          <a:ln w="28575">
            <a:solidFill>
              <a:srgbClr val="CF6D11"/>
            </a:solidFill>
            <a:round/>
            <a:headEnd/>
            <a:tailEnd/>
          </a:ln>
          <a:effectLst/>
        </p:spPr>
        <p:txBody>
          <a:bodyPr/>
          <a:lstStyle/>
          <a:p>
            <a:endParaRPr lang="en-US"/>
          </a:p>
        </p:txBody>
      </p:sp>
      <p:pic>
        <p:nvPicPr>
          <p:cNvPr id="13329" name="Picture 17" descr="AA044132"/>
          <p:cNvPicPr>
            <a:picLocks noChangeAspect="1" noChangeArrowheads="1"/>
          </p:cNvPicPr>
          <p:nvPr>
            <p:ph idx="1"/>
          </p:nvPr>
        </p:nvPicPr>
        <p:blipFill>
          <a:blip r:embed="rId3" cstate="print"/>
          <a:srcRect/>
          <a:stretch>
            <a:fillRect/>
          </a:stretch>
        </p:blipFill>
        <p:spPr>
          <a:xfrm>
            <a:off x="7226300" y="0"/>
            <a:ext cx="1916113" cy="1905000"/>
          </a:xfrm>
          <a:noFill/>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971A6890-AACE-477E-9CF5-0D77D841A174}" type="slidenum">
              <a:rPr lang="en-US"/>
              <a:pPr/>
              <a:t>6</a:t>
            </a:fld>
            <a:endParaRPr lang="en-US"/>
          </a:p>
        </p:txBody>
      </p:sp>
      <p:sp>
        <p:nvSpPr>
          <p:cNvPr id="6151" name="Rectangle 7"/>
          <p:cNvSpPr>
            <a:spLocks noChangeArrowheads="1"/>
          </p:cNvSpPr>
          <p:nvPr/>
        </p:nvSpPr>
        <p:spPr bwMode="auto">
          <a:xfrm>
            <a:off x="3943350" y="246063"/>
            <a:ext cx="5394325" cy="623887"/>
          </a:xfrm>
          <a:prstGeom prst="rect">
            <a:avLst/>
          </a:prstGeom>
          <a:noFill/>
          <a:ln w="9525">
            <a:noFill/>
            <a:miter lim="800000"/>
            <a:headEnd/>
            <a:tailEnd/>
          </a:ln>
          <a:effectLst/>
        </p:spPr>
        <p:txBody>
          <a:bodyPr anchor="ctr"/>
          <a:lstStyle/>
          <a:p>
            <a:endParaRPr lang="en-US" sz="3200" b="1">
              <a:solidFill>
                <a:schemeClr val="bg1"/>
              </a:solidFill>
            </a:endParaRPr>
          </a:p>
        </p:txBody>
      </p:sp>
      <p:sp>
        <p:nvSpPr>
          <p:cNvPr id="6153" name="Rectangle 9"/>
          <p:cNvSpPr>
            <a:spLocks noGrp="1" noChangeArrowheads="1"/>
          </p:cNvSpPr>
          <p:nvPr>
            <p:ph type="title"/>
          </p:nvPr>
        </p:nvSpPr>
        <p:spPr>
          <a:xfrm>
            <a:off x="685800" y="0"/>
            <a:ext cx="5600700" cy="1905000"/>
          </a:xfrm>
          <a:noFill/>
          <a:ln/>
        </p:spPr>
        <p:txBody>
          <a:bodyPr/>
          <a:lstStyle/>
          <a:p>
            <a:r>
              <a:rPr lang="en-US" b="1">
                <a:solidFill>
                  <a:srgbClr val="CF6D11"/>
                </a:solidFill>
                <a:latin typeface="Bell Gothic Black" charset="0"/>
              </a:rPr>
              <a:t>Thomas’s Story</a:t>
            </a:r>
          </a:p>
        </p:txBody>
      </p:sp>
      <p:sp>
        <p:nvSpPr>
          <p:cNvPr id="6156" name="Rectangle 12"/>
          <p:cNvSpPr>
            <a:spLocks noChangeArrowheads="1"/>
          </p:cNvSpPr>
          <p:nvPr/>
        </p:nvSpPr>
        <p:spPr bwMode="auto">
          <a:xfrm>
            <a:off x="228600" y="1905000"/>
            <a:ext cx="8913813" cy="4316413"/>
          </a:xfrm>
          <a:prstGeom prst="rect">
            <a:avLst/>
          </a:prstGeom>
          <a:noFill/>
          <a:ln w="9525">
            <a:noFill/>
            <a:miter lim="800000"/>
            <a:headEnd/>
            <a:tailEnd/>
          </a:ln>
          <a:effectLst/>
        </p:spPr>
        <p:txBody>
          <a:bodyPr tIns="91440"/>
          <a:lstStyle/>
          <a:p>
            <a:pPr>
              <a:buClr>
                <a:schemeClr val="bg1"/>
              </a:buClr>
            </a:pPr>
            <a:r>
              <a:rPr lang="en-US" altLang="en-US" sz="1400" b="1">
                <a:solidFill>
                  <a:srgbClr val="CF6D11"/>
                </a:solidFill>
                <a:latin typeface="Bell Gothic Black" charset="0"/>
              </a:rPr>
              <a:t>Child Born 	Father’s		GI Bill: FHA	Consequences 	Consequences </a:t>
            </a:r>
            <a:br>
              <a:rPr lang="en-US" altLang="en-US" sz="1400" b="1">
                <a:solidFill>
                  <a:srgbClr val="CF6D11"/>
                </a:solidFill>
                <a:latin typeface="Bell Gothic Black" charset="0"/>
              </a:rPr>
            </a:br>
            <a:r>
              <a:rPr lang="en-US" altLang="en-US" sz="1400" b="1">
                <a:solidFill>
                  <a:srgbClr val="CF6D11"/>
                </a:solidFill>
                <a:latin typeface="Bell Gothic Black" charset="0"/>
              </a:rPr>
              <a:t>Right After 	Status 	 	&amp; VA loans	for Child’s		for Child’s</a:t>
            </a:r>
          </a:p>
          <a:p>
            <a:pPr>
              <a:buClr>
                <a:schemeClr val="bg1"/>
              </a:buClr>
            </a:pPr>
            <a:r>
              <a:rPr lang="en-US" altLang="en-US" sz="1400" b="1">
                <a:solidFill>
                  <a:srgbClr val="CF6D11"/>
                </a:solidFill>
                <a:latin typeface="Bell Gothic Black" charset="0"/>
              </a:rPr>
              <a:t>WWII						Education		Well-being in</a:t>
            </a:r>
          </a:p>
          <a:p>
            <a:pPr>
              <a:buClr>
                <a:schemeClr val="bg1"/>
              </a:buClr>
            </a:pPr>
            <a:r>
              <a:rPr lang="en-US" altLang="en-US" sz="1400" b="1">
                <a:solidFill>
                  <a:srgbClr val="CF6D11"/>
                </a:solidFill>
                <a:latin typeface="Bell Gothic Black" charset="0"/>
              </a:rPr>
              <a:t>								Adulthood</a:t>
            </a:r>
          </a:p>
          <a:p>
            <a:pPr>
              <a:buClr>
                <a:schemeClr val="bg1"/>
              </a:buClr>
            </a:pPr>
            <a:endParaRPr lang="en-US" altLang="en-US" sz="1400" b="1">
              <a:solidFill>
                <a:srgbClr val="CF6D11"/>
              </a:solidFill>
              <a:latin typeface="Bell Gothic Black" charset="0"/>
            </a:endParaRPr>
          </a:p>
          <a:p>
            <a:pPr>
              <a:buClr>
                <a:schemeClr val="bg1"/>
              </a:buClr>
            </a:pPr>
            <a:endParaRPr lang="en-US" altLang="en-US" sz="1400" b="1">
              <a:solidFill>
                <a:srgbClr val="CF6D11"/>
              </a:solidFill>
              <a:latin typeface="Bell Gothic Black" charset="0"/>
            </a:endParaRPr>
          </a:p>
          <a:p>
            <a:pPr>
              <a:buClr>
                <a:schemeClr val="bg1"/>
              </a:buClr>
            </a:pPr>
            <a:r>
              <a:rPr lang="en-US" altLang="en-US" sz="1400" b="1">
                <a:solidFill>
                  <a:srgbClr val="CF6D11"/>
                </a:solidFill>
                <a:latin typeface="Bell Gothic Black" charset="0"/>
              </a:rPr>
              <a:t>Low-income,	Black		Could not access	Family could not	Thomas works</a:t>
            </a:r>
          </a:p>
          <a:p>
            <a:pPr>
              <a:buClr>
                <a:schemeClr val="bg1"/>
              </a:buClr>
            </a:pPr>
            <a:r>
              <a:rPr lang="en-US" altLang="en-US" sz="1400" b="1">
                <a:solidFill>
                  <a:srgbClr val="CF6D11"/>
                </a:solidFill>
                <a:latin typeface="Bell Gothic Black" charset="0"/>
              </a:rPr>
              <a:t>Black		veteran, high	home loan b/c of	afford to send	in minimum</a:t>
            </a:r>
          </a:p>
          <a:p>
            <a:pPr>
              <a:buClr>
                <a:schemeClr val="bg1"/>
              </a:buClr>
            </a:pPr>
            <a:r>
              <a:rPr lang="en-US" altLang="en-US" sz="1400" b="1">
                <a:solidFill>
                  <a:srgbClr val="CF6D11"/>
                </a:solidFill>
                <a:latin typeface="Bell Gothic Black" charset="0"/>
              </a:rPr>
              <a:t>		school		racially-restrictive	child to college;	wage jobs,</a:t>
            </a:r>
          </a:p>
          <a:p>
            <a:pPr>
              <a:buClr>
                <a:schemeClr val="bg1"/>
              </a:buClr>
            </a:pPr>
            <a:r>
              <a:rPr lang="en-US" altLang="en-US" sz="1400" b="1">
                <a:solidFill>
                  <a:srgbClr val="CF6D11"/>
                </a:solidFill>
                <a:latin typeface="Bell Gothic Black" charset="0"/>
              </a:rPr>
              <a:t>		diploma, from	underwriting	high school	continues to</a:t>
            </a:r>
          </a:p>
          <a:p>
            <a:pPr>
              <a:buClr>
                <a:schemeClr val="bg1"/>
              </a:buClr>
            </a:pPr>
            <a:r>
              <a:rPr lang="en-US" altLang="en-US" sz="1400" b="1">
                <a:solidFill>
                  <a:srgbClr val="CF6D11"/>
                </a:solidFill>
                <a:latin typeface="Bell Gothic Black" charset="0"/>
              </a:rPr>
              <a:t>		Philadelphia	criteria; family	diploma is from	live in family				remained in rental	under-resourced	home, </a:t>
            </a:r>
          </a:p>
          <a:p>
            <a:pPr>
              <a:buClr>
                <a:schemeClr val="bg1"/>
              </a:buClr>
            </a:pPr>
            <a:r>
              <a:rPr lang="en-US" altLang="en-US" sz="1400" b="1">
                <a:solidFill>
                  <a:srgbClr val="CF6D11"/>
                </a:solidFill>
                <a:latin typeface="Bell Gothic Black" charset="0"/>
              </a:rPr>
              <a:t>				housing in the city	segregated school	considers									joining the 								Army, has to</a:t>
            </a:r>
          </a:p>
          <a:p>
            <a:pPr>
              <a:buClr>
                <a:schemeClr val="bg1"/>
              </a:buClr>
            </a:pPr>
            <a:r>
              <a:rPr lang="en-US" altLang="en-US" sz="1400" b="1">
                <a:solidFill>
                  <a:srgbClr val="CF6D11"/>
                </a:solidFill>
                <a:latin typeface="Bell Gothic Black" charset="0"/>
              </a:rPr>
              <a:t>								borrow $</a:t>
            </a:r>
          </a:p>
          <a:p>
            <a:pPr>
              <a:buClr>
                <a:schemeClr val="bg1"/>
              </a:buClr>
            </a:pPr>
            <a:r>
              <a:rPr lang="en-US" altLang="en-US" sz="1400" b="1">
                <a:solidFill>
                  <a:srgbClr val="CF6D11"/>
                </a:solidFill>
                <a:latin typeface="Bell Gothic Black" charset="0"/>
              </a:rPr>
              <a:t>								when father</a:t>
            </a:r>
          </a:p>
          <a:p>
            <a:pPr>
              <a:buClr>
                <a:schemeClr val="bg1"/>
              </a:buClr>
            </a:pPr>
            <a:r>
              <a:rPr lang="en-US" altLang="en-US" sz="1400" b="1">
                <a:solidFill>
                  <a:srgbClr val="CF6D11"/>
                </a:solidFill>
                <a:latin typeface="Bell Gothic Black" charset="0"/>
              </a:rPr>
              <a:t>								dies to give</a:t>
            </a:r>
          </a:p>
          <a:p>
            <a:pPr>
              <a:buClr>
                <a:schemeClr val="bg1"/>
              </a:buClr>
            </a:pPr>
            <a:r>
              <a:rPr lang="en-US" altLang="en-US" sz="1400" b="1">
                <a:solidFill>
                  <a:srgbClr val="CF6D11"/>
                </a:solidFill>
                <a:latin typeface="Bell Gothic Black" charset="0"/>
              </a:rPr>
              <a:t>								him decent</a:t>
            </a:r>
          </a:p>
          <a:p>
            <a:pPr>
              <a:buClr>
                <a:schemeClr val="bg1"/>
              </a:buClr>
            </a:pPr>
            <a:r>
              <a:rPr lang="en-US" altLang="en-US" sz="1400" b="1">
                <a:solidFill>
                  <a:srgbClr val="CF6D11"/>
                </a:solidFill>
                <a:latin typeface="Bell Gothic Black" charset="0"/>
              </a:rPr>
              <a:t>								funeral</a:t>
            </a:r>
          </a:p>
          <a:p>
            <a:pPr>
              <a:buClr>
                <a:schemeClr val="bg1"/>
              </a:buClr>
            </a:pPr>
            <a:r>
              <a:rPr lang="en-US" altLang="en-US" sz="1600" b="1">
                <a:solidFill>
                  <a:srgbClr val="CF6D11"/>
                </a:solidFill>
                <a:latin typeface="Bell Gothic Black" charset="0"/>
              </a:rPr>
              <a:t>				</a:t>
            </a:r>
          </a:p>
        </p:txBody>
      </p:sp>
      <p:sp>
        <p:nvSpPr>
          <p:cNvPr id="6158" name="Line 14"/>
          <p:cNvSpPr>
            <a:spLocks noChangeShapeType="1"/>
          </p:cNvSpPr>
          <p:nvPr/>
        </p:nvSpPr>
        <p:spPr bwMode="auto">
          <a:xfrm>
            <a:off x="0" y="3200400"/>
            <a:ext cx="9144000" cy="19050"/>
          </a:xfrm>
          <a:prstGeom prst="line">
            <a:avLst/>
          </a:prstGeom>
          <a:noFill/>
          <a:ln w="28575">
            <a:solidFill>
              <a:srgbClr val="CF6D11"/>
            </a:solidFill>
            <a:round/>
            <a:headEnd/>
            <a:tailEnd/>
          </a:ln>
          <a:effectLst/>
        </p:spPr>
        <p:txBody>
          <a:bodyPr/>
          <a:lstStyle/>
          <a:p>
            <a:endParaRPr lang="en-US"/>
          </a:p>
        </p:txBody>
      </p:sp>
      <p:pic>
        <p:nvPicPr>
          <p:cNvPr id="6159" name="Picture 15" descr="AA044074"/>
          <p:cNvPicPr>
            <a:picLocks noChangeAspect="1" noChangeArrowheads="1"/>
          </p:cNvPicPr>
          <p:nvPr>
            <p:ph idx="1"/>
          </p:nvPr>
        </p:nvPicPr>
        <p:blipFill>
          <a:blip r:embed="rId3" cstate="print"/>
          <a:srcRect/>
          <a:stretch>
            <a:fillRect/>
          </a:stretch>
        </p:blipFill>
        <p:spPr>
          <a:xfrm>
            <a:off x="7177088" y="0"/>
            <a:ext cx="1965325" cy="1905000"/>
          </a:xfrm>
          <a:noFill/>
          <a:ln/>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F5A3F963-094D-4B96-B570-16DAADC678CF}" type="slidenum">
              <a:rPr lang="en-US"/>
              <a:pPr/>
              <a:t>7</a:t>
            </a:fld>
            <a:endParaRPr lang="en-US"/>
          </a:p>
        </p:txBody>
      </p:sp>
      <p:sp>
        <p:nvSpPr>
          <p:cNvPr id="90118" name="Rectangle 6"/>
          <p:cNvSpPr>
            <a:spLocks noChangeArrowheads="1"/>
          </p:cNvSpPr>
          <p:nvPr/>
        </p:nvSpPr>
        <p:spPr bwMode="auto">
          <a:xfrm>
            <a:off x="258763" y="246063"/>
            <a:ext cx="4097337" cy="623887"/>
          </a:xfrm>
          <a:prstGeom prst="rect">
            <a:avLst/>
          </a:prstGeom>
          <a:noFill/>
          <a:ln w="9525">
            <a:noFill/>
            <a:miter lim="800000"/>
            <a:headEnd/>
            <a:tailEnd/>
          </a:ln>
          <a:effectLst/>
        </p:spPr>
        <p:txBody>
          <a:bodyPr anchor="ctr"/>
          <a:lstStyle/>
          <a:p>
            <a:endParaRPr lang="en-US" b="1">
              <a:solidFill>
                <a:schemeClr val="bg1"/>
              </a:solidFill>
            </a:endParaRPr>
          </a:p>
        </p:txBody>
      </p:sp>
      <p:sp>
        <p:nvSpPr>
          <p:cNvPr id="90123" name="Rectangle 11"/>
          <p:cNvSpPr>
            <a:spLocks noGrp="1" noChangeArrowheads="1"/>
          </p:cNvSpPr>
          <p:nvPr>
            <p:ph type="title"/>
          </p:nvPr>
        </p:nvSpPr>
        <p:spPr>
          <a:xfrm>
            <a:off x="685800" y="266700"/>
            <a:ext cx="5048250" cy="1169988"/>
          </a:xfrm>
          <a:noFill/>
          <a:ln/>
        </p:spPr>
        <p:txBody>
          <a:bodyPr/>
          <a:lstStyle/>
          <a:p>
            <a:r>
              <a:rPr lang="en-US" b="1">
                <a:solidFill>
                  <a:srgbClr val="CF6D11"/>
                </a:solidFill>
                <a:latin typeface="Bell Gothic Black" charset="0"/>
              </a:rPr>
              <a:t>Juan’s Story</a:t>
            </a:r>
          </a:p>
        </p:txBody>
      </p:sp>
      <p:sp>
        <p:nvSpPr>
          <p:cNvPr id="90125" name="Rectangle 13"/>
          <p:cNvSpPr>
            <a:spLocks noChangeArrowheads="1"/>
          </p:cNvSpPr>
          <p:nvPr/>
        </p:nvSpPr>
        <p:spPr bwMode="auto">
          <a:xfrm>
            <a:off x="228600" y="1905000"/>
            <a:ext cx="8915400" cy="4297363"/>
          </a:xfrm>
          <a:prstGeom prst="rect">
            <a:avLst/>
          </a:prstGeom>
          <a:noFill/>
          <a:ln w="9525">
            <a:noFill/>
            <a:miter lim="800000"/>
            <a:headEnd/>
            <a:tailEnd/>
          </a:ln>
          <a:effectLst/>
        </p:spPr>
        <p:txBody>
          <a:bodyPr tIns="91440"/>
          <a:lstStyle/>
          <a:p>
            <a:pPr>
              <a:buClr>
                <a:schemeClr val="bg1"/>
              </a:buClr>
            </a:pPr>
            <a:r>
              <a:rPr lang="en-US" altLang="en-US" sz="1400" b="1">
                <a:solidFill>
                  <a:srgbClr val="CF6D11"/>
                </a:solidFill>
                <a:latin typeface="Bell Gothic Black" charset="0"/>
              </a:rPr>
              <a:t>Child Born 	Father’s		GI Bill: FHA	 Consequences 	Consequences </a:t>
            </a:r>
            <a:br>
              <a:rPr lang="en-US" altLang="en-US" sz="1400" b="1">
                <a:solidFill>
                  <a:srgbClr val="CF6D11"/>
                </a:solidFill>
                <a:latin typeface="Bell Gothic Black" charset="0"/>
              </a:rPr>
            </a:br>
            <a:r>
              <a:rPr lang="en-US" altLang="en-US" sz="1400" b="1">
                <a:solidFill>
                  <a:srgbClr val="CF6D11"/>
                </a:solidFill>
                <a:latin typeface="Bell Gothic Black" charset="0"/>
              </a:rPr>
              <a:t>Right After 	Status 	 	&amp; VA loans	for Child’s		for Child’s</a:t>
            </a:r>
          </a:p>
          <a:p>
            <a:pPr>
              <a:buClr>
                <a:schemeClr val="bg1"/>
              </a:buClr>
            </a:pPr>
            <a:r>
              <a:rPr lang="en-US" altLang="en-US" sz="1400" b="1">
                <a:solidFill>
                  <a:srgbClr val="CF6D11"/>
                </a:solidFill>
                <a:latin typeface="Bell Gothic Black" charset="0"/>
              </a:rPr>
              <a:t>WWII						Education		Well-being in</a:t>
            </a:r>
          </a:p>
          <a:p>
            <a:pPr>
              <a:buClr>
                <a:schemeClr val="bg1"/>
              </a:buClr>
            </a:pPr>
            <a:r>
              <a:rPr lang="en-US" altLang="en-US" sz="1400" b="1">
                <a:solidFill>
                  <a:srgbClr val="CF6D11"/>
                </a:solidFill>
                <a:latin typeface="Bell Gothic Black" charset="0"/>
              </a:rPr>
              <a:t>								Adulthood</a:t>
            </a:r>
          </a:p>
          <a:p>
            <a:pPr>
              <a:buClr>
                <a:schemeClr val="bg1"/>
              </a:buClr>
            </a:pPr>
            <a:endParaRPr lang="en-US" altLang="en-US" sz="1400" b="1">
              <a:solidFill>
                <a:srgbClr val="CF6D11"/>
              </a:solidFill>
              <a:latin typeface="Bell Gothic Black" charset="0"/>
            </a:endParaRPr>
          </a:p>
          <a:p>
            <a:pPr>
              <a:buClr>
                <a:schemeClr val="bg1"/>
              </a:buClr>
            </a:pPr>
            <a:endParaRPr lang="en-US" altLang="en-US" sz="1400" b="1">
              <a:solidFill>
                <a:srgbClr val="CF6D11"/>
              </a:solidFill>
              <a:latin typeface="Bell Gothic Black" charset="0"/>
            </a:endParaRPr>
          </a:p>
          <a:p>
            <a:pPr>
              <a:buClr>
                <a:schemeClr val="bg1"/>
              </a:buClr>
            </a:pPr>
            <a:r>
              <a:rPr lang="en-US" altLang="en-US" sz="1400" b="1">
                <a:solidFill>
                  <a:srgbClr val="CF6D11"/>
                </a:solidFill>
                <a:latin typeface="Bell Gothic Black" charset="0"/>
              </a:rPr>
              <a:t>Low-income,	Latino		Could not access	Family could not	Juan works</a:t>
            </a:r>
          </a:p>
          <a:p>
            <a:pPr>
              <a:buClr>
                <a:schemeClr val="bg1"/>
              </a:buClr>
            </a:pPr>
            <a:r>
              <a:rPr lang="en-US" altLang="en-US" sz="1400" b="1">
                <a:solidFill>
                  <a:srgbClr val="CF6D11"/>
                </a:solidFill>
                <a:latin typeface="Bell Gothic Black" charset="0"/>
              </a:rPr>
              <a:t>Latino		veteran, high	home loan b/c of	afford to send	in minimum</a:t>
            </a:r>
          </a:p>
          <a:p>
            <a:pPr>
              <a:buClr>
                <a:schemeClr val="bg1"/>
              </a:buClr>
            </a:pPr>
            <a:r>
              <a:rPr lang="en-US" altLang="en-US" sz="1400" b="1">
                <a:solidFill>
                  <a:srgbClr val="CF6D11"/>
                </a:solidFill>
                <a:latin typeface="Bell Gothic Black" charset="0"/>
              </a:rPr>
              <a:t>		school		racially-restrictive	child to college;	wage jobs,</a:t>
            </a:r>
          </a:p>
          <a:p>
            <a:pPr>
              <a:buClr>
                <a:schemeClr val="bg1"/>
              </a:buClr>
            </a:pPr>
            <a:r>
              <a:rPr lang="en-US" altLang="en-US" sz="1400" b="1">
                <a:solidFill>
                  <a:srgbClr val="CF6D11"/>
                </a:solidFill>
                <a:latin typeface="Bell Gothic Black" charset="0"/>
              </a:rPr>
              <a:t>		diploma, from	underwriting	high school	continues to</a:t>
            </a:r>
          </a:p>
          <a:p>
            <a:pPr>
              <a:buClr>
                <a:schemeClr val="bg1"/>
              </a:buClr>
            </a:pPr>
            <a:r>
              <a:rPr lang="en-US" altLang="en-US" sz="1400" b="1">
                <a:solidFill>
                  <a:srgbClr val="CF6D11"/>
                </a:solidFill>
                <a:latin typeface="Bell Gothic Black" charset="0"/>
              </a:rPr>
              <a:t>		Texas		criteria; family	diploma is from	live in family				remained in rural	under-resourced	home, </a:t>
            </a:r>
          </a:p>
          <a:p>
            <a:pPr>
              <a:buClr>
                <a:schemeClr val="bg1"/>
              </a:buClr>
            </a:pPr>
            <a:r>
              <a:rPr lang="en-US" altLang="en-US" sz="1400" b="1">
                <a:solidFill>
                  <a:srgbClr val="CF6D11"/>
                </a:solidFill>
                <a:latin typeface="Bell Gothic Black" charset="0"/>
              </a:rPr>
              <a:t>				rental housing	language 		marries							segregated and 	newcomer 						racially		Latina, sends 						segregated	part of</a:t>
            </a:r>
          </a:p>
          <a:p>
            <a:pPr>
              <a:buClr>
                <a:schemeClr val="bg1"/>
              </a:buClr>
            </a:pPr>
            <a:r>
              <a:rPr lang="en-US" altLang="en-US" sz="1400" b="1">
                <a:solidFill>
                  <a:srgbClr val="CF6D11"/>
                </a:solidFill>
                <a:latin typeface="Bell Gothic Black" charset="0"/>
              </a:rPr>
              <a:t>						school		family’s limited</a:t>
            </a:r>
          </a:p>
          <a:p>
            <a:pPr>
              <a:buClr>
                <a:schemeClr val="bg1"/>
              </a:buClr>
            </a:pPr>
            <a:r>
              <a:rPr lang="en-US" altLang="en-US" sz="1400" b="1">
                <a:solidFill>
                  <a:srgbClr val="CF6D11"/>
                </a:solidFill>
                <a:latin typeface="Bell Gothic Black" charset="0"/>
              </a:rPr>
              <a:t>								income to her</a:t>
            </a:r>
          </a:p>
          <a:p>
            <a:pPr>
              <a:buClr>
                <a:schemeClr val="bg1"/>
              </a:buClr>
            </a:pPr>
            <a:r>
              <a:rPr lang="en-US" altLang="en-US" sz="1400" b="1">
                <a:solidFill>
                  <a:srgbClr val="CF6D11"/>
                </a:solidFill>
                <a:latin typeface="Bell Gothic Black" charset="0"/>
              </a:rPr>
              <a:t>								extended family</a:t>
            </a:r>
          </a:p>
          <a:p>
            <a:pPr>
              <a:buClr>
                <a:schemeClr val="bg1"/>
              </a:buClr>
            </a:pPr>
            <a:r>
              <a:rPr lang="en-US" altLang="en-US" sz="1400" b="1">
                <a:solidFill>
                  <a:srgbClr val="CF6D11"/>
                </a:solidFill>
                <a:latin typeface="Bell Gothic Black" charset="0"/>
              </a:rPr>
              <a:t>								in Mexico</a:t>
            </a:r>
          </a:p>
          <a:p>
            <a:pPr>
              <a:buClr>
                <a:schemeClr val="bg1"/>
              </a:buClr>
            </a:pPr>
            <a:r>
              <a:rPr lang="en-US" altLang="en-US" sz="1600">
                <a:solidFill>
                  <a:srgbClr val="CF6D11"/>
                </a:solidFill>
                <a:latin typeface="Bell Gothic Black" charset="0"/>
              </a:rPr>
              <a:t>				</a:t>
            </a:r>
          </a:p>
        </p:txBody>
      </p:sp>
      <p:sp>
        <p:nvSpPr>
          <p:cNvPr id="90128" name="Line 16"/>
          <p:cNvSpPr>
            <a:spLocks noChangeShapeType="1"/>
          </p:cNvSpPr>
          <p:nvPr/>
        </p:nvSpPr>
        <p:spPr bwMode="auto">
          <a:xfrm>
            <a:off x="-1588" y="3228975"/>
            <a:ext cx="9144001" cy="19050"/>
          </a:xfrm>
          <a:prstGeom prst="line">
            <a:avLst/>
          </a:prstGeom>
          <a:noFill/>
          <a:ln w="28575">
            <a:solidFill>
              <a:srgbClr val="CF6D11"/>
            </a:solidFill>
            <a:round/>
            <a:headEnd/>
            <a:tailEnd/>
          </a:ln>
          <a:effectLst/>
        </p:spPr>
        <p:txBody>
          <a:bodyPr/>
          <a:lstStyle/>
          <a:p>
            <a:endParaRPr lang="en-US"/>
          </a:p>
        </p:txBody>
      </p:sp>
      <p:pic>
        <p:nvPicPr>
          <p:cNvPr id="90129" name="Picture 17" descr="AA044057"/>
          <p:cNvPicPr>
            <a:picLocks noChangeAspect="1" noChangeArrowheads="1"/>
          </p:cNvPicPr>
          <p:nvPr>
            <p:ph idx="1"/>
          </p:nvPr>
        </p:nvPicPr>
        <p:blipFill>
          <a:blip r:embed="rId3" cstate="print"/>
          <a:srcRect/>
          <a:stretch>
            <a:fillRect/>
          </a:stretch>
        </p:blipFill>
        <p:spPr>
          <a:xfrm>
            <a:off x="7138988" y="0"/>
            <a:ext cx="2005012" cy="1905000"/>
          </a:xfrm>
          <a:noFill/>
          <a:ln/>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8056910-C418-48B7-B27B-B1B99D66EF1C}" type="slidenum">
              <a:rPr lang="en-US"/>
              <a:pPr/>
              <a:t>8</a:t>
            </a:fld>
            <a:endParaRPr lang="en-US"/>
          </a:p>
        </p:txBody>
      </p:sp>
      <p:sp>
        <p:nvSpPr>
          <p:cNvPr id="95238" name="Rectangle 6"/>
          <p:cNvSpPr>
            <a:spLocks noChangeArrowheads="1"/>
          </p:cNvSpPr>
          <p:nvPr/>
        </p:nvSpPr>
        <p:spPr bwMode="auto">
          <a:xfrm>
            <a:off x="230188" y="0"/>
            <a:ext cx="5408612" cy="1585913"/>
          </a:xfrm>
          <a:prstGeom prst="rect">
            <a:avLst/>
          </a:prstGeom>
          <a:noFill/>
          <a:ln w="9525">
            <a:noFill/>
            <a:miter lim="800000"/>
            <a:headEnd/>
            <a:tailEnd/>
          </a:ln>
          <a:effectLst/>
        </p:spPr>
        <p:txBody>
          <a:bodyPr anchor="ctr"/>
          <a:lstStyle/>
          <a:p>
            <a:endParaRPr lang="en-US" sz="3200">
              <a:solidFill>
                <a:schemeClr val="bg1"/>
              </a:solidFill>
            </a:endParaRPr>
          </a:p>
          <a:p>
            <a:endParaRPr lang="en-US" sz="2000" b="1">
              <a:solidFill>
                <a:schemeClr val="bg1"/>
              </a:solidFill>
            </a:endParaRPr>
          </a:p>
          <a:p>
            <a:endParaRPr lang="en-US" sz="3200">
              <a:solidFill>
                <a:schemeClr val="bg1"/>
              </a:solidFill>
            </a:endParaRPr>
          </a:p>
        </p:txBody>
      </p:sp>
      <p:sp>
        <p:nvSpPr>
          <p:cNvPr id="95243" name="Rectangle 11"/>
          <p:cNvSpPr>
            <a:spLocks noGrp="1" noChangeArrowheads="1"/>
          </p:cNvSpPr>
          <p:nvPr>
            <p:ph type="title"/>
          </p:nvPr>
        </p:nvSpPr>
        <p:spPr>
          <a:xfrm>
            <a:off x="685800" y="274638"/>
            <a:ext cx="5486400" cy="1257300"/>
          </a:xfrm>
          <a:noFill/>
          <a:ln/>
        </p:spPr>
        <p:txBody>
          <a:bodyPr/>
          <a:lstStyle/>
          <a:p>
            <a:r>
              <a:rPr lang="en-US" b="1">
                <a:solidFill>
                  <a:srgbClr val="CF6D11"/>
                </a:solidFill>
                <a:latin typeface="Bell Gothic Black" charset="0"/>
              </a:rPr>
              <a:t>Fast Forward to Today . . .</a:t>
            </a:r>
          </a:p>
        </p:txBody>
      </p:sp>
      <p:sp>
        <p:nvSpPr>
          <p:cNvPr id="95245" name="Rectangle 13"/>
          <p:cNvSpPr>
            <a:spLocks noChangeArrowheads="1"/>
          </p:cNvSpPr>
          <p:nvPr/>
        </p:nvSpPr>
        <p:spPr bwMode="auto">
          <a:xfrm>
            <a:off x="228600" y="1905000"/>
            <a:ext cx="8913813" cy="4278313"/>
          </a:xfrm>
          <a:prstGeom prst="rect">
            <a:avLst/>
          </a:prstGeom>
          <a:noFill/>
          <a:ln w="9525">
            <a:noFill/>
            <a:miter lim="800000"/>
            <a:headEnd/>
            <a:tailEnd/>
          </a:ln>
          <a:effectLst/>
        </p:spPr>
        <p:txBody>
          <a:bodyPr tIns="91440"/>
          <a:lstStyle/>
          <a:p>
            <a:pPr>
              <a:buClr>
                <a:schemeClr val="bg1"/>
              </a:buClr>
            </a:pPr>
            <a:r>
              <a:rPr lang="en-US" altLang="en-US" sz="1800" b="1" u="sng">
                <a:solidFill>
                  <a:srgbClr val="CF6D11"/>
                </a:solidFill>
                <a:latin typeface="Bell Gothic Black" charset="0"/>
              </a:rPr>
              <a:t>Philip’s Children:	</a:t>
            </a:r>
            <a:r>
              <a:rPr lang="en-US" altLang="en-US" sz="1800" b="1">
                <a:solidFill>
                  <a:srgbClr val="CF6D11"/>
                </a:solidFill>
                <a:latin typeface="Bell Gothic Black" charset="0"/>
              </a:rPr>
              <a:t>	</a:t>
            </a:r>
            <a:r>
              <a:rPr lang="en-US" altLang="en-US" sz="1800" b="1" u="sng">
                <a:solidFill>
                  <a:srgbClr val="CF6D11"/>
                </a:solidFill>
                <a:latin typeface="Bell Gothic Black" charset="0"/>
              </a:rPr>
              <a:t>Thomas’ and Juan’s Children:</a:t>
            </a:r>
          </a:p>
          <a:p>
            <a:pPr>
              <a:buClr>
                <a:schemeClr val="bg1"/>
              </a:buClr>
            </a:pPr>
            <a:endParaRPr lang="en-US" altLang="en-US" sz="1800" b="1">
              <a:solidFill>
                <a:srgbClr val="CF6D11"/>
              </a:solidFill>
              <a:latin typeface="Bell Gothic Black" charset="0"/>
            </a:endParaRPr>
          </a:p>
          <a:p>
            <a:pPr>
              <a:buClr>
                <a:schemeClr val="bg1"/>
              </a:buClr>
            </a:pPr>
            <a:r>
              <a:rPr lang="en-US" altLang="en-US" sz="1600" b="1">
                <a:solidFill>
                  <a:srgbClr val="CF6D11"/>
                </a:solidFill>
                <a:latin typeface="Bell Gothic Black" charset="0"/>
              </a:rPr>
              <a:t>Philip gives children his father’s	They have no houses to </a:t>
            </a:r>
          </a:p>
          <a:p>
            <a:pPr>
              <a:buClr>
                <a:schemeClr val="bg1"/>
              </a:buClr>
            </a:pPr>
            <a:r>
              <a:rPr lang="en-US" altLang="en-US" sz="1600" b="1">
                <a:solidFill>
                  <a:srgbClr val="CF6D11"/>
                </a:solidFill>
                <a:latin typeface="Bell Gothic Black" charset="0"/>
              </a:rPr>
              <a:t>appreciated house			inherit</a:t>
            </a:r>
          </a:p>
          <a:p>
            <a:pPr>
              <a:buClr>
                <a:schemeClr val="bg1"/>
              </a:buClr>
            </a:pPr>
            <a:endParaRPr lang="en-US" altLang="en-US" sz="1600" b="1">
              <a:solidFill>
                <a:srgbClr val="CF6D11"/>
              </a:solidFill>
              <a:latin typeface="Bell Gothic Black" charset="0"/>
            </a:endParaRPr>
          </a:p>
          <a:p>
            <a:pPr>
              <a:buClr>
                <a:schemeClr val="bg1"/>
              </a:buClr>
            </a:pPr>
            <a:r>
              <a:rPr lang="en-US" altLang="en-US" sz="1600" b="1">
                <a:solidFill>
                  <a:srgbClr val="CF6D11"/>
                </a:solidFill>
                <a:latin typeface="Bell Gothic Black" charset="0"/>
              </a:rPr>
              <a:t>They live in thriving communities	They live in disinvested communities</a:t>
            </a:r>
          </a:p>
          <a:p>
            <a:pPr>
              <a:buClr>
                <a:schemeClr val="bg1"/>
              </a:buClr>
            </a:pPr>
            <a:endParaRPr lang="en-US" altLang="en-US" sz="1600" b="1">
              <a:solidFill>
                <a:srgbClr val="CF6D11"/>
              </a:solidFill>
              <a:latin typeface="Bell Gothic Black" charset="0"/>
            </a:endParaRPr>
          </a:p>
          <a:p>
            <a:pPr>
              <a:buClr>
                <a:schemeClr val="bg1"/>
              </a:buClr>
            </a:pPr>
            <a:r>
              <a:rPr lang="en-US" altLang="en-US" sz="1600" b="1">
                <a:solidFill>
                  <a:srgbClr val="CF6D11"/>
                </a:solidFill>
                <a:latin typeface="Bell Gothic Black" charset="0"/>
              </a:rPr>
              <a:t>Their college education’s paid	At work, they complete college on work study and by home equity 			student loans,  with subsequent starting debts to 				pay back</a:t>
            </a:r>
          </a:p>
          <a:p>
            <a:pPr>
              <a:buClr>
                <a:schemeClr val="bg1"/>
              </a:buClr>
            </a:pPr>
            <a:endParaRPr lang="en-US" altLang="en-US" sz="1600" b="1">
              <a:solidFill>
                <a:srgbClr val="CF6D11"/>
              </a:solidFill>
              <a:latin typeface="Bell Gothic Black" charset="0"/>
            </a:endParaRPr>
          </a:p>
          <a:p>
            <a:pPr>
              <a:buClr>
                <a:schemeClr val="bg1"/>
              </a:buClr>
            </a:pPr>
            <a:r>
              <a:rPr lang="en-US" altLang="en-US" sz="1600" b="1">
                <a:solidFill>
                  <a:srgbClr val="CF6D11"/>
                </a:solidFill>
                <a:latin typeface="Bell Gothic Black" charset="0"/>
              </a:rPr>
              <a:t>Philip establishes trust fund		Thomas and Juan have few personal assets to leave</a:t>
            </a:r>
          </a:p>
          <a:p>
            <a:pPr>
              <a:buClr>
                <a:schemeClr val="bg1"/>
              </a:buClr>
            </a:pPr>
            <a:r>
              <a:rPr lang="en-US" altLang="en-US" sz="1600" b="1">
                <a:solidFill>
                  <a:srgbClr val="CF6D11"/>
                </a:solidFill>
                <a:latin typeface="Bell Gothic Black" charset="0"/>
              </a:rPr>
              <a:t>for grandchildren			grandchildren</a:t>
            </a:r>
          </a:p>
        </p:txBody>
      </p:sp>
      <p:pic>
        <p:nvPicPr>
          <p:cNvPr id="95247" name="Picture 15" descr="AA040669"/>
          <p:cNvPicPr>
            <a:picLocks noChangeAspect="1" noChangeArrowheads="1"/>
          </p:cNvPicPr>
          <p:nvPr>
            <p:ph idx="1"/>
          </p:nvPr>
        </p:nvPicPr>
        <p:blipFill>
          <a:blip r:embed="rId3" cstate="print"/>
          <a:srcRect/>
          <a:stretch>
            <a:fillRect/>
          </a:stretch>
        </p:blipFill>
        <p:spPr>
          <a:xfrm>
            <a:off x="7181850" y="0"/>
            <a:ext cx="1962150" cy="1905000"/>
          </a:xfrm>
          <a:noFill/>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943C37D0-0A31-42D4-9F8F-5DCD1CC0C640}" type="slidenum">
              <a:rPr lang="en-US"/>
              <a:pPr/>
              <a:t>9</a:t>
            </a:fld>
            <a:endParaRPr lang="en-US"/>
          </a:p>
        </p:txBody>
      </p:sp>
      <p:sp>
        <p:nvSpPr>
          <p:cNvPr id="16400" name="Rectangle 16"/>
          <p:cNvSpPr>
            <a:spLocks noGrp="1" noChangeArrowheads="1"/>
          </p:cNvSpPr>
          <p:nvPr>
            <p:ph type="title"/>
          </p:nvPr>
        </p:nvSpPr>
        <p:spPr>
          <a:xfrm>
            <a:off x="479425" y="311150"/>
            <a:ext cx="5854700" cy="968375"/>
          </a:xfrm>
          <a:noFill/>
          <a:ln/>
        </p:spPr>
        <p:txBody>
          <a:bodyPr/>
          <a:lstStyle/>
          <a:p>
            <a:r>
              <a:rPr lang="en-US" b="1">
                <a:solidFill>
                  <a:srgbClr val="CF6D11"/>
                </a:solidFill>
                <a:latin typeface="Bell Gothic Black" charset="0"/>
              </a:rPr>
              <a:t>Other Inequality of Opportunity Stories 	    that </a:t>
            </a:r>
            <a:r>
              <a:rPr lang="en-US" b="1" u="sng">
                <a:solidFill>
                  <a:srgbClr val="CF6D11"/>
                </a:solidFill>
                <a:latin typeface="Bell Gothic Black" charset="0"/>
              </a:rPr>
              <a:t>Still Matter</a:t>
            </a:r>
            <a:r>
              <a:rPr lang="en-US" b="1">
                <a:solidFill>
                  <a:srgbClr val="CF6D11"/>
                </a:solidFill>
                <a:latin typeface="Bell Gothic Black" charset="0"/>
              </a:rPr>
              <a:t> Today</a:t>
            </a:r>
          </a:p>
        </p:txBody>
      </p:sp>
      <p:sp>
        <p:nvSpPr>
          <p:cNvPr id="16394" name="Rectangle 10"/>
          <p:cNvSpPr>
            <a:spLocks noGrp="1" noChangeArrowheads="1"/>
          </p:cNvSpPr>
          <p:nvPr>
            <p:ph type="body" idx="4294967295"/>
          </p:nvPr>
        </p:nvSpPr>
        <p:spPr>
          <a:xfrm>
            <a:off x="685800" y="2249488"/>
            <a:ext cx="7772400" cy="4075112"/>
          </a:xfrm>
        </p:spPr>
        <p:txBody>
          <a:bodyPr/>
          <a:lstStyle/>
          <a:p>
            <a:pPr>
              <a:buFontTx/>
              <a:buNone/>
            </a:pPr>
            <a:endParaRPr lang="en-US">
              <a:solidFill>
                <a:schemeClr val="tx1"/>
              </a:solidFill>
            </a:endParaRPr>
          </a:p>
          <a:p>
            <a:pPr>
              <a:buFontTx/>
              <a:buNone/>
            </a:pPr>
            <a:r>
              <a:rPr lang="en-US">
                <a:solidFill>
                  <a:schemeClr val="tx1"/>
                </a:solidFill>
              </a:rPr>
              <a:t/>
            </a:r>
            <a:br>
              <a:rPr lang="en-US">
                <a:solidFill>
                  <a:schemeClr val="tx1"/>
                </a:solidFill>
              </a:rPr>
            </a:br>
            <a:endParaRPr lang="en-US">
              <a:solidFill>
                <a:schemeClr val="tx1"/>
              </a:solidFill>
            </a:endParaRPr>
          </a:p>
        </p:txBody>
      </p:sp>
      <p:sp>
        <p:nvSpPr>
          <p:cNvPr id="16395" name="Rectangle 11"/>
          <p:cNvSpPr>
            <a:spLocks noChangeArrowheads="1"/>
          </p:cNvSpPr>
          <p:nvPr/>
        </p:nvSpPr>
        <p:spPr bwMode="auto">
          <a:xfrm>
            <a:off x="5248275" y="246063"/>
            <a:ext cx="4191000" cy="623887"/>
          </a:xfrm>
          <a:prstGeom prst="rect">
            <a:avLst/>
          </a:prstGeom>
          <a:noFill/>
          <a:ln w="9525">
            <a:noFill/>
            <a:miter lim="800000"/>
            <a:headEnd/>
            <a:tailEnd/>
          </a:ln>
          <a:effectLst/>
        </p:spPr>
        <p:txBody>
          <a:bodyPr anchor="ctr"/>
          <a:lstStyle/>
          <a:p>
            <a:endParaRPr lang="en-US" sz="2800">
              <a:solidFill>
                <a:schemeClr val="bg1"/>
              </a:solidFill>
            </a:endParaRPr>
          </a:p>
        </p:txBody>
      </p:sp>
      <p:sp>
        <p:nvSpPr>
          <p:cNvPr id="16402" name="Rectangle 18"/>
          <p:cNvSpPr>
            <a:spLocks noChangeArrowheads="1"/>
          </p:cNvSpPr>
          <p:nvPr/>
        </p:nvSpPr>
        <p:spPr bwMode="auto">
          <a:xfrm>
            <a:off x="685800" y="2084388"/>
            <a:ext cx="7696200" cy="3440112"/>
          </a:xfrm>
          <a:prstGeom prst="rect">
            <a:avLst/>
          </a:prstGeom>
          <a:noFill/>
          <a:ln w="9525">
            <a:noFill/>
            <a:miter lim="800000"/>
            <a:headEnd/>
            <a:tailEnd/>
          </a:ln>
          <a:effectLst/>
        </p:spPr>
        <p:txBody>
          <a:bodyPr/>
          <a:lstStyle/>
          <a:p>
            <a:pPr marL="342900" indent="-342900">
              <a:spcBef>
                <a:spcPct val="50000"/>
              </a:spcBef>
              <a:buClr>
                <a:schemeClr val="bg1"/>
              </a:buClr>
              <a:buFontTx/>
              <a:buChar char="•"/>
            </a:pPr>
            <a:endParaRPr lang="en-US" b="1">
              <a:solidFill>
                <a:schemeClr val="bg1"/>
              </a:solidFill>
            </a:endParaRPr>
          </a:p>
          <a:p>
            <a:pPr marL="342900" indent="-342900">
              <a:spcBef>
                <a:spcPct val="50000"/>
              </a:spcBef>
              <a:buClr>
                <a:srgbClr val="CF6D11"/>
              </a:buClr>
              <a:buFontTx/>
              <a:buChar char="•"/>
            </a:pPr>
            <a:r>
              <a:rPr lang="en-US" b="1">
                <a:solidFill>
                  <a:srgbClr val="CF6D11"/>
                </a:solidFill>
                <a:latin typeface="Bell Gothic Black" charset="0"/>
              </a:rPr>
              <a:t>Initial social security coverage</a:t>
            </a:r>
          </a:p>
          <a:p>
            <a:pPr marL="342900" indent="-342900">
              <a:spcBef>
                <a:spcPct val="50000"/>
              </a:spcBef>
              <a:buClr>
                <a:srgbClr val="CF6D11"/>
              </a:buClr>
              <a:buFontTx/>
              <a:buChar char="•"/>
            </a:pPr>
            <a:endParaRPr lang="en-US" b="1">
              <a:solidFill>
                <a:srgbClr val="CF6D11"/>
              </a:solidFill>
              <a:latin typeface="Bell Gothic Black" charset="0"/>
            </a:endParaRPr>
          </a:p>
          <a:p>
            <a:pPr marL="342900" indent="-342900">
              <a:spcBef>
                <a:spcPct val="50000"/>
              </a:spcBef>
              <a:buClr>
                <a:srgbClr val="CF6D11"/>
              </a:buClr>
              <a:buFontTx/>
              <a:buChar char="•"/>
            </a:pPr>
            <a:r>
              <a:rPr lang="en-US" b="1">
                <a:solidFill>
                  <a:srgbClr val="CF6D11"/>
                </a:solidFill>
                <a:latin typeface="Bell Gothic Black" charset="0"/>
              </a:rPr>
              <a:t>Unemployment insurance coverage</a:t>
            </a:r>
          </a:p>
          <a:p>
            <a:pPr marL="342900" indent="-342900">
              <a:spcBef>
                <a:spcPct val="50000"/>
              </a:spcBef>
              <a:buClr>
                <a:srgbClr val="CF6D11"/>
              </a:buClr>
              <a:buFontTx/>
              <a:buChar char="•"/>
            </a:pPr>
            <a:endParaRPr lang="en-US" b="1">
              <a:solidFill>
                <a:srgbClr val="CF6D11"/>
              </a:solidFill>
              <a:latin typeface="Bell Gothic Black" charset="0"/>
            </a:endParaRPr>
          </a:p>
          <a:p>
            <a:pPr marL="342900" indent="-342900">
              <a:spcBef>
                <a:spcPct val="50000"/>
              </a:spcBef>
              <a:buClr>
                <a:srgbClr val="CF6D11"/>
              </a:buClr>
              <a:buFontTx/>
              <a:buChar char="•"/>
            </a:pPr>
            <a:r>
              <a:rPr lang="en-US" b="1">
                <a:solidFill>
                  <a:srgbClr val="CF6D11"/>
                </a:solidFill>
                <a:latin typeface="Bell Gothic Black" charset="0"/>
              </a:rPr>
              <a:t>Other social policies?</a:t>
            </a:r>
          </a:p>
          <a:p>
            <a:pPr marL="342900" indent="-342900">
              <a:spcBef>
                <a:spcPct val="50000"/>
              </a:spcBef>
              <a:buClr>
                <a:srgbClr val="CF6D11"/>
              </a:buClr>
            </a:pPr>
            <a:endParaRPr lang="en-US" b="1">
              <a:solidFill>
                <a:srgbClr val="CF6D11"/>
              </a:solidFill>
              <a:latin typeface="Bell Gothic Black" charset="0"/>
            </a:endParaRPr>
          </a:p>
          <a:p>
            <a:pPr marL="342900" indent="-342900">
              <a:spcBef>
                <a:spcPct val="50000"/>
              </a:spcBef>
              <a:buClr>
                <a:schemeClr val="bg1"/>
              </a:buClr>
              <a:buFontTx/>
              <a:buChar char="•"/>
            </a:pPr>
            <a:endParaRPr lang="en-US" b="1">
              <a:solidFill>
                <a:srgbClr val="CF6D11"/>
              </a:solidFill>
              <a:latin typeface="Bell Gothic Black" charset="0"/>
            </a:endParaRPr>
          </a:p>
          <a:p>
            <a:pPr marL="342900" indent="-342900">
              <a:spcBef>
                <a:spcPct val="50000"/>
              </a:spcBef>
              <a:buClr>
                <a:schemeClr val="bg1"/>
              </a:buClr>
            </a:pPr>
            <a:endParaRPr lang="en-US" sz="1800" b="1">
              <a:solidFill>
                <a:schemeClr val="bg1"/>
              </a:solidFill>
            </a:endParaRPr>
          </a:p>
        </p:txBody>
      </p:sp>
      <p:pic>
        <p:nvPicPr>
          <p:cNvPr id="16405" name="Picture 21" descr="AA032693"/>
          <p:cNvPicPr>
            <a:picLocks noChangeAspect="1" noChangeArrowheads="1"/>
          </p:cNvPicPr>
          <p:nvPr>
            <p:ph idx="1"/>
          </p:nvPr>
        </p:nvPicPr>
        <p:blipFill>
          <a:blip r:embed="rId3" cstate="print"/>
          <a:srcRect/>
          <a:stretch>
            <a:fillRect/>
          </a:stretch>
        </p:blipFill>
        <p:spPr>
          <a:xfrm>
            <a:off x="7188200" y="0"/>
            <a:ext cx="1955800" cy="1905000"/>
          </a:xfrm>
          <a:noFill/>
          <a:ln/>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3239</TotalTime>
  <Words>4413</Words>
  <Application>Microsoft Office PowerPoint</Application>
  <PresentationFormat>On-screen Show (4:3)</PresentationFormat>
  <Paragraphs>514</Paragraphs>
  <Slides>37</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Times New Roman</vt:lpstr>
      <vt:lpstr>Arial</vt:lpstr>
      <vt:lpstr>Bell Gothic Black</vt:lpstr>
      <vt:lpstr>Bembo</vt:lpstr>
      <vt:lpstr>Zapf Dingbats</vt:lpstr>
      <vt:lpstr>Bell Gothic Light</vt:lpstr>
      <vt:lpstr>Bembo Bold</vt:lpstr>
      <vt:lpstr>Wingdings</vt:lpstr>
      <vt:lpstr>Default Design</vt:lpstr>
      <vt:lpstr>Slide 1</vt:lpstr>
      <vt:lpstr>Our Working Assumptions</vt:lpstr>
      <vt:lpstr>Overview of the Presentation</vt:lpstr>
      <vt:lpstr>The GI Bill:  A Story of Embedded Racial Inequity</vt:lpstr>
      <vt:lpstr>Philip’s Story</vt:lpstr>
      <vt:lpstr>Thomas’s Story</vt:lpstr>
      <vt:lpstr>Juan’s Story</vt:lpstr>
      <vt:lpstr>Fast Forward to Today . . .</vt:lpstr>
      <vt:lpstr>Other Inequality of Opportunity Stories      that Still Matter Today</vt:lpstr>
      <vt:lpstr>Era of Equal Opportunity Policies (50s, 60s, and 70s) </vt:lpstr>
      <vt:lpstr>Era of Retrenchment (80s, 90s, 00s)</vt:lpstr>
      <vt:lpstr>Bottom Line</vt:lpstr>
      <vt:lpstr>What are Embedded        Racial Inequities?</vt:lpstr>
      <vt:lpstr>What are Embedded        Racial Inequities?</vt:lpstr>
      <vt:lpstr>What are Embedded       Racial Inequities?</vt:lpstr>
      <vt:lpstr>What are Embedded      Racial Inequities?</vt:lpstr>
      <vt:lpstr>What’s different about work  that uses an embedded  racial inequities lens?</vt:lpstr>
      <vt:lpstr>What’s different about work that uses an embedded  racial inequities lens?</vt:lpstr>
      <vt:lpstr>Making the Case:  Looking at data and analyzing the problem differently</vt:lpstr>
      <vt:lpstr>Making the Case:  Telling a different story of race</vt:lpstr>
      <vt:lpstr>Shaping the Message: Talking about issues differently</vt:lpstr>
      <vt:lpstr>Doing the Work: Defining success differently</vt:lpstr>
      <vt:lpstr>Juvenile Detention  Alternative Initiatives</vt:lpstr>
      <vt:lpstr>Doing the Work:  Thinking about interventions differently</vt:lpstr>
      <vt:lpstr>Doing the Work:  Thinking about ourselves differently</vt:lpstr>
      <vt:lpstr>How Can the Race   Matters Tool Kit Help?</vt:lpstr>
      <vt:lpstr>Table of Contents</vt:lpstr>
      <vt:lpstr>How Can the Race  Matters Toolkit Help?</vt:lpstr>
      <vt:lpstr>How Can the Race  Matters Toolkit Help?</vt:lpstr>
      <vt:lpstr>How Can the Race  Matters Toolkit Help?</vt:lpstr>
      <vt:lpstr>How Can the Race  Matters Toolkit Help?</vt:lpstr>
      <vt:lpstr>How Can the Race  Matters Toolkit Help?</vt:lpstr>
      <vt:lpstr>How Can the Race  Matters Toolkit Help?</vt:lpstr>
      <vt:lpstr>How Can the Race  Matters Toolkit Help?</vt:lpstr>
      <vt:lpstr>How Can the Race  Matters Toolkit Help?</vt:lpstr>
      <vt:lpstr>How Can the Race  Matters Toolkit Help?</vt:lpstr>
      <vt:lpstr>Q &amp; A</vt:lpstr>
    </vt:vector>
  </TitlesOfParts>
  <Company>Sahara Communications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Matters: PowerPoint</dc:title>
  <dc:creator>Sahara Communication Creative Dept.</dc:creator>
  <cp:lastModifiedBy>MHConsult</cp:lastModifiedBy>
  <cp:revision>286</cp:revision>
  <dcterms:created xsi:type="dcterms:W3CDTF">2005-05-04T19:09:08Z</dcterms:created>
  <dcterms:modified xsi:type="dcterms:W3CDTF">2013-08-26T18:43:25Z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This presentation gives staff and allies shared understanding and language, and highlights all Race Matters tools and documents in the "Race Matters Toolkit."  It is designed to help decision-makers, advocates, and elected officials get better results in their work by providing equitable opportunities for all.</vt:lpwstr>
  </property>
  <property fmtid="{D5CDD505-2E9C-101B-9397-08002B2CF9AE}" pid="3" name="TypeOfDocument">
    <vt:lpwstr>Presentation</vt:lpwstr>
  </property>
  <property fmtid="{D5CDD505-2E9C-101B-9397-08002B2CF9AE}" pid="4" name="DefinedKeywords">
    <vt:lpwstr>;#discrimination;#economic opportunity;#education;#equality;#gentrification;#jobs;#media coverage;#multiculturalism;#occupational training;#social action;#spatial segregation;#white flight;#</vt:lpwstr>
  </property>
  <property fmtid="{D5CDD505-2E9C-101B-9397-08002B2CF9AE}" pid="5" name="Geographic Type">
    <vt:lpwstr>National</vt:lpwstr>
  </property>
  <property fmtid="{D5CDD505-2E9C-101B-9397-08002B2CF9AE}" pid="6" name="CorporateAuthor">
    <vt:lpwstr>Annie E. Casey Foundation</vt:lpwstr>
  </property>
  <property fmtid="{D5CDD505-2E9C-101B-9397-08002B2CF9AE}" pid="7" name="MediaFormat">
    <vt:lpwstr>.pdf</vt:lpwstr>
  </property>
  <property fmtid="{D5CDD505-2E9C-101B-9397-08002B2CF9AE}" pid="8" name="Website">
    <vt:lpwstr>Yes</vt:lpwstr>
  </property>
  <property fmtid="{D5CDD505-2E9C-101B-9397-08002B2CF9AE}" pid="9" name="IDNumber">
    <vt:lpwstr>RE3617M104</vt:lpwstr>
  </property>
  <property fmtid="{D5CDD505-2E9C-101B-9397-08002B2CF9AE}" pid="10" name="Location">
    <vt:lpwstr>KM</vt:lpwstr>
  </property>
  <property fmtid="{D5CDD505-2E9C-101B-9397-08002B2CF9AE}" pid="11" name="Date">
    <vt:lpwstr>2006</vt:lpwstr>
  </property>
  <property fmtid="{D5CDD505-2E9C-101B-9397-08002B2CF9AE}" pid="12" name="Action">
    <vt:lpwstr>KM System</vt:lpwstr>
  </property>
  <property fmtid="{D5CDD505-2E9C-101B-9397-08002B2CF9AE}" pid="13" name="Audience: Internal vs. External">
    <vt:lpwstr>External</vt:lpwstr>
  </property>
  <property fmtid="{D5CDD505-2E9C-101B-9397-08002B2CF9AE}" pid="14" name="Core Capacities">
    <vt:lpwstr>No</vt:lpwstr>
  </property>
  <property fmtid="{D5CDD505-2E9C-101B-9397-08002B2CF9AE}" pid="15" name="Owner">
    <vt:lpwstr/>
  </property>
  <property fmtid="{D5CDD505-2E9C-101B-9397-08002B2CF9AE}" pid="16" name="PersonalAuthor">
    <vt:lpwstr/>
  </property>
  <property fmtid="{D5CDD505-2E9C-101B-9397-08002B2CF9AE}" pid="17" name="DocumentName">
    <vt:lpwstr/>
  </property>
  <property fmtid="{D5CDD505-2E9C-101B-9397-08002B2CF9AE}" pid="18" name="Core Results">
    <vt:lpwstr/>
  </property>
  <property fmtid="{D5CDD505-2E9C-101B-9397-08002B2CF9AE}" pid="19" name="Geographic Place">
    <vt:lpwstr/>
  </property>
</Properties>
</file>