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78" r:id="rId3"/>
    <p:sldMasterId id="2147483767" r:id="rId4"/>
    <p:sldMasterId id="2147483684" r:id="rId5"/>
    <p:sldMasterId id="2147483746" r:id="rId6"/>
    <p:sldMasterId id="2147483739" r:id="rId7"/>
    <p:sldMasterId id="2147483715" r:id="rId8"/>
  </p:sldMasterIdLst>
  <p:notesMasterIdLst>
    <p:notesMasterId r:id="rId28"/>
  </p:notesMasterIdLst>
  <p:handoutMasterIdLst>
    <p:handoutMasterId r:id="rId29"/>
  </p:handoutMasterIdLst>
  <p:sldIdLst>
    <p:sldId id="369" r:id="rId9"/>
    <p:sldId id="306" r:id="rId10"/>
    <p:sldId id="337" r:id="rId11"/>
    <p:sldId id="307" r:id="rId12"/>
    <p:sldId id="308" r:id="rId13"/>
    <p:sldId id="338" r:id="rId14"/>
    <p:sldId id="339" r:id="rId15"/>
    <p:sldId id="340" r:id="rId16"/>
    <p:sldId id="341" r:id="rId17"/>
    <p:sldId id="368" r:id="rId18"/>
    <p:sldId id="343" r:id="rId19"/>
    <p:sldId id="345" r:id="rId20"/>
    <p:sldId id="344" r:id="rId21"/>
    <p:sldId id="346" r:id="rId22"/>
    <p:sldId id="349" r:id="rId23"/>
    <p:sldId id="350" r:id="rId24"/>
    <p:sldId id="351" r:id="rId25"/>
    <p:sldId id="352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A4A07-13D3-8CDE-4CD8-17CCFC6BC2AB}" name="Norris West" initials="NW" userId="e789620da8b79763" providerId="Windows Live"/>
  <p188:author id="{A648FD48-57FF-9C99-326E-CCAB56B69AA4}" name="Jean Griffith-Thompson" initials="JGT" userId="S::JGriffithThompson@AECF.ORG::da45b680-55d6-4be3-8572-c1b6cb1bd765" providerId="AD"/>
  <p188:author id="{B61EB75C-E0E3-CCDC-55A4-DC13856146A3}" name="Alexandra Lohrbach" initials="AL" userId="RI0L1UX6i2P/zXRvlHBgNbpZrpcR+B4RoT6KQfzz6+g=" providerId="None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EF7ABD83-44CE-4DA6-A1AE-BBA972936C32}" name="Jamie Bennett" initials="JB" userId="JJXGJmuTlWA0NCVmwY76wn7G0/VhLUyGkSeh4F7CgaA=" providerId="None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70" autoAdjust="0"/>
    <p:restoredTop sz="94558"/>
  </p:normalViewPr>
  <p:slideViewPr>
    <p:cSldViewPr>
      <p:cViewPr varScale="1">
        <p:scale>
          <a:sx n="56" d="100"/>
          <a:sy n="56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3689C6-798D-461B-9B7A-D0C5C1F81B0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2F9A45-767B-4E6B-93A1-29DB9AC44BF3}">
      <dgm:prSet phldrT="[Text]" custT="1"/>
      <dgm:spPr/>
      <dgm:t>
        <a:bodyPr/>
        <a:lstStyle/>
        <a:p>
          <a:r>
            <a:rPr lang="en-US" sz="2800" dirty="0"/>
            <a:t>Self-Determination</a:t>
          </a:r>
        </a:p>
      </dgm:t>
    </dgm:pt>
    <dgm:pt modelId="{92B7D8C3-7DC1-42A2-8E3E-94FFFA239A98}" type="parTrans" cxnId="{A60C4513-85B3-4B3E-9E68-404E8775A3C9}">
      <dgm:prSet/>
      <dgm:spPr/>
      <dgm:t>
        <a:bodyPr/>
        <a:lstStyle/>
        <a:p>
          <a:endParaRPr lang="en-US"/>
        </a:p>
      </dgm:t>
    </dgm:pt>
    <dgm:pt modelId="{8EBB0109-5DF5-456D-8ABB-628BD9E95213}" type="sibTrans" cxnId="{A60C4513-85B3-4B3E-9E68-404E8775A3C9}">
      <dgm:prSet/>
      <dgm:spPr/>
      <dgm:t>
        <a:bodyPr/>
        <a:lstStyle/>
        <a:p>
          <a:endParaRPr lang="en-US"/>
        </a:p>
      </dgm:t>
    </dgm:pt>
    <dgm:pt modelId="{EA682700-7A62-40D5-9804-65B311E59004}">
      <dgm:prSet phldrT="[Text]" custT="1"/>
      <dgm:spPr/>
      <dgm:t>
        <a:bodyPr/>
        <a:lstStyle/>
        <a:p>
          <a:r>
            <a:rPr lang="en-US" sz="2800" dirty="0"/>
            <a:t>Competence</a:t>
          </a:r>
        </a:p>
      </dgm:t>
    </dgm:pt>
    <dgm:pt modelId="{D7DBDE87-0246-46FC-8321-BA42F472FDDB}" type="parTrans" cxnId="{D6ADA501-10FB-439E-9129-DA022F81BBA4}">
      <dgm:prSet/>
      <dgm:spPr/>
      <dgm:t>
        <a:bodyPr/>
        <a:lstStyle/>
        <a:p>
          <a:endParaRPr lang="en-US"/>
        </a:p>
      </dgm:t>
    </dgm:pt>
    <dgm:pt modelId="{BA75C348-85E5-4C87-94C9-0DD7E753C30E}" type="sibTrans" cxnId="{D6ADA501-10FB-439E-9129-DA022F81BBA4}">
      <dgm:prSet/>
      <dgm:spPr/>
      <dgm:t>
        <a:bodyPr/>
        <a:lstStyle/>
        <a:p>
          <a:endParaRPr lang="en-US"/>
        </a:p>
      </dgm:t>
    </dgm:pt>
    <dgm:pt modelId="{F993DA3E-89E5-49B1-A2E1-3C1E734C0534}">
      <dgm:prSet phldrT="[Text]" custT="1"/>
      <dgm:spPr/>
      <dgm:t>
        <a:bodyPr/>
        <a:lstStyle/>
        <a:p>
          <a:r>
            <a:rPr lang="en-US" sz="2800" dirty="0"/>
            <a:t>Autonomy</a:t>
          </a:r>
        </a:p>
      </dgm:t>
    </dgm:pt>
    <dgm:pt modelId="{74B526B3-22BD-4068-940D-EFFB9BBDF9BF}" type="parTrans" cxnId="{979EAD8E-4B95-480F-81CC-314AC0B81BAC}">
      <dgm:prSet/>
      <dgm:spPr/>
      <dgm:t>
        <a:bodyPr/>
        <a:lstStyle/>
        <a:p>
          <a:endParaRPr lang="en-US"/>
        </a:p>
      </dgm:t>
    </dgm:pt>
    <dgm:pt modelId="{58686AC1-94B8-4DC6-B36E-A2A711350E3A}" type="sibTrans" cxnId="{979EAD8E-4B95-480F-81CC-314AC0B81BAC}">
      <dgm:prSet/>
      <dgm:spPr/>
      <dgm:t>
        <a:bodyPr/>
        <a:lstStyle/>
        <a:p>
          <a:endParaRPr lang="en-US"/>
        </a:p>
      </dgm:t>
    </dgm:pt>
    <dgm:pt modelId="{EDBC6228-BC94-493A-8AF5-5D607CD91152}">
      <dgm:prSet phldrT="[Text]" custT="1"/>
      <dgm:spPr/>
      <dgm:t>
        <a:bodyPr/>
        <a:lstStyle/>
        <a:p>
          <a:r>
            <a:rPr lang="en-US" sz="2800" dirty="0"/>
            <a:t>Positive Relationships</a:t>
          </a:r>
        </a:p>
      </dgm:t>
    </dgm:pt>
    <dgm:pt modelId="{605EC80A-B53F-4111-BC13-36CE71C1B9B0}" type="parTrans" cxnId="{367D933C-B7B0-4724-914C-B3B4F2C7800F}">
      <dgm:prSet/>
      <dgm:spPr/>
      <dgm:t>
        <a:bodyPr/>
        <a:lstStyle/>
        <a:p>
          <a:endParaRPr lang="en-US"/>
        </a:p>
      </dgm:t>
    </dgm:pt>
    <dgm:pt modelId="{CFC96F42-D38E-4235-AC35-0681C46D67B6}" type="sibTrans" cxnId="{367D933C-B7B0-4724-914C-B3B4F2C7800F}">
      <dgm:prSet/>
      <dgm:spPr/>
      <dgm:t>
        <a:bodyPr/>
        <a:lstStyle/>
        <a:p>
          <a:endParaRPr lang="en-US"/>
        </a:p>
      </dgm:t>
    </dgm:pt>
    <dgm:pt modelId="{3D89D994-DECB-4D19-8592-60BF407A88AE}" type="pres">
      <dgm:prSet presAssocID="{D23689C6-798D-461B-9B7A-D0C5C1F81B0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D56F4F-7D10-4202-A9A4-E7529ABF8640}" type="pres">
      <dgm:prSet presAssocID="{D22F9A45-767B-4E6B-93A1-29DB9AC44BF3}" presName="centerShape" presStyleLbl="node0" presStyleIdx="0" presStyleCnt="1" custScaleX="240907" custScaleY="110237" custLinFactNeighborX="-557" custLinFactNeighborY="-1585"/>
      <dgm:spPr/>
    </dgm:pt>
    <dgm:pt modelId="{B855138E-83B7-4393-8D63-63AC71E00FC2}" type="pres">
      <dgm:prSet presAssocID="{D7DBDE87-0246-46FC-8321-BA42F472FDDB}" presName="parTrans" presStyleLbl="bgSibTrans2D1" presStyleIdx="0" presStyleCnt="3" custLinFactNeighborX="6578" custLinFactNeighborY="-24139"/>
      <dgm:spPr/>
    </dgm:pt>
    <dgm:pt modelId="{D4045C91-304B-4641-9E8B-CBE54220E15D}" type="pres">
      <dgm:prSet presAssocID="{EA682700-7A62-40D5-9804-65B311E59004}" presName="node" presStyleLbl="node1" presStyleIdx="0" presStyleCnt="3" custScaleX="165576" custScaleY="98214" custRadScaleRad="157829" custRadScaleInc="-12302">
        <dgm:presLayoutVars>
          <dgm:bulletEnabled val="1"/>
        </dgm:presLayoutVars>
      </dgm:prSet>
      <dgm:spPr/>
    </dgm:pt>
    <dgm:pt modelId="{0B97DB90-35D2-47D9-9174-85B51D375200}" type="pres">
      <dgm:prSet presAssocID="{74B526B3-22BD-4068-940D-EFFB9BBDF9BF}" presName="parTrans" presStyleLbl="bgSibTrans2D1" presStyleIdx="1" presStyleCnt="3" custLinFactNeighborX="0" custLinFactNeighborY="-5834"/>
      <dgm:spPr/>
    </dgm:pt>
    <dgm:pt modelId="{CD46C03D-8FD9-4A26-B0D9-1BFED12272DD}" type="pres">
      <dgm:prSet presAssocID="{F993DA3E-89E5-49B1-A2E1-3C1E734C0534}" presName="node" presStyleLbl="node1" presStyleIdx="1" presStyleCnt="3" custScaleX="135782" custScaleY="98669" custRadScaleRad="105496" custRadScaleInc="-1009">
        <dgm:presLayoutVars>
          <dgm:bulletEnabled val="1"/>
        </dgm:presLayoutVars>
      </dgm:prSet>
      <dgm:spPr/>
    </dgm:pt>
    <dgm:pt modelId="{E7B57935-3BB3-4AC1-9666-9024A632401F}" type="pres">
      <dgm:prSet presAssocID="{605EC80A-B53F-4111-BC13-36CE71C1B9B0}" presName="parTrans" presStyleLbl="bgSibTrans2D1" presStyleIdx="2" presStyleCnt="3" custLinFactNeighborX="-6506" custLinFactNeighborY="-21129"/>
      <dgm:spPr/>
    </dgm:pt>
    <dgm:pt modelId="{D1A8B49A-201E-415F-9BCE-17E8D44089B2}" type="pres">
      <dgm:prSet presAssocID="{EDBC6228-BC94-493A-8AF5-5D607CD91152}" presName="node" presStyleLbl="node1" presStyleIdx="2" presStyleCnt="3" custScaleX="166964" custScaleY="99363" custRadScaleRad="157520" custRadScaleInc="12662">
        <dgm:presLayoutVars>
          <dgm:bulletEnabled val="1"/>
        </dgm:presLayoutVars>
      </dgm:prSet>
      <dgm:spPr/>
    </dgm:pt>
  </dgm:ptLst>
  <dgm:cxnLst>
    <dgm:cxn modelId="{D6ADA501-10FB-439E-9129-DA022F81BBA4}" srcId="{D22F9A45-767B-4E6B-93A1-29DB9AC44BF3}" destId="{EA682700-7A62-40D5-9804-65B311E59004}" srcOrd="0" destOrd="0" parTransId="{D7DBDE87-0246-46FC-8321-BA42F472FDDB}" sibTransId="{BA75C348-85E5-4C87-94C9-0DD7E753C30E}"/>
    <dgm:cxn modelId="{9A914909-6265-4544-B218-C6AE95F63601}" type="presOf" srcId="{D23689C6-798D-461B-9B7A-D0C5C1F81B0D}" destId="{3D89D994-DECB-4D19-8592-60BF407A88AE}" srcOrd="0" destOrd="0" presId="urn:microsoft.com/office/officeart/2005/8/layout/radial4"/>
    <dgm:cxn modelId="{A60C4513-85B3-4B3E-9E68-404E8775A3C9}" srcId="{D23689C6-798D-461B-9B7A-D0C5C1F81B0D}" destId="{D22F9A45-767B-4E6B-93A1-29DB9AC44BF3}" srcOrd="0" destOrd="0" parTransId="{92B7D8C3-7DC1-42A2-8E3E-94FFFA239A98}" sibTransId="{8EBB0109-5DF5-456D-8ABB-628BD9E95213}"/>
    <dgm:cxn modelId="{F5014B21-7CDB-4B01-B023-E833EC72ADEB}" type="presOf" srcId="{74B526B3-22BD-4068-940D-EFFB9BBDF9BF}" destId="{0B97DB90-35D2-47D9-9174-85B51D375200}" srcOrd="0" destOrd="0" presId="urn:microsoft.com/office/officeart/2005/8/layout/radial4"/>
    <dgm:cxn modelId="{367D933C-B7B0-4724-914C-B3B4F2C7800F}" srcId="{D22F9A45-767B-4E6B-93A1-29DB9AC44BF3}" destId="{EDBC6228-BC94-493A-8AF5-5D607CD91152}" srcOrd="2" destOrd="0" parTransId="{605EC80A-B53F-4111-BC13-36CE71C1B9B0}" sibTransId="{CFC96F42-D38E-4235-AC35-0681C46D67B6}"/>
    <dgm:cxn modelId="{2C02134E-3A2D-4125-B8B5-BDF5ECDB99D0}" type="presOf" srcId="{F993DA3E-89E5-49B1-A2E1-3C1E734C0534}" destId="{CD46C03D-8FD9-4A26-B0D9-1BFED12272DD}" srcOrd="0" destOrd="0" presId="urn:microsoft.com/office/officeart/2005/8/layout/radial4"/>
    <dgm:cxn modelId="{979EAD8E-4B95-480F-81CC-314AC0B81BAC}" srcId="{D22F9A45-767B-4E6B-93A1-29DB9AC44BF3}" destId="{F993DA3E-89E5-49B1-A2E1-3C1E734C0534}" srcOrd="1" destOrd="0" parTransId="{74B526B3-22BD-4068-940D-EFFB9BBDF9BF}" sibTransId="{58686AC1-94B8-4DC6-B36E-A2A711350E3A}"/>
    <dgm:cxn modelId="{90F26390-B2D0-4F73-B688-7B9C67CD7B2E}" type="presOf" srcId="{D22F9A45-767B-4E6B-93A1-29DB9AC44BF3}" destId="{7AD56F4F-7D10-4202-A9A4-E7529ABF8640}" srcOrd="0" destOrd="0" presId="urn:microsoft.com/office/officeart/2005/8/layout/radial4"/>
    <dgm:cxn modelId="{87C72BBE-5641-47F1-9FB1-E89DC4194D49}" type="presOf" srcId="{EDBC6228-BC94-493A-8AF5-5D607CD91152}" destId="{D1A8B49A-201E-415F-9BCE-17E8D44089B2}" srcOrd="0" destOrd="0" presId="urn:microsoft.com/office/officeart/2005/8/layout/radial4"/>
    <dgm:cxn modelId="{356F98CE-2198-49B6-A0A8-78666133C2B4}" type="presOf" srcId="{605EC80A-B53F-4111-BC13-36CE71C1B9B0}" destId="{E7B57935-3BB3-4AC1-9666-9024A632401F}" srcOrd="0" destOrd="0" presId="urn:microsoft.com/office/officeart/2005/8/layout/radial4"/>
    <dgm:cxn modelId="{AB6331E4-52A5-4474-BEAB-537273EADE2A}" type="presOf" srcId="{EA682700-7A62-40D5-9804-65B311E59004}" destId="{D4045C91-304B-4641-9E8B-CBE54220E15D}" srcOrd="0" destOrd="0" presId="urn:microsoft.com/office/officeart/2005/8/layout/radial4"/>
    <dgm:cxn modelId="{B7D679F2-FD04-4D19-875E-FE0A918AAA99}" type="presOf" srcId="{D7DBDE87-0246-46FC-8321-BA42F472FDDB}" destId="{B855138E-83B7-4393-8D63-63AC71E00FC2}" srcOrd="0" destOrd="0" presId="urn:microsoft.com/office/officeart/2005/8/layout/radial4"/>
    <dgm:cxn modelId="{2567BEEE-CFDC-43CB-A4AE-BA3D55A5C785}" type="presParOf" srcId="{3D89D994-DECB-4D19-8592-60BF407A88AE}" destId="{7AD56F4F-7D10-4202-A9A4-E7529ABF8640}" srcOrd="0" destOrd="0" presId="urn:microsoft.com/office/officeart/2005/8/layout/radial4"/>
    <dgm:cxn modelId="{A70733AA-CA89-451D-BEAD-090275B0200A}" type="presParOf" srcId="{3D89D994-DECB-4D19-8592-60BF407A88AE}" destId="{B855138E-83B7-4393-8D63-63AC71E00FC2}" srcOrd="1" destOrd="0" presId="urn:microsoft.com/office/officeart/2005/8/layout/radial4"/>
    <dgm:cxn modelId="{4C8C63A5-53AC-48AC-B4FC-47F8278FD069}" type="presParOf" srcId="{3D89D994-DECB-4D19-8592-60BF407A88AE}" destId="{D4045C91-304B-4641-9E8B-CBE54220E15D}" srcOrd="2" destOrd="0" presId="urn:microsoft.com/office/officeart/2005/8/layout/radial4"/>
    <dgm:cxn modelId="{8595D5CC-BE03-4099-8FA2-7BB9F91FD325}" type="presParOf" srcId="{3D89D994-DECB-4D19-8592-60BF407A88AE}" destId="{0B97DB90-35D2-47D9-9174-85B51D375200}" srcOrd="3" destOrd="0" presId="urn:microsoft.com/office/officeart/2005/8/layout/radial4"/>
    <dgm:cxn modelId="{E49D17D7-7A30-4BDF-A26B-56AD81CF3ABD}" type="presParOf" srcId="{3D89D994-DECB-4D19-8592-60BF407A88AE}" destId="{CD46C03D-8FD9-4A26-B0D9-1BFED12272DD}" srcOrd="4" destOrd="0" presId="urn:microsoft.com/office/officeart/2005/8/layout/radial4"/>
    <dgm:cxn modelId="{6901F5C6-0A4E-4413-B76E-416E67F5DB95}" type="presParOf" srcId="{3D89D994-DECB-4D19-8592-60BF407A88AE}" destId="{E7B57935-3BB3-4AC1-9666-9024A632401F}" srcOrd="5" destOrd="0" presId="urn:microsoft.com/office/officeart/2005/8/layout/radial4"/>
    <dgm:cxn modelId="{9057C3BD-CB4D-487B-8709-6C2643B55241}" type="presParOf" srcId="{3D89D994-DECB-4D19-8592-60BF407A88AE}" destId="{D1A8B49A-201E-415F-9BCE-17E8D44089B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56F4F-7D10-4202-A9A4-E7529ABF8640}">
      <dsp:nvSpPr>
        <dsp:cNvPr id="0" name=""/>
        <dsp:cNvSpPr/>
      </dsp:nvSpPr>
      <dsp:spPr>
        <a:xfrm>
          <a:off x="3058040" y="1928770"/>
          <a:ext cx="4335028" cy="1983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Self-Determination</a:t>
          </a:r>
        </a:p>
      </dsp:txBody>
      <dsp:txXfrm>
        <a:off x="3692890" y="2219272"/>
        <a:ext cx="3065328" cy="1402668"/>
      </dsp:txXfrm>
    </dsp:sp>
    <dsp:sp modelId="{B855138E-83B7-4393-8D63-63AC71E00FC2}">
      <dsp:nvSpPr>
        <dsp:cNvPr id="0" name=""/>
        <dsp:cNvSpPr/>
      </dsp:nvSpPr>
      <dsp:spPr>
        <a:xfrm rot="12406412">
          <a:off x="1972130" y="1321088"/>
          <a:ext cx="1927244" cy="51284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45C91-304B-4641-9E8B-CBE54220E15D}">
      <dsp:nvSpPr>
        <dsp:cNvPr id="0" name=""/>
        <dsp:cNvSpPr/>
      </dsp:nvSpPr>
      <dsp:spPr>
        <a:xfrm>
          <a:off x="533411" y="595646"/>
          <a:ext cx="2830502" cy="13431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Competence</a:t>
          </a:r>
        </a:p>
      </dsp:txBody>
      <dsp:txXfrm>
        <a:off x="572751" y="634986"/>
        <a:ext cx="2751822" cy="1264485"/>
      </dsp:txXfrm>
    </dsp:sp>
    <dsp:sp modelId="{0B97DB90-35D2-47D9-9174-85B51D375200}">
      <dsp:nvSpPr>
        <dsp:cNvPr id="0" name=""/>
        <dsp:cNvSpPr/>
      </dsp:nvSpPr>
      <dsp:spPr>
        <a:xfrm rot="16199976">
          <a:off x="4613494" y="959135"/>
          <a:ext cx="1224096" cy="51284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6C03D-8FD9-4A26-B0D9-1BFED12272DD}">
      <dsp:nvSpPr>
        <dsp:cNvPr id="0" name=""/>
        <dsp:cNvSpPr/>
      </dsp:nvSpPr>
      <dsp:spPr>
        <a:xfrm>
          <a:off x="4064950" y="-41264"/>
          <a:ext cx="2321177" cy="13493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Autonomy</a:t>
          </a:r>
        </a:p>
      </dsp:txBody>
      <dsp:txXfrm>
        <a:off x="4104472" y="-1742"/>
        <a:ext cx="2242133" cy="1270344"/>
      </dsp:txXfrm>
    </dsp:sp>
    <dsp:sp modelId="{E7B57935-3BB3-4AC1-9666-9024A632401F}">
      <dsp:nvSpPr>
        <dsp:cNvPr id="0" name=""/>
        <dsp:cNvSpPr/>
      </dsp:nvSpPr>
      <dsp:spPr>
        <a:xfrm rot="20028648">
          <a:off x="6576777" y="1348908"/>
          <a:ext cx="1951512" cy="51284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8B49A-201E-415F-9BCE-17E8D44089B2}">
      <dsp:nvSpPr>
        <dsp:cNvPr id="0" name=""/>
        <dsp:cNvSpPr/>
      </dsp:nvSpPr>
      <dsp:spPr>
        <a:xfrm>
          <a:off x="7127970" y="603614"/>
          <a:ext cx="2854230" cy="13588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Positive Relationships</a:t>
          </a:r>
        </a:p>
      </dsp:txBody>
      <dsp:txXfrm>
        <a:off x="7167770" y="643414"/>
        <a:ext cx="2774630" cy="1279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04F5C7-5683-E961-4605-84E00E116FC8}"/>
              </a:ext>
            </a:extLst>
          </p:cNvPr>
          <p:cNvSpPr/>
          <p:nvPr userDrawn="1"/>
        </p:nvSpPr>
        <p:spPr>
          <a:xfrm>
            <a:off x="4456077" y="0"/>
            <a:ext cx="77359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890A8-08D0-2745-2317-55745C43D1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3115"/>
          <a:stretch/>
        </p:blipFill>
        <p:spPr>
          <a:xfrm>
            <a:off x="4456077" y="609600"/>
            <a:ext cx="773592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649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3150" r="5504" b="16513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-1" b="29002"/>
          <a:stretch/>
        </p:blipFill>
        <p:spPr>
          <a:xfrm flipH="1"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0570" r="2854" b="8474"/>
          <a:stretch/>
        </p:blipFill>
        <p:spPr>
          <a:xfrm flipH="1"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4923" b="28571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-74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6985" r="33989" b="23584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r="1217" b="981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7" r:id="rId4"/>
    <p:sldLayoutId id="2147483700" r:id="rId5"/>
    <p:sldLayoutId id="2147483706" r:id="rId6"/>
    <p:sldLayoutId id="2147483702" r:id="rId7"/>
    <p:sldLayoutId id="2147483703" r:id="rId8"/>
    <p:sldLayoutId id="2147483705" r:id="rId9"/>
    <p:sldLayoutId id="2147483707" r:id="rId10"/>
    <p:sldLayoutId id="2147483708" r:id="rId11"/>
    <p:sldLayoutId id="2147483709" r:id="rId12"/>
    <p:sldLayoutId id="2147483710" r:id="rId13"/>
    <p:sldLayoutId id="2147483704" r:id="rId14"/>
    <p:sldLayoutId id="2147483787" r:id="rId15"/>
    <p:sldLayoutId id="2147483714" r:id="rId16"/>
    <p:sldLayoutId id="2147483713" r:id="rId17"/>
    <p:sldLayoutId id="2147483712" r:id="rId18"/>
    <p:sldLayoutId id="2147483690" r:id="rId19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D8252FB-38E2-9D24-888B-8C89A2687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886200"/>
            <a:ext cx="4457697" cy="1598561"/>
          </a:xfrm>
        </p:spPr>
        <p:txBody>
          <a:bodyPr/>
          <a:lstStyle/>
          <a:p>
            <a:r>
              <a:rPr lang="en-US" b="1" dirty="0"/>
              <a:t>1.1 Foundations of </a:t>
            </a:r>
            <a:br>
              <a:rPr lang="en-US" b="1" dirty="0"/>
            </a:br>
            <a:r>
              <a:rPr lang="en-US" b="1" dirty="0"/>
              <a:t>Authentic Youth Engagement</a:t>
            </a:r>
          </a:p>
          <a:p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2C6FE1-3DFF-3144-CB1F-2BAAF367E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Elevating youth Engagement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34F35C-3B26-0718-3281-78533C3EC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2971801"/>
            <a:ext cx="4571999" cy="685800"/>
          </a:xfrm>
        </p:spPr>
        <p:txBody>
          <a:bodyPr/>
          <a:lstStyle/>
          <a:p>
            <a:r>
              <a:rPr lang="en-US" sz="1600" dirty="0"/>
              <a:t>TRACK ONE — FOR ADULT SUPPORTERS</a:t>
            </a:r>
          </a:p>
          <a:p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09537-9B77-715E-DD8F-38296FDD7E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Jim Casey Youth Opportunities Initiative</a:t>
            </a:r>
            <a:r>
              <a:rPr lang="en-US" baseline="30000" dirty="0"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7137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AE8EC-82D2-4FA5-AEB4-2E468651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 Youth Engagement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4E67-FCCF-40FD-9910-01B25397E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Youth-adult partnership</a:t>
            </a:r>
          </a:p>
          <a:p>
            <a:r>
              <a:rPr lang="en-US" dirty="0"/>
              <a:t>Opportunity</a:t>
            </a:r>
          </a:p>
          <a:p>
            <a:r>
              <a:rPr lang="en-US" dirty="0"/>
              <a:t>Preparation</a:t>
            </a:r>
          </a:p>
          <a:p>
            <a:r>
              <a:rPr lang="en-US" dirty="0"/>
              <a:t>Support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539F-0BA9-4300-9422-BA20A2639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37ACED55-71B3-C5C4-0231-0559D465A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5349" r="4652" b="15466"/>
          <a:stretch/>
        </p:blipFill>
        <p:spPr>
          <a:xfrm>
            <a:off x="5876292" y="1752601"/>
            <a:ext cx="5477508" cy="345948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46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01A00-6391-4E7C-A6E6-5A8B4D0FC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643688"/>
            <a:ext cx="7621589" cy="866403"/>
          </a:xfrm>
        </p:spPr>
        <p:txBody>
          <a:bodyPr/>
          <a:lstStyle/>
          <a:p>
            <a:r>
              <a:rPr lang="en-US" sz="2800" dirty="0"/>
              <a:t>Quality and characteristics of the relationship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2C5DC-888A-4C2C-8B85-AF4B230E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 Youth Engagement: Youth-Adult Partnership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DD87-B14D-4021-888A-652495C59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286000"/>
            <a:ext cx="6780211" cy="3811968"/>
          </a:xfrm>
        </p:spPr>
        <p:txBody>
          <a:bodyPr/>
          <a:lstStyle/>
          <a:p>
            <a:r>
              <a:rPr lang="en-US" dirty="0"/>
              <a:t>Clear expectations about decision making authority </a:t>
            </a:r>
          </a:p>
          <a:p>
            <a:r>
              <a:rPr lang="en-US" dirty="0"/>
              <a:t>Clear boundaries about roles</a:t>
            </a:r>
          </a:p>
          <a:p>
            <a:r>
              <a:rPr lang="en-US" dirty="0"/>
              <a:t>Trust and honest conversations</a:t>
            </a:r>
          </a:p>
          <a:p>
            <a:r>
              <a:rPr lang="en-US" dirty="0"/>
              <a:t>Respect for varied experiences and opinions </a:t>
            </a:r>
          </a:p>
          <a:p>
            <a:r>
              <a:rPr lang="en-US" dirty="0"/>
              <a:t>Both parties valued as equal partners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15FB9-7E02-41E0-A8C4-3028DA4885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815048-04C7-363E-4A63-D378F8A4AC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0" y="1568919"/>
            <a:ext cx="2819400" cy="2763751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757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68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0304-E719-42BF-9BCA-7E21509F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 Youth Engagement: Opportunity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5E4DD-D71D-40DD-919E-9DA1FD08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705600" cy="4663439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Providing avenues for exercising skills</a:t>
            </a:r>
          </a:p>
          <a:p>
            <a:pPr>
              <a:spcAft>
                <a:spcPts val="1200"/>
              </a:spcAft>
            </a:pPr>
            <a:r>
              <a:rPr lang="en-US" dirty="0"/>
              <a:t>Identified and created within the youth-adult partnership</a:t>
            </a:r>
          </a:p>
          <a:p>
            <a:r>
              <a:rPr lang="en-US" dirty="0"/>
              <a:t>Linked to personal and professional goals identified by the young person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32D03-CEC3-4316-9AD4-4DE333D73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12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804AC6-FC52-CCCE-393F-7A038D54EE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3400" y="1828800"/>
            <a:ext cx="3200400" cy="32004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787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02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0321-8ABF-43D2-8C1D-652AB5B6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 Youth Engagement: Preparation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A042D-2C2F-43D8-8A01-D27258FCE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723900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Guiding youth to benefit from an opportunity or experience</a:t>
            </a:r>
          </a:p>
          <a:p>
            <a:r>
              <a:rPr lang="en-US" dirty="0">
                <a:solidFill>
                  <a:schemeClr val="tx1"/>
                </a:solidFill>
              </a:rPr>
              <a:t>Building awareness of individual needs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(e.g., developmental, social, cognitive)</a:t>
            </a:r>
          </a:p>
          <a:p>
            <a:r>
              <a:rPr lang="en-US" dirty="0">
                <a:solidFill>
                  <a:schemeClr val="tx1"/>
                </a:solidFill>
              </a:rPr>
              <a:t>Practicing new skills</a:t>
            </a:r>
          </a:p>
          <a:p>
            <a:r>
              <a:rPr lang="en-US" dirty="0">
                <a:solidFill>
                  <a:schemeClr val="tx1"/>
                </a:solidFill>
              </a:rPr>
              <a:t>Being flexible</a:t>
            </a:r>
          </a:p>
          <a:p>
            <a:r>
              <a:rPr lang="en-US" sz="2200" dirty="0">
                <a:solidFill>
                  <a:schemeClr val="tx1"/>
                </a:solidFill>
              </a:rPr>
              <a:t>Exploring attitudes and beliefs toward the opportunity </a:t>
            </a:r>
          </a:p>
          <a:p>
            <a:r>
              <a:rPr lang="en-US" dirty="0">
                <a:solidFill>
                  <a:schemeClr val="tx1"/>
                </a:solidFill>
              </a:rPr>
              <a:t>Identifying</a:t>
            </a:r>
            <a:r>
              <a:rPr lang="en-US" sz="2200" dirty="0">
                <a:solidFill>
                  <a:schemeClr val="tx1"/>
                </a:solidFill>
              </a:rPr>
              <a:t> strengths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30B-E2A2-4C0D-AC1B-8C047619B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13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D1B29C-562D-C0EF-2BA7-CD611E4793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0600" y="1653892"/>
            <a:ext cx="2901169" cy="2901169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05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24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E7DC-5B1E-43AB-96C2-C5BC9922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 Youth Engagement: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395FD-60A1-45E2-8C33-0E5BBDE8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934200" cy="4663439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Providing help and encouragement to maximize learning and skill development</a:t>
            </a:r>
          </a:p>
          <a:p>
            <a:r>
              <a:rPr lang="en-US" dirty="0">
                <a:solidFill>
                  <a:schemeClr val="tx1"/>
                </a:solidFill>
              </a:rPr>
              <a:t>Happens in the context of the youth-adult partnership</a:t>
            </a:r>
          </a:p>
          <a:p>
            <a:r>
              <a:rPr lang="en-US" dirty="0">
                <a:solidFill>
                  <a:schemeClr val="tx1"/>
                </a:solidFill>
              </a:rPr>
              <a:t>Includes addressing physical, emotional and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financial needs</a:t>
            </a:r>
          </a:p>
          <a:p>
            <a:r>
              <a:rPr lang="en-US" dirty="0">
                <a:solidFill>
                  <a:schemeClr val="tx1"/>
                </a:solidFill>
              </a:rPr>
              <a:t>Is tailored to the needs of each young person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DC9F0-EB5E-4321-9B16-2F94857D7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B52CF1C-2CA8-86F0-51AB-EB17B7E51DF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858" y="1645920"/>
            <a:ext cx="3308684" cy="330868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61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429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658B-621D-4278-A1C9-9431FF15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8763000" cy="865222"/>
          </a:xfrm>
        </p:spPr>
        <p:txBody>
          <a:bodyPr/>
          <a:lstStyle/>
          <a:p>
            <a:r>
              <a:rPr lang="en-US" dirty="0"/>
              <a:t>Benefits of Authentic Youth Engagement for Youth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2312D0-3C41-47C3-BACD-8603DB62B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300923"/>
              </p:ext>
            </p:extLst>
          </p:nvPr>
        </p:nvGraphicFramePr>
        <p:xfrm>
          <a:off x="838200" y="1981200"/>
          <a:ext cx="10515600" cy="394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E1086-1491-430A-8FAD-B0C2149F0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6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9C3A-B09C-425F-825A-E8F53817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Organizations and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2F2AF-4AD1-4AA8-8338-76D69E227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7010400" cy="46634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</a:rPr>
              <a:t>Organizational leaders better understand the value of engaging young people.</a:t>
            </a: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</a:rPr>
              <a:t>Policies and practices more accurately reflect the needs of those they intend to support.</a:t>
            </a: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</a:rPr>
              <a:t>Diversity in perspectives contributes to developing and implementing services that aim to improve outcomes for everyone, especially those with the greatest need.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CB48-7E2C-4B4D-B1A5-57378191E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6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F8A50EC-1EDE-632D-37A6-9A42C0DC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7692" b="4548"/>
          <a:stretch/>
        </p:blipFill>
        <p:spPr>
          <a:xfrm>
            <a:off x="8153400" y="1752601"/>
            <a:ext cx="3203868" cy="36576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230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2740-FA73-4D71-AE5E-B93A5A0B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B9320-2FAF-4AD8-80CC-F37C01963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1722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What is one way that authentic youth engagement is showing up in your work?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What is one new way you can incorporate authentic youth engagement in your 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31523-1D1B-428F-B53C-28D783BDD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17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369CCB-3728-56D9-5460-5A6566F978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164592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9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6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3B7D-F832-4292-A67B-630E8BAF3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21CE2-F9D4-4041-A8FF-61FB6605D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638800" cy="46634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one action commitment related to authentic youth engagement that you are leaving with today?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BBC83-2806-404A-8688-9E5BD535CE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18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294FFE-498C-56B5-1F09-7D054E7FE7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200" y="1360075"/>
            <a:ext cx="4419600" cy="44196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53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07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3B34-6B75-497D-81F0-1D6C5F85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AC01-E202-42C9-BBB3-307BEF14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2400" dirty="0"/>
              <a:t>Review module results </a:t>
            </a:r>
          </a:p>
          <a:p>
            <a:r>
              <a:rPr lang="en-US" sz="2400" dirty="0"/>
              <a:t>Check in </a:t>
            </a:r>
          </a:p>
          <a:p>
            <a:r>
              <a:rPr lang="en-US" sz="2400" dirty="0"/>
              <a:t>Review of authentic youth engagement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Four components of the authentic youth engagement approach</a:t>
            </a:r>
          </a:p>
          <a:p>
            <a:r>
              <a:rPr lang="en-US" sz="2400" dirty="0">
                <a:solidFill>
                  <a:schemeClr val="tx1"/>
                </a:solidFill>
              </a:rPr>
              <a:t>Benefits of authentic youth engagement</a:t>
            </a:r>
          </a:p>
          <a:p>
            <a:r>
              <a:rPr lang="en-US" sz="2400" dirty="0">
                <a:solidFill>
                  <a:schemeClr val="tx1"/>
                </a:solidFill>
                <a:cs typeface="Arial"/>
              </a:rPr>
              <a:t>Discussion </a:t>
            </a:r>
          </a:p>
          <a:p>
            <a:r>
              <a:rPr lang="en-US" sz="2400" dirty="0">
                <a:solidFill>
                  <a:schemeClr val="tx1"/>
                </a:solidFill>
                <a:cs typeface="Arial"/>
              </a:rPr>
              <a:t>Check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6C818-95EE-4AB7-8FF6-1F3649F71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7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6AD8-DAA7-437C-A57A-42CFB420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79BD5-99CA-4935-BFEF-2A7D2F304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25780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Participants will:</a:t>
            </a:r>
          </a:p>
          <a:p>
            <a:r>
              <a:rPr lang="en-US" sz="2200" dirty="0"/>
              <a:t>understand the philosophies and approaches that support authentic youth engagement;</a:t>
            </a:r>
          </a:p>
          <a:p>
            <a:r>
              <a:rPr lang="en-US" sz="2200" dirty="0"/>
              <a:t>understand the benefits of engaging young people in their community; and</a:t>
            </a:r>
          </a:p>
          <a:p>
            <a:r>
              <a:rPr lang="en-US" sz="2200" dirty="0"/>
              <a:t>commit to an action that will increase authentic youth engagement in their community.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DB9B0-3331-427B-AB1D-3F3AB9DD5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  <p:pic>
        <p:nvPicPr>
          <p:cNvPr id="6" name="Content Placeholder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FE3D8DB-75E4-4CA8-D89B-94BE06D42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b="12821"/>
          <a:stretch/>
        </p:blipFill>
        <p:spPr>
          <a:xfrm>
            <a:off x="6489699" y="1752600"/>
            <a:ext cx="4864101" cy="285958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35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554-2D03-475F-8770-4B836FB65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DBA64-7437-451B-A015-68322DD15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5638800" cy="4663439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Location, organization and role</a:t>
            </a:r>
          </a:p>
          <a:p>
            <a:r>
              <a:rPr lang="en-US" dirty="0"/>
              <a:t>From your perspective, what is a characteristic of authentic youth engagement?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A5495-30C8-4D9E-8EF2-8BE8ECE4B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D5462C47-AE2C-A40A-0334-F6C9EE56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1700213"/>
            <a:ext cx="4119565" cy="3709987"/>
          </a:xfrm>
          <a:prstGeom prst="rect">
            <a:avLst/>
          </a:prstGeom>
          <a:ln w="38100">
            <a:noFill/>
          </a:ln>
          <a:effectLst>
            <a:outerShdw blurRad="38100" dist="254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13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7F0FA-876E-4006-A5D2-C694E01ED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23912"/>
          </a:xfrm>
        </p:spPr>
        <p:txBody>
          <a:bodyPr/>
          <a:lstStyle/>
          <a:p>
            <a:r>
              <a:rPr lang="en-US" sz="2800" dirty="0"/>
              <a:t>FOCUS: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209800"/>
            <a:ext cx="5030789" cy="381196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Qualities of youth-adult partnerships </a:t>
            </a:r>
          </a:p>
          <a:p>
            <a:r>
              <a:rPr lang="en-US" dirty="0">
                <a:solidFill>
                  <a:schemeClr val="tx1"/>
                </a:solidFill>
              </a:rPr>
              <a:t>Authentic youth engagement being mutually beneficial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49E94-94EB-4B59-A7DA-68A747571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690688"/>
            <a:ext cx="5183188" cy="823912"/>
          </a:xfrm>
        </p:spPr>
        <p:txBody>
          <a:bodyPr/>
          <a:lstStyle/>
          <a:p>
            <a:r>
              <a:rPr lang="en-US" sz="2800" dirty="0"/>
              <a:t>ASSUMPTION: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209800"/>
            <a:ext cx="5183188" cy="381196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Participants agree that including young people who have experienced foster care is necessary to improve system policy and practice.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0277AA-63F3-A902-3769-26B1F58A07B0}"/>
              </a:ext>
            </a:extLst>
          </p:cNvPr>
          <p:cNvSpPr txBox="1">
            <a:spLocks/>
          </p:cNvSpPr>
          <p:nvPr/>
        </p:nvSpPr>
        <p:spPr>
          <a:xfrm>
            <a:off x="839788" y="493776"/>
            <a:ext cx="10515600" cy="86599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3300" b="1" kern="2200" cap="none" spc="3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Definition of Authentic Youth Engagement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11FBC-4FC2-4C1F-9C52-6A177A59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It is a philosophical and strategic approach to working with young people.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6</a:t>
            </a:fld>
            <a:endParaRPr lang="en-US"/>
          </a:p>
        </p:txBody>
      </p:sp>
      <p:pic>
        <p:nvPicPr>
          <p:cNvPr id="2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8487A71A-3B3A-EAC8-C487-F7C1EEFA1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50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98F5F-E55B-445F-AB66-D9D9FCD3C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7</a:t>
            </a:fld>
            <a:endParaRPr lang="en-US"/>
          </a:p>
        </p:txBody>
      </p:sp>
      <p:grpSp>
        <p:nvGrpSpPr>
          <p:cNvPr id="62" name="Google Shape;146;gfba845065d_0_16">
            <a:extLst>
              <a:ext uri="{FF2B5EF4-FFF2-40B4-BE49-F238E27FC236}">
                <a16:creationId xmlns:a16="http://schemas.microsoft.com/office/drawing/2014/main" id="{5E61FE52-6595-4494-9804-792779CB9F74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</p:grpSpPr>
        <p:sp>
          <p:nvSpPr>
            <p:cNvPr id="63" name="Google Shape;147;gfba845065d_0_16">
              <a:extLst>
                <a:ext uri="{FF2B5EF4-FFF2-40B4-BE49-F238E27FC236}">
                  <a16:creationId xmlns:a16="http://schemas.microsoft.com/office/drawing/2014/main" id="{43ADDCCD-CD27-429D-B07B-67B8459151C4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48;gfba845065d_0_16">
              <a:extLst>
                <a:ext uri="{FF2B5EF4-FFF2-40B4-BE49-F238E27FC236}">
                  <a16:creationId xmlns:a16="http://schemas.microsoft.com/office/drawing/2014/main" id="{53331AE1-09C5-4B53-B96E-652D05FC50E8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</a:t>
              </a:r>
              <a:r>
                <a:rPr lang="en-US" sz="2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49;gfba845065d_0_16">
              <a:extLst>
                <a:ext uri="{FF2B5EF4-FFF2-40B4-BE49-F238E27FC236}">
                  <a16:creationId xmlns:a16="http://schemas.microsoft.com/office/drawing/2014/main" id="{62880E2C-A1B3-4E5F-B3A9-3C2C266C28EB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50;gfba845065d_0_16">
              <a:extLst>
                <a:ext uri="{FF2B5EF4-FFF2-40B4-BE49-F238E27FC236}">
                  <a16:creationId xmlns:a16="http://schemas.microsoft.com/office/drawing/2014/main" id="{31EE845D-7AD5-479E-B54F-4C5201C5CBF1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51;gfba845065d_0_16">
              <a:extLst>
                <a:ext uri="{FF2B5EF4-FFF2-40B4-BE49-F238E27FC236}">
                  <a16:creationId xmlns:a16="http://schemas.microsoft.com/office/drawing/2014/main" id="{142D3F77-541B-489B-832A-9F432FC35F5B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52;gfba845065d_0_16">
              <a:extLst>
                <a:ext uri="{FF2B5EF4-FFF2-40B4-BE49-F238E27FC236}">
                  <a16:creationId xmlns:a16="http://schemas.microsoft.com/office/drawing/2014/main" id="{B7A0930F-652C-4190-8478-E03C0F070A70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53;gfba845065d_0_16">
              <a:extLst>
                <a:ext uri="{FF2B5EF4-FFF2-40B4-BE49-F238E27FC236}">
                  <a16:creationId xmlns:a16="http://schemas.microsoft.com/office/drawing/2014/main" id="{C0F90D6F-7E0C-460B-A71D-22D8F1C69BB1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54;gfba845065d_0_16">
              <a:extLst>
                <a:ext uri="{FF2B5EF4-FFF2-40B4-BE49-F238E27FC236}">
                  <a16:creationId xmlns:a16="http://schemas.microsoft.com/office/drawing/2014/main" id="{619A40FC-DF35-4EC8-B5B8-5FD76101DBA3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55;gfba845065d_0_16">
              <a:extLst>
                <a:ext uri="{FF2B5EF4-FFF2-40B4-BE49-F238E27FC236}">
                  <a16:creationId xmlns:a16="http://schemas.microsoft.com/office/drawing/2014/main" id="{F655C022-129E-4BFD-B92D-567B4869F988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56;gfba845065d_0_16">
              <a:extLst>
                <a:ext uri="{FF2B5EF4-FFF2-40B4-BE49-F238E27FC236}">
                  <a16:creationId xmlns:a16="http://schemas.microsoft.com/office/drawing/2014/main" id="{880D0AE6-23A6-4DCA-8301-AB910ED95FCF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B7FFC0-4870-82EC-F4BF-AB8C5B32B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636776"/>
            <a:ext cx="9988815" cy="646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BC063-3462-4136-9198-C5A7CB57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380"/>
            <a:ext cx="10515600" cy="865222"/>
          </a:xfrm>
        </p:spPr>
        <p:txBody>
          <a:bodyPr/>
          <a:lstStyle/>
          <a:p>
            <a:r>
              <a:rPr lang="en-US" dirty="0"/>
              <a:t>Spectrum of Youth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BCDB6-2EA7-41CA-A82A-21D91C37F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BB719-474E-0B7A-A96F-40643FF8E8B4}"/>
              </a:ext>
            </a:extLst>
          </p:cNvPr>
          <p:cNvSpPr txBox="1"/>
          <p:nvPr/>
        </p:nvSpPr>
        <p:spPr>
          <a:xfrm>
            <a:off x="734309" y="6151397"/>
            <a:ext cx="10587659" cy="4001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ffectLst/>
              </a:rPr>
              <a:t>SOURCE: Cetera Inc., adapted from Hart, R. A. (1992). Children's participation: From tokenism to citizenship. Innocenti Essays, No. 4. UNICEF International Child Development Centre. Used with permission.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31938-3AAD-6FFF-8FD2-F1332D647836}"/>
              </a:ext>
            </a:extLst>
          </p:cNvPr>
          <p:cNvSpPr txBox="1"/>
          <p:nvPr/>
        </p:nvSpPr>
        <p:spPr>
          <a:xfrm>
            <a:off x="1524000" y="5515088"/>
            <a:ext cx="30480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Nonparticipation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E63F6-EFF1-0668-800F-CFDCE6A6E256}"/>
              </a:ext>
            </a:extLst>
          </p:cNvPr>
          <p:cNvSpPr txBox="1"/>
          <p:nvPr/>
        </p:nvSpPr>
        <p:spPr>
          <a:xfrm>
            <a:off x="5715000" y="5515088"/>
            <a:ext cx="54864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Degrees of 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B5D870-A6C9-E166-EDB8-5A2ABA1AC503}"/>
              </a:ext>
            </a:extLst>
          </p:cNvPr>
          <p:cNvCxnSpPr/>
          <p:nvPr/>
        </p:nvCxnSpPr>
        <p:spPr>
          <a:xfrm>
            <a:off x="4800600" y="2133600"/>
            <a:ext cx="0" cy="365760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DB98-DD27-4D55-8C2F-4F9BA07E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9618-4370-4875-8432-BD6BADF2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Think about a recent project or initiative you were involved with that included young people.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/>
              <a:t>Identify the level of participation at which you involved young people.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/>
              <a:t>Ask yourself: What would it take to move youth engagement efforts within this project to a higher level on the spectrum.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FA559-E624-48EE-828B-4EA15D5796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/>
          </a:p>
        </p:txBody>
      </p:sp>
      <p:pic>
        <p:nvPicPr>
          <p:cNvPr id="12" name="Content Placeholder 11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98CF139-88A4-44F5-ACDC-A34DD20B72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-1" r="13400" b="-1"/>
          <a:stretch/>
        </p:blipFill>
        <p:spPr>
          <a:xfrm>
            <a:off x="7315200" y="1752600"/>
            <a:ext cx="4038600" cy="3101068"/>
          </a:xfr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25589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3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17B62715-D3F6-450C-ADA6-DE6C92F14EF4}"/>
    </a:ext>
  </a:extLst>
</a:theme>
</file>

<file path=ppt/theme/theme4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BE743BBF-2A69-4F1B-BB4E-97DCA1842F64}"/>
    </a:ext>
  </a:extLst>
</a:theme>
</file>

<file path=ppt/theme/theme5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6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238CD8BC-3526-4129-99EC-D13798E306E1}"/>
    </a:ext>
  </a:extLst>
</a:theme>
</file>

<file path=ppt/theme/theme7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D8EAD26-AEFA-4D1C-89EB-F7459B4C1649}"/>
    </a:ext>
  </a:extLst>
</a:theme>
</file>

<file path=ppt/theme/theme8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AE76EA9-C839-4BC9-917E-75CDC0CAB84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9DC1C7F-374C-E543-A844-10C7D9330FE8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</Template>
  <TotalTime>19202</TotalTime>
  <Words>635</Words>
  <Application>Microsoft Office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Elevating youth Engagement </vt:lpstr>
      <vt:lpstr>Agenda</vt:lpstr>
      <vt:lpstr>Module Results</vt:lpstr>
      <vt:lpstr>Check In</vt:lpstr>
      <vt:lpstr>Module Context</vt:lpstr>
      <vt:lpstr>PowerPoint Presentation</vt:lpstr>
      <vt:lpstr>Characteristics of Authentic Youth Engagement</vt:lpstr>
      <vt:lpstr>Spectrum of Youth Participation</vt:lpstr>
      <vt:lpstr>Activity</vt:lpstr>
      <vt:lpstr>Authentic Youth Engagement Approach</vt:lpstr>
      <vt:lpstr>Authentic Youth Engagement: Youth-Adult Partnership</vt:lpstr>
      <vt:lpstr>Authentic Youth Engagement: Opportunity </vt:lpstr>
      <vt:lpstr>Authentic Youth Engagement: Preparation</vt:lpstr>
      <vt:lpstr>Authentic Youth Engagement: Support</vt:lpstr>
      <vt:lpstr>Benefits of Authentic Youth Engagement for Youth</vt:lpstr>
      <vt:lpstr>Benefits for Organizations and Communities</vt:lpstr>
      <vt:lpstr>Large Group Discussion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Raven Wells</cp:lastModifiedBy>
  <cp:revision>123</cp:revision>
  <dcterms:created xsi:type="dcterms:W3CDTF">2022-01-13T17:46:40Z</dcterms:created>
  <dcterms:modified xsi:type="dcterms:W3CDTF">2025-09-26T13:54:07Z</dcterms:modified>
</cp:coreProperties>
</file>