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672" r:id="rId2"/>
    <p:sldMasterId id="2147483797" r:id="rId3"/>
    <p:sldMasterId id="2147483778" r:id="rId4"/>
    <p:sldMasterId id="2147483767" r:id="rId5"/>
    <p:sldMasterId id="2147483684" r:id="rId6"/>
    <p:sldMasterId id="2147483746" r:id="rId7"/>
    <p:sldMasterId id="2147483739" r:id="rId8"/>
    <p:sldMasterId id="2147483715" r:id="rId9"/>
  </p:sldMasterIdLst>
  <p:notesMasterIdLst>
    <p:notesMasterId r:id="rId33"/>
  </p:notesMasterIdLst>
  <p:handoutMasterIdLst>
    <p:handoutMasterId r:id="rId34"/>
  </p:handoutMasterIdLst>
  <p:sldIdLst>
    <p:sldId id="367" r:id="rId10"/>
    <p:sldId id="369" r:id="rId11"/>
    <p:sldId id="331" r:id="rId12"/>
    <p:sldId id="333" r:id="rId13"/>
    <p:sldId id="338" r:id="rId14"/>
    <p:sldId id="339" r:id="rId15"/>
    <p:sldId id="373" r:id="rId16"/>
    <p:sldId id="341" r:id="rId17"/>
    <p:sldId id="342" r:id="rId18"/>
    <p:sldId id="344" r:id="rId19"/>
    <p:sldId id="343" r:id="rId20"/>
    <p:sldId id="374" r:id="rId21"/>
    <p:sldId id="346" r:id="rId22"/>
    <p:sldId id="308" r:id="rId23"/>
    <p:sldId id="347" r:id="rId24"/>
    <p:sldId id="372" r:id="rId25"/>
    <p:sldId id="350" r:id="rId26"/>
    <p:sldId id="351" r:id="rId27"/>
    <p:sldId id="352" r:id="rId28"/>
    <p:sldId id="349" r:id="rId29"/>
    <p:sldId id="354" r:id="rId30"/>
    <p:sldId id="370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48FD48-57FF-9C99-326E-CCAB56B69AA4}" name="Jean Griffith-Thompson" initials="JGT" userId="S::JGriffithThompson@AECF.ORG::da45b680-55d6-4be3-8572-c1b6cb1bd765" providerId="AD"/>
  <p188:author id="{B61EB75C-E0E3-CCDC-55A4-DC13856146A3}" name="Alexandra Lohrbach" initials="AL" userId="RI0L1UX6i2P/zXRvlHBgNbpZrpcR+B4RoT6KQfzz6+g=" providerId="None"/>
  <p188:author id="{B73F6264-CF38-9F4C-D503-716E01DCE7CB}" name="Kristin Coffey" initials="KC" userId="Kristin Coffey" providerId="None"/>
  <p188:author id="{ACFC8271-0766-0383-7D02-E1F0656AC3DE}" name="Raven Wells" initials="RW" userId="S::rwells@aecf.org::38a63c19-8f26-403e-aeb5-ee8759350f6d" providerId="AD"/>
  <p188:author id="{D22DD0C5-0F2A-38A6-5ED0-046CF049A11D}" name="Ashley Cheatham" initials="AC" userId="S::acheatham@aecf.org::66b3f7c7-4ef5-4022-94a5-2b6965cda3bd" providerId="AD"/>
  <p188:author id="{8AFB9EE8-A55E-5D11-A3E0-07B1DC6D2AFF}" name="Gina Davis" initials="GD" userId="S::gdavis@AECF.ORG::26c9bfc2-5ea4-4ba1-bdb2-637277c3e0ec" providerId="AD"/>
  <p188:author id="{967238F7-3076-30AA-269F-F235A7CC65D1}" name="Raven Wells" initials="RW" userId="S::RWells@aecf.org::38a63c19-8f26-403e-aeb5-ee8759350f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Brynildsen" initials="EB" lastIdx="1" clrIdx="0">
    <p:extLst>
      <p:ext uri="{19B8F6BF-5375-455C-9EA6-DF929625EA0E}">
        <p15:presenceInfo xmlns:p15="http://schemas.microsoft.com/office/powerpoint/2012/main" userId="dd28a42ba725e7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84D"/>
    <a:srgbClr val="9D7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282" autoAdjust="0"/>
    <p:restoredTop sz="95627" autoAdjust="0"/>
  </p:normalViewPr>
  <p:slideViewPr>
    <p:cSldViewPr>
      <p:cViewPr varScale="1">
        <p:scale>
          <a:sx n="60" d="100"/>
          <a:sy n="60" d="100"/>
        </p:scale>
        <p:origin x="2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28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50DE50-53D6-4F24-B3EE-B749B0CA642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764C09-EE20-4B23-89E5-9D81AE4E1FF4}">
      <dgm:prSet phldrT="[Text]" custT="1"/>
      <dgm:spPr>
        <a:solidFill>
          <a:schemeClr val="tx2"/>
        </a:solidFill>
        <a:ln>
          <a:noFill/>
        </a:ln>
        <a:effectLst>
          <a:outerShdw blurRad="38100" dist="25400" dir="2700000" algn="tl" rotWithShape="0">
            <a:prstClr val="black">
              <a:alpha val="13278"/>
            </a:prstClr>
          </a:outerShdw>
        </a:effectLst>
      </dgm:spPr>
      <dgm:t>
        <a:bodyPr/>
        <a:lstStyle/>
        <a:p>
          <a:r>
            <a:rPr lang="en-US" sz="3200" b="1" dirty="0">
              <a:latin typeface="+mj-lt"/>
            </a:rPr>
            <a:t>Coping</a:t>
          </a:r>
        </a:p>
      </dgm:t>
    </dgm:pt>
    <dgm:pt modelId="{7B1B455C-849C-4F91-86FB-78AC5CC67645}" type="parTrans" cxnId="{24F490C4-16DF-4963-808F-CC4267299D4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D5999771-2732-405D-BEC6-DD67F6773EE2}" type="sibTrans" cxnId="{24F490C4-16DF-4963-808F-CC4267299D4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0DA0D5E0-B9F4-4036-A937-739D021D857E}">
      <dgm:prSet phldrT="[Text]" custT="1"/>
      <dgm:spPr>
        <a:solidFill>
          <a:schemeClr val="accent3"/>
        </a:solidFill>
        <a:ln>
          <a:noFill/>
        </a:ln>
        <a:effectLst>
          <a:outerShdw blurRad="38100" dist="25400" dir="2700000" algn="tl" rotWithShape="0">
            <a:prstClr val="black">
              <a:alpha val="13278"/>
            </a:prstClr>
          </a:outerShdw>
        </a:effectLst>
      </dgm:spPr>
      <dgm:t>
        <a:bodyPr/>
        <a:lstStyle/>
        <a:p>
          <a:r>
            <a:rPr lang="en-US" sz="3200" b="1" dirty="0">
              <a:latin typeface="+mj-lt"/>
            </a:rPr>
            <a:t>Competency</a:t>
          </a:r>
        </a:p>
      </dgm:t>
    </dgm:pt>
    <dgm:pt modelId="{797F805F-EBF3-483C-907E-4915EDFD51F6}" type="parTrans" cxnId="{9B4DD958-A63E-400D-A6B9-0C3F05E31899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988D520A-7DFA-447F-A455-369B1BA96A56}" type="sibTrans" cxnId="{9B4DD958-A63E-400D-A6B9-0C3F05E31899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F1A3767B-305E-4951-818A-D11E4984127F}">
      <dgm:prSet phldrT="[Text]" custT="1"/>
      <dgm:spPr>
        <a:solidFill>
          <a:schemeClr val="accent2"/>
        </a:solidFill>
        <a:ln>
          <a:noFill/>
        </a:ln>
        <a:effectLst>
          <a:outerShdw blurRad="38100" dist="25400" dir="2700000" algn="tl" rotWithShape="0">
            <a:prstClr val="black">
              <a:alpha val="13278"/>
            </a:prstClr>
          </a:outerShdw>
        </a:effectLst>
      </dgm:spPr>
      <dgm:t>
        <a:bodyPr/>
        <a:lstStyle/>
        <a:p>
          <a:r>
            <a:rPr lang="en-US" sz="3200" b="1" dirty="0">
              <a:latin typeface="+mj-lt"/>
            </a:rPr>
            <a:t>Control</a:t>
          </a:r>
        </a:p>
      </dgm:t>
    </dgm:pt>
    <dgm:pt modelId="{11F8113F-D085-4B43-957C-D7ECEA2C71E9}" type="parTrans" cxnId="{C514BD53-F6A5-4102-B332-30FEFC713E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4DC5E9CE-95B9-4B5F-9C94-48C9D28B8039}" type="sibTrans" cxnId="{C514BD53-F6A5-4102-B332-30FEFC713E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A190EC9E-7E1B-4A6A-A11E-CCB73800AD97}">
      <dgm:prSet phldrT="[Text]" custT="1"/>
      <dgm:spPr>
        <a:solidFill>
          <a:schemeClr val="accent5"/>
        </a:solidFill>
        <a:ln>
          <a:noFill/>
        </a:ln>
        <a:effectLst>
          <a:outerShdw blurRad="38100" dist="25400" dir="2700000" algn="tl" rotWithShape="0">
            <a:prstClr val="black">
              <a:alpha val="13278"/>
            </a:prstClr>
          </a:outerShdw>
        </a:effectLst>
      </dgm:spPr>
      <dgm:t>
        <a:bodyPr/>
        <a:lstStyle/>
        <a:p>
          <a:r>
            <a:rPr lang="en-US" sz="3200" b="1" dirty="0">
              <a:latin typeface="+mj-lt"/>
            </a:rPr>
            <a:t>Connections</a:t>
          </a:r>
        </a:p>
      </dgm:t>
    </dgm:pt>
    <dgm:pt modelId="{994BD02F-1CB9-43B5-A035-8ACC178C85F3}" type="parTrans" cxnId="{4451D89D-4D31-45DC-897F-31D81BC88DDA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A3FB1B03-CFA8-4053-93A5-34AA8EC12AEE}" type="sibTrans" cxnId="{4451D89D-4D31-45DC-897F-31D81BC88DDA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BCA1B10B-D8B2-4D05-AC63-D952FE581D3C}" type="pres">
      <dgm:prSet presAssocID="{5150DE50-53D6-4F24-B3EE-B749B0CA6420}" presName="diagram" presStyleCnt="0">
        <dgm:presLayoutVars>
          <dgm:dir/>
          <dgm:resizeHandles val="exact"/>
        </dgm:presLayoutVars>
      </dgm:prSet>
      <dgm:spPr/>
    </dgm:pt>
    <dgm:pt modelId="{33F6E92A-0AD5-4A0B-A5E0-359DC54F3F0A}" type="pres">
      <dgm:prSet presAssocID="{CF764C09-EE20-4B23-89E5-9D81AE4E1FF4}" presName="node" presStyleLbl="node1" presStyleIdx="0" presStyleCnt="4" custScaleX="93633" custScaleY="98674" custLinFactNeighborX="1383" custLinFactNeighborY="-2082">
        <dgm:presLayoutVars>
          <dgm:bulletEnabled val="1"/>
        </dgm:presLayoutVars>
      </dgm:prSet>
      <dgm:spPr/>
    </dgm:pt>
    <dgm:pt modelId="{051E780C-27D3-43B4-AFA1-039A53B67A44}" type="pres">
      <dgm:prSet presAssocID="{D5999771-2732-405D-BEC6-DD67F6773EE2}" presName="sibTrans" presStyleCnt="0"/>
      <dgm:spPr/>
    </dgm:pt>
    <dgm:pt modelId="{EBEE8D6A-8EDF-4140-BFCA-AB67271AF872}" type="pres">
      <dgm:prSet presAssocID="{0DA0D5E0-B9F4-4036-A937-739D021D857E}" presName="node" presStyleLbl="node1" presStyleIdx="1" presStyleCnt="4" custScaleX="95474" custScaleY="98674" custLinFactNeighborX="888" custLinFactNeighborY="-2082">
        <dgm:presLayoutVars>
          <dgm:bulletEnabled val="1"/>
        </dgm:presLayoutVars>
      </dgm:prSet>
      <dgm:spPr/>
    </dgm:pt>
    <dgm:pt modelId="{85CE3584-3E7E-47C9-8F0B-8A48D1583394}" type="pres">
      <dgm:prSet presAssocID="{988D520A-7DFA-447F-A455-369B1BA96A56}" presName="sibTrans" presStyleCnt="0"/>
      <dgm:spPr/>
    </dgm:pt>
    <dgm:pt modelId="{9CA27578-07DC-4A95-BCE1-AD7EC1DE7E42}" type="pres">
      <dgm:prSet presAssocID="{F1A3767B-305E-4951-818A-D11E4984127F}" presName="node" presStyleLbl="node1" presStyleIdx="2" presStyleCnt="4" custScaleX="90827" custScaleY="98674" custLinFactNeighborY="-2082">
        <dgm:presLayoutVars>
          <dgm:bulletEnabled val="1"/>
        </dgm:presLayoutVars>
      </dgm:prSet>
      <dgm:spPr/>
    </dgm:pt>
    <dgm:pt modelId="{78206422-D588-41B0-96A8-AD7AA9C66371}" type="pres">
      <dgm:prSet presAssocID="{4DC5E9CE-95B9-4B5F-9C94-48C9D28B8039}" presName="sibTrans" presStyleCnt="0"/>
      <dgm:spPr/>
    </dgm:pt>
    <dgm:pt modelId="{C4932C98-E518-4C81-94C9-EE88CC69AE42}" type="pres">
      <dgm:prSet presAssocID="{A190EC9E-7E1B-4A6A-A11E-CCB73800AD97}" presName="node" presStyleLbl="node1" presStyleIdx="3" presStyleCnt="4" custScaleX="93993" custScaleY="98674" custLinFactNeighborY="-2082">
        <dgm:presLayoutVars>
          <dgm:bulletEnabled val="1"/>
        </dgm:presLayoutVars>
      </dgm:prSet>
      <dgm:spPr/>
    </dgm:pt>
  </dgm:ptLst>
  <dgm:cxnLst>
    <dgm:cxn modelId="{8244452B-C615-4515-A96B-88E6E95A43B2}" type="presOf" srcId="{F1A3767B-305E-4951-818A-D11E4984127F}" destId="{9CA27578-07DC-4A95-BCE1-AD7EC1DE7E42}" srcOrd="0" destOrd="0" presId="urn:microsoft.com/office/officeart/2005/8/layout/default"/>
    <dgm:cxn modelId="{BCEE613D-1FDA-42C8-925C-7F5C80759EFE}" type="presOf" srcId="{A190EC9E-7E1B-4A6A-A11E-CCB73800AD97}" destId="{C4932C98-E518-4C81-94C9-EE88CC69AE42}" srcOrd="0" destOrd="0" presId="urn:microsoft.com/office/officeart/2005/8/layout/default"/>
    <dgm:cxn modelId="{33682251-8A62-48B9-86CD-DBD9B195BC31}" type="presOf" srcId="{5150DE50-53D6-4F24-B3EE-B749B0CA6420}" destId="{BCA1B10B-D8B2-4D05-AC63-D952FE581D3C}" srcOrd="0" destOrd="0" presId="urn:microsoft.com/office/officeart/2005/8/layout/default"/>
    <dgm:cxn modelId="{C514BD53-F6A5-4102-B332-30FEFC713EF0}" srcId="{5150DE50-53D6-4F24-B3EE-B749B0CA6420}" destId="{F1A3767B-305E-4951-818A-D11E4984127F}" srcOrd="2" destOrd="0" parTransId="{11F8113F-D085-4B43-957C-D7ECEA2C71E9}" sibTransId="{4DC5E9CE-95B9-4B5F-9C94-48C9D28B8039}"/>
    <dgm:cxn modelId="{9B4DD958-A63E-400D-A6B9-0C3F05E31899}" srcId="{5150DE50-53D6-4F24-B3EE-B749B0CA6420}" destId="{0DA0D5E0-B9F4-4036-A937-739D021D857E}" srcOrd="1" destOrd="0" parTransId="{797F805F-EBF3-483C-907E-4915EDFD51F6}" sibTransId="{988D520A-7DFA-447F-A455-369B1BA96A56}"/>
    <dgm:cxn modelId="{4451D89D-4D31-45DC-897F-31D81BC88DDA}" srcId="{5150DE50-53D6-4F24-B3EE-B749B0CA6420}" destId="{A190EC9E-7E1B-4A6A-A11E-CCB73800AD97}" srcOrd="3" destOrd="0" parTransId="{994BD02F-1CB9-43B5-A035-8ACC178C85F3}" sibTransId="{A3FB1B03-CFA8-4053-93A5-34AA8EC12AEE}"/>
    <dgm:cxn modelId="{E8EA67B8-45BB-46E1-9C53-7DA0E0BE83BB}" type="presOf" srcId="{0DA0D5E0-B9F4-4036-A937-739D021D857E}" destId="{EBEE8D6A-8EDF-4140-BFCA-AB67271AF872}" srcOrd="0" destOrd="0" presId="urn:microsoft.com/office/officeart/2005/8/layout/default"/>
    <dgm:cxn modelId="{24F490C4-16DF-4963-808F-CC4267299D40}" srcId="{5150DE50-53D6-4F24-B3EE-B749B0CA6420}" destId="{CF764C09-EE20-4B23-89E5-9D81AE4E1FF4}" srcOrd="0" destOrd="0" parTransId="{7B1B455C-849C-4F91-86FB-78AC5CC67645}" sibTransId="{D5999771-2732-405D-BEC6-DD67F6773EE2}"/>
    <dgm:cxn modelId="{DB94D2C8-EFE9-4094-9D56-A1153DC0669D}" type="presOf" srcId="{CF764C09-EE20-4B23-89E5-9D81AE4E1FF4}" destId="{33F6E92A-0AD5-4A0B-A5E0-359DC54F3F0A}" srcOrd="0" destOrd="0" presId="urn:microsoft.com/office/officeart/2005/8/layout/default"/>
    <dgm:cxn modelId="{47C03B80-6AED-44F3-A97C-8F2F67F0AEDA}" type="presParOf" srcId="{BCA1B10B-D8B2-4D05-AC63-D952FE581D3C}" destId="{33F6E92A-0AD5-4A0B-A5E0-359DC54F3F0A}" srcOrd="0" destOrd="0" presId="urn:microsoft.com/office/officeart/2005/8/layout/default"/>
    <dgm:cxn modelId="{C413BCBC-C9B7-4610-BECF-981E7EB21B8F}" type="presParOf" srcId="{BCA1B10B-D8B2-4D05-AC63-D952FE581D3C}" destId="{051E780C-27D3-43B4-AFA1-039A53B67A44}" srcOrd="1" destOrd="0" presId="urn:microsoft.com/office/officeart/2005/8/layout/default"/>
    <dgm:cxn modelId="{22321C0D-E717-4263-83F7-AEE66E0F3A51}" type="presParOf" srcId="{BCA1B10B-D8B2-4D05-AC63-D952FE581D3C}" destId="{EBEE8D6A-8EDF-4140-BFCA-AB67271AF872}" srcOrd="2" destOrd="0" presId="urn:microsoft.com/office/officeart/2005/8/layout/default"/>
    <dgm:cxn modelId="{DCD92B28-1E10-4504-B041-98CB80BCDB21}" type="presParOf" srcId="{BCA1B10B-D8B2-4D05-AC63-D952FE581D3C}" destId="{85CE3584-3E7E-47C9-8F0B-8A48D1583394}" srcOrd="3" destOrd="0" presId="urn:microsoft.com/office/officeart/2005/8/layout/default"/>
    <dgm:cxn modelId="{EA02D2CC-8859-418E-B248-E30FD8D91B5B}" type="presParOf" srcId="{BCA1B10B-D8B2-4D05-AC63-D952FE581D3C}" destId="{9CA27578-07DC-4A95-BCE1-AD7EC1DE7E42}" srcOrd="4" destOrd="0" presId="urn:microsoft.com/office/officeart/2005/8/layout/default"/>
    <dgm:cxn modelId="{9B1A2DA2-264F-47FF-9589-42EB2EBE5880}" type="presParOf" srcId="{BCA1B10B-D8B2-4D05-AC63-D952FE581D3C}" destId="{78206422-D588-41B0-96A8-AD7AA9C66371}" srcOrd="5" destOrd="0" presId="urn:microsoft.com/office/officeart/2005/8/layout/default"/>
    <dgm:cxn modelId="{BF7DF371-1E58-4495-A5B9-42FD9AD6D7CB}" type="presParOf" srcId="{BCA1B10B-D8B2-4D05-AC63-D952FE581D3C}" destId="{C4932C98-E518-4C81-94C9-EE88CC69AE4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6E92A-0AD5-4A0B-A5E0-359DC54F3F0A}">
      <dsp:nvSpPr>
        <dsp:cNvPr id="0" name=""/>
        <dsp:cNvSpPr/>
      </dsp:nvSpPr>
      <dsp:spPr>
        <a:xfrm>
          <a:off x="35746" y="225245"/>
          <a:ext cx="2404677" cy="1520483"/>
        </a:xfrm>
        <a:prstGeom prst="rect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>
          <a:outerShdw blurRad="38100" dist="25400" dir="2700000" algn="tl" rotWithShape="0">
            <a:prstClr val="black">
              <a:alpha val="13278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+mj-lt"/>
            </a:rPr>
            <a:t>Coping</a:t>
          </a:r>
        </a:p>
      </dsp:txBody>
      <dsp:txXfrm>
        <a:off x="35746" y="225245"/>
        <a:ext cx="2404677" cy="1520483"/>
      </dsp:txXfrm>
    </dsp:sp>
    <dsp:sp modelId="{EBEE8D6A-8EDF-4140-BFCA-AB67271AF872}">
      <dsp:nvSpPr>
        <dsp:cNvPr id="0" name=""/>
        <dsp:cNvSpPr/>
      </dsp:nvSpPr>
      <dsp:spPr>
        <a:xfrm>
          <a:off x="2684530" y="225245"/>
          <a:ext cx="2451957" cy="1520483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>
          <a:outerShdw blurRad="38100" dist="25400" dir="2700000" algn="tl" rotWithShape="0">
            <a:prstClr val="black">
              <a:alpha val="13278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+mj-lt"/>
            </a:rPr>
            <a:t>Competency</a:t>
          </a:r>
        </a:p>
      </dsp:txBody>
      <dsp:txXfrm>
        <a:off x="2684530" y="225245"/>
        <a:ext cx="2451957" cy="1520483"/>
      </dsp:txXfrm>
    </dsp:sp>
    <dsp:sp modelId="{9CA27578-07DC-4A95-BCE1-AD7EC1DE7E42}">
      <dsp:nvSpPr>
        <dsp:cNvPr id="0" name=""/>
        <dsp:cNvSpPr/>
      </dsp:nvSpPr>
      <dsp:spPr>
        <a:xfrm>
          <a:off x="5370501" y="225245"/>
          <a:ext cx="2332613" cy="1520483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>
          <a:outerShdw blurRad="38100" dist="25400" dir="2700000" algn="tl" rotWithShape="0">
            <a:prstClr val="black">
              <a:alpha val="13278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+mj-lt"/>
            </a:rPr>
            <a:t>Control</a:t>
          </a:r>
        </a:p>
      </dsp:txBody>
      <dsp:txXfrm>
        <a:off x="5370501" y="225245"/>
        <a:ext cx="2332613" cy="1520483"/>
      </dsp:txXfrm>
    </dsp:sp>
    <dsp:sp modelId="{C4932C98-E518-4C81-94C9-EE88CC69AE42}">
      <dsp:nvSpPr>
        <dsp:cNvPr id="0" name=""/>
        <dsp:cNvSpPr/>
      </dsp:nvSpPr>
      <dsp:spPr>
        <a:xfrm>
          <a:off x="7959935" y="225245"/>
          <a:ext cx="2413922" cy="1520483"/>
        </a:xfrm>
        <a:prstGeom prst="rect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>
          <a:outerShdw blurRad="38100" dist="25400" dir="2700000" algn="tl" rotWithShape="0">
            <a:prstClr val="black">
              <a:alpha val="13278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+mj-lt"/>
            </a:rPr>
            <a:t>Connections</a:t>
          </a:r>
        </a:p>
      </dsp:txBody>
      <dsp:txXfrm>
        <a:off x="7959935" y="225245"/>
        <a:ext cx="2413922" cy="1520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85AFF-4956-B74D-A715-A78B16E793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673A-7E97-D94F-A4A9-7717B232B9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DEE4-D064-E742-AAE4-046DB79143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AFE6F-5EE9-D845-AB6E-95D66B0E8A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4CDFF-8EA5-5047-9611-0AE5D3A78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128F4-BA33-8244-8D89-9A1F2087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6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93669-7633-4426-A8C3-40939B2427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44FCF-FACB-4686-8B3E-04A4A3B47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2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5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5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36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4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07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CD82D-45E2-16D9-8AD7-6734494F7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4459A-C1CE-7DB2-603A-74A16240C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39AE33-0881-5ADE-D4DC-783B3BB44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E539E-70AD-E920-DE1B-4E83FF9283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50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59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28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44FCF-FACB-4686-8B3E-04A4A3B478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46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D907ED-E8B3-49FF-A78F-45B99BAE94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172200"/>
            <a:ext cx="9395884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25766D-29B8-4A4D-ABC3-8C04745D2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5885" y="6172200"/>
            <a:ext cx="2796116" cy="685800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B17D86-A949-45EE-9E61-9114974FE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3D4984C0-E092-4DC0-BE96-C21EB8C651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804FB1-D99A-4B4D-8743-C8C49F8F07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29628B5-425D-4EFD-AA10-65650F525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3011FC6-EECF-4803-8BFD-BD9FE0B8F1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ED92038-0AF8-4AFE-898B-2E0AA646D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F874B1-D015-4B59-A7F1-FA0D2EBBB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6" r="1217" b="9818"/>
          <a:stretch/>
        </p:blipFill>
        <p:spPr>
          <a:xfrm>
            <a:off x="4495800" y="1"/>
            <a:ext cx="7696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5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7D6E0D-B79E-4E62-ABE9-5431D0F394C8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649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54EAC-E926-420C-8AC7-A046F69A6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13150" r="5504" b="16513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376578-8D27-43E5-9021-39E9EDE07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-1" b="29002"/>
          <a:stretch/>
        </p:blipFill>
        <p:spPr>
          <a:xfrm flipH="1"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02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160" userDrawn="1">
          <p15:clr>
            <a:srgbClr val="FBAE40"/>
          </p15:clr>
        </p15:guide>
        <p15:guide id="6" pos="220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B22166-76E0-4090-BB0F-60D672F02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0570" r="2854" b="8474"/>
          <a:stretch/>
        </p:blipFill>
        <p:spPr>
          <a:xfrm flipH="1"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0DDF3-E66E-464A-A52D-65790A2E9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r="4923" b="28571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160">
          <p15:clr>
            <a:srgbClr val="FBAE40"/>
          </p15:clr>
        </p15:guide>
        <p15:guide id="6" pos="22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F4E30-45FE-404D-992C-DCCA2256D101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-74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243FA-E834-46B8-A652-95410961FDE8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6985" r="33989" b="23584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ED604-353B-4859-8598-CE8F889ED1E7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1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F14C0255-102B-4107-BACB-E6990362B8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5B8A71-6F26-4045-BF36-37717E0EAC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5E82A5F-FCE4-4ADF-8738-0AAA286194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954CA8F-E143-45EE-9571-BF2661B9C0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D320901-DD12-418D-AF65-D3DB65D45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043E3D-EAA7-4421-939C-EAD6721A1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6" r="1217" b="9818"/>
          <a:stretch/>
        </p:blipFill>
        <p:spPr>
          <a:xfrm>
            <a:off x="4495800" y="1"/>
            <a:ext cx="7696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3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97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/>
          <a:lstStyle>
            <a:lvl1pPr marL="274320" indent="-274320">
              <a:lnSpc>
                <a:spcPct val="10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393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42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1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Casey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08F177-66AE-4CFD-82C8-86B4EEE8C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0614"/>
            <a:ext cx="9400117" cy="687387"/>
          </a:xfrm>
        </p:spPr>
        <p:txBody>
          <a:bodyPr lIns="457200" tIns="0" rIns="457200" bIns="45720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58374A-24A0-4A5A-9CB9-125044531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0117" y="6170614"/>
            <a:ext cx="2791883" cy="687387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1BCB62-B90D-41B1-A42E-CFB9BA233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1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4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1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35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7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5157787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8760"/>
            <a:ext cx="5183188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6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47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004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1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43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16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4A3775-B4AF-4E72-8F3B-57FC0593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D834DC-1A6D-4D04-AF5C-1A6EC5020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EE1CF0-5842-4FC0-8A29-F0F8D2B0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8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01551" y="1654013"/>
            <a:ext cx="8030132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3436" y="5405481"/>
            <a:ext cx="2267553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964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9790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50593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4083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4" y="1645921"/>
            <a:ext cx="6952828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1582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5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17921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78855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917921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475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12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53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54744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--Mast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0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8739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51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ne Conten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49AAA-A74F-4AAE-A2E6-5C82A29E9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2A2F1-5472-42C6-9557-87E6711C0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E0857-EF9A-4796-9F4D-843F24190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BCEC6-B127-4814-9A19-0D855DB5C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1F83BF-14DA-411B-B4ED-51D6D8BCA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8D5C0A-B6BB-4F0A-BF60-CEDFD9701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0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E423A9-AD42-0395-04C6-43E25CEC4CE0}"/>
              </a:ext>
            </a:extLst>
          </p:cNvPr>
          <p:cNvSpPr txBox="1"/>
          <p:nvPr userDrawn="1"/>
        </p:nvSpPr>
        <p:spPr>
          <a:xfrm>
            <a:off x="4482548" y="3687417"/>
            <a:ext cx="0" cy="0"/>
          </a:xfrm>
          <a:prstGeom prst="rect">
            <a:avLst/>
          </a:prstGeom>
        </p:spPr>
        <p:txBody>
          <a:bodyPr vert="horz" wrap="none" lIns="457200" tIns="45720" rIns="457200" bIns="45720" rtlCol="0" anchor="b">
            <a:normAutofit fontScale="25000" lnSpcReduction="20000"/>
          </a:bodyPr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32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22868-5E75-46B7-944A-22B8FDC4C73C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649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24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D0B69-C8A4-4764-8267-B099A6D85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13150" r="5504" b="16513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08946-CCFB-4EB9-BCA0-982C3095D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-1" b="29002"/>
          <a:stretch/>
        </p:blipFill>
        <p:spPr>
          <a:xfrm flipH="1"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1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208" userDrawn="1">
          <p15:clr>
            <a:srgbClr val="FBAE40"/>
          </p15:clr>
        </p15:guide>
        <p15:guide id="6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B1EC10-ECB3-499C-909D-D867BF169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0570" r="2854" b="8474"/>
          <a:stretch/>
        </p:blipFill>
        <p:spPr>
          <a:xfrm flipH="1"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3C9CB-FCF5-4269-B45B-6BF657281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r="4923" b="28571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208">
          <p15:clr>
            <a:srgbClr val="FBAE40"/>
          </p15:clr>
        </p15:guide>
        <p15:guide id="6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E65FB7-6DE2-407C-9C50-A80CF13ADD05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-74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FB1951-3776-49BE-B37E-ED57E2D36868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6985" r="33989" b="23584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FBB209-06D3-4DFC-9C8C-1478F9C71615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42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0" kern="2200" cap="all" spc="3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451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DC92BE-ECF2-E7C3-2B54-37BA96C0CA67}"/>
              </a:ext>
            </a:extLst>
          </p:cNvPr>
          <p:cNvSpPr/>
          <p:nvPr userDrawn="1"/>
        </p:nvSpPr>
        <p:spPr>
          <a:xfrm>
            <a:off x="4456077" y="0"/>
            <a:ext cx="773592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A3B76BB-9E8E-A9F6-089D-A8E77B3D63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2DF5E2-A23F-020D-7054-991F82B3F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" r="12664" b="2424"/>
          <a:stretch/>
        </p:blipFill>
        <p:spPr>
          <a:xfrm>
            <a:off x="4456078" y="586406"/>
            <a:ext cx="7735922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4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8" r:id="rId2"/>
    <p:sldLayoutId id="2147483790" r:id="rId3"/>
    <p:sldLayoutId id="2147483792" r:id="rId4"/>
    <p:sldLayoutId id="2147483794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0" kern="2200" cap="all" spc="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70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89" r:id="rId2"/>
    <p:sldLayoutId id="2147483791" r:id="rId3"/>
    <p:sldLayoutId id="2147483793" r:id="rId4"/>
    <p:sldLayoutId id="2147483795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1885"/>
            <a:ext cx="10515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8" r:id="rId3"/>
    <p:sldLayoutId id="2147483697" r:id="rId4"/>
    <p:sldLayoutId id="2147483700" r:id="rId5"/>
    <p:sldLayoutId id="2147483706" r:id="rId6"/>
    <p:sldLayoutId id="2147483702" r:id="rId7"/>
    <p:sldLayoutId id="2147483703" r:id="rId8"/>
    <p:sldLayoutId id="2147483705" r:id="rId9"/>
    <p:sldLayoutId id="2147483707" r:id="rId10"/>
    <p:sldLayoutId id="2147483708" r:id="rId11"/>
    <p:sldLayoutId id="2147483709" r:id="rId12"/>
    <p:sldLayoutId id="2147483710" r:id="rId13"/>
    <p:sldLayoutId id="2147483704" r:id="rId14"/>
    <p:sldLayoutId id="2147483787" r:id="rId15"/>
    <p:sldLayoutId id="2147483714" r:id="rId16"/>
    <p:sldLayoutId id="2147483713" r:id="rId17"/>
    <p:sldLayoutId id="2147483712" r:id="rId18"/>
    <p:sldLayoutId id="2147483690" r:id="rId19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2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0" r:id="rId2"/>
    <p:sldLayoutId id="2147483742" r:id="rId3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4864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2296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9728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7160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ABD48527-7563-95F7-A68B-C0EAF55B30B4}"/>
              </a:ext>
            </a:extLst>
          </p:cNvPr>
          <p:cNvSpPr txBox="1">
            <a:spLocks/>
          </p:cNvSpPr>
          <p:nvPr/>
        </p:nvSpPr>
        <p:spPr>
          <a:xfrm>
            <a:off x="381001" y="3886200"/>
            <a:ext cx="3352799" cy="1598561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1" i="0" u="none" strike="noStrike" kern="2400" cap="none" spc="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2.2 Wellness and Advocacy for Young Leaders</a:t>
            </a:r>
          </a:p>
          <a:p>
            <a:pPr algn="l"/>
            <a:endParaRPr lang="en-US" sz="2200" b="1" dirty="0">
              <a:latin typeface="+mj-lt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007C83FB-4F55-B267-28E3-B5D410B2AB36}"/>
              </a:ext>
            </a:extLst>
          </p:cNvPr>
          <p:cNvSpPr txBox="1">
            <a:spLocks/>
          </p:cNvSpPr>
          <p:nvPr/>
        </p:nvSpPr>
        <p:spPr>
          <a:xfrm>
            <a:off x="381000" y="1388269"/>
            <a:ext cx="4076700" cy="1961353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500" b="0" kern="2200" cap="all" spc="30" baseline="0">
                <a:solidFill>
                  <a:schemeClr val="accent2"/>
                </a:solidFill>
                <a:latin typeface="Knockout 30 Junior Welterwt" pitchFamily="50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 b="1" dirty="0">
                <a:latin typeface="+mj-lt"/>
              </a:rPr>
              <a:t>Elevating youth Engagement</a:t>
            </a:r>
            <a:br>
              <a:rPr lang="en-US" sz="4000" b="1" dirty="0">
                <a:latin typeface="+mj-lt"/>
              </a:rPr>
            </a:br>
            <a:endParaRPr lang="en-US" sz="4000" b="1" dirty="0">
              <a:latin typeface="+mj-lt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7521985-5A80-878D-3C83-A9F0555BE359}"/>
              </a:ext>
            </a:extLst>
          </p:cNvPr>
          <p:cNvSpPr txBox="1">
            <a:spLocks/>
          </p:cNvSpPr>
          <p:nvPr/>
        </p:nvSpPr>
        <p:spPr>
          <a:xfrm>
            <a:off x="390770" y="2971801"/>
            <a:ext cx="4181230" cy="6858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+mj-lt"/>
              </a:rPr>
              <a:t>TRACK TWO — FOR YOUNG LEADERS</a:t>
            </a:r>
          </a:p>
          <a:p>
            <a:pPr algn="l"/>
            <a:endParaRPr lang="en-US" sz="1600" dirty="0">
              <a:latin typeface="+mj-lt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A8893C0-A878-BD00-1D57-7252E4ADED1C}"/>
              </a:ext>
            </a:extLst>
          </p:cNvPr>
          <p:cNvSpPr txBox="1">
            <a:spLocks/>
          </p:cNvSpPr>
          <p:nvPr/>
        </p:nvSpPr>
        <p:spPr>
          <a:xfrm>
            <a:off x="379378" y="6284913"/>
            <a:ext cx="4076699" cy="573087"/>
          </a:xfrm>
          <a:prstGeom prst="rect">
            <a:avLst/>
          </a:prstGeom>
        </p:spPr>
        <p:txBody>
          <a:bodyPr anchor="ctr"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Jim Casey Youth Opportunities Initiative</a:t>
            </a:r>
            <a:r>
              <a:rPr lang="en-US" sz="13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943737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3773-326A-4403-97A4-DE960D4E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Self-Awareness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C2306-E030-4B30-B029-0BE862311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4566"/>
            <a:ext cx="5157787" cy="823912"/>
          </a:xfrm>
        </p:spPr>
        <p:txBody>
          <a:bodyPr/>
          <a:lstStyle/>
          <a:p>
            <a:r>
              <a:rPr lang="en-US" sz="2800" dirty="0"/>
              <a:t>PERSONAL REFLECTION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1E274-968B-4971-9223-2031AFE47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3600"/>
            <a:ext cx="6311900" cy="3811968"/>
          </a:xfrm>
        </p:spPr>
        <p:txBody>
          <a:bodyPr/>
          <a:lstStyle/>
          <a:p>
            <a:r>
              <a:rPr lang="en-US" sz="2200" dirty="0"/>
              <a:t>Describe yourself in three words.</a:t>
            </a:r>
          </a:p>
          <a:p>
            <a:r>
              <a:rPr lang="en-US" sz="2200" dirty="0"/>
              <a:t>What qualities do you most admire in yourself?</a:t>
            </a:r>
          </a:p>
          <a:p>
            <a:r>
              <a:rPr lang="en-US" sz="2200" dirty="0"/>
              <a:t>What is your biggest weakness?</a:t>
            </a:r>
          </a:p>
          <a:p>
            <a:r>
              <a:rPr lang="en-US" sz="2200" dirty="0"/>
              <a:t>What is your biggest strength?</a:t>
            </a:r>
          </a:p>
          <a:p>
            <a:r>
              <a:rPr lang="en-US" sz="2200" dirty="0"/>
              <a:t>What things scare you?</a:t>
            </a:r>
          </a:p>
          <a:p>
            <a:r>
              <a:rPr lang="en-US" sz="2200" dirty="0"/>
              <a:t>What excites you?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DFBF6-DE52-49F1-8F9A-B3F55FF3F7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10</a:t>
            </a:fld>
            <a:endParaRPr lang="en-US"/>
          </a:p>
        </p:txBody>
      </p:sp>
      <p:pic>
        <p:nvPicPr>
          <p:cNvPr id="8" name="Content Placeholder 2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A127DC8-D82B-1FD9-6713-E56EB0823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6115" b="21628"/>
          <a:stretch/>
        </p:blipFill>
        <p:spPr>
          <a:xfrm>
            <a:off x="7467601" y="1619811"/>
            <a:ext cx="3886200" cy="43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58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5BD2-4674-4021-BF75-29605482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Reflection and Wellness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2145E-B3E4-42F0-9116-885D9EE26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60394"/>
            <a:ext cx="5410200" cy="4716605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Personal reflection allows you to:</a:t>
            </a:r>
          </a:p>
          <a:p>
            <a:r>
              <a:rPr lang="en-US" sz="2200" dirty="0"/>
              <a:t>use your story as a tool for change;</a:t>
            </a:r>
          </a:p>
          <a:p>
            <a:r>
              <a:rPr lang="en-US" sz="2200" dirty="0"/>
              <a:t>avoid being trapped by situations or people that may have wounded you;</a:t>
            </a:r>
          </a:p>
          <a:p>
            <a:r>
              <a:rPr lang="en-US" sz="2200" dirty="0"/>
              <a:t>be aware of how your experiences have shaped you; and</a:t>
            </a:r>
          </a:p>
          <a:p>
            <a:r>
              <a:rPr lang="en-US" sz="2200" dirty="0"/>
              <a:t>advocate effectively, even in situations where there may be opposition.</a:t>
            </a:r>
          </a:p>
          <a:p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8A5E-C09C-43BD-A695-8B51D5BDD0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11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1A23D04-021F-AA15-EFFA-14DD682BA77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9000" y="1760394"/>
            <a:ext cx="3810000" cy="3810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327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000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F5D82-DEDC-C7FE-EAF9-1A0F7A170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02759-4AD1-E036-9521-402DB813E0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752600"/>
            <a:ext cx="6781800" cy="443858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/>
              <a:t>Think through your experiences that reflect popular advocacy themes, such as housing, education, professional development and parenting.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/>
              <a:t>Highlight who and what have helped you thrive.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/>
              <a:t>Reflect on tough experiences that may trigger you when speaking or presenting.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/>
              <a:t>Set boundaries and communicate your comfort level with certain topics as a safety measure when participating in advocacy opportunities.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82581-2E14-AE5A-DD7C-4187ED920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12</a:t>
            </a:fld>
            <a:endParaRPr lang="en-US"/>
          </a:p>
        </p:txBody>
      </p:sp>
      <p:pic>
        <p:nvPicPr>
          <p:cNvPr id="18" name="Picture 17" descr="A picture containing person, floor, indoor, window&#10;&#10;Description automatically generated">
            <a:extLst>
              <a:ext uri="{FF2B5EF4-FFF2-40B4-BE49-F238E27FC236}">
                <a16:creationId xmlns:a16="http://schemas.microsoft.com/office/drawing/2014/main" id="{660E96D3-260F-54B9-FE1E-849F6BA04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3484"/>
          <a:stretch/>
        </p:blipFill>
        <p:spPr>
          <a:xfrm>
            <a:off x="8229169" y="1752600"/>
            <a:ext cx="3124631" cy="443857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6102876-27E0-7DA1-C6CD-859CD2B2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Tips for Advocacy and Well-Being</a:t>
            </a:r>
          </a:p>
        </p:txBody>
      </p:sp>
    </p:spTree>
    <p:extLst>
      <p:ext uri="{BB962C8B-B14F-4D97-AF65-F5344CB8AC3E}">
        <p14:creationId xmlns:p14="http://schemas.microsoft.com/office/powerpoint/2010/main" val="3536431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7573-03CC-4EA1-97D2-A659CF73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Advocating Comes With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D332E-2039-44AA-9075-B0A8D5F3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715000" cy="4663439"/>
          </a:xfrm>
        </p:spPr>
        <p:txBody>
          <a:bodyPr/>
          <a:lstStyle/>
          <a:p>
            <a:r>
              <a:rPr lang="en-US" sz="2200" dirty="0"/>
              <a:t>Trauma triggers</a:t>
            </a:r>
          </a:p>
          <a:p>
            <a:r>
              <a:rPr lang="en-US" sz="2200" dirty="0"/>
              <a:t>Painful memories</a:t>
            </a:r>
          </a:p>
          <a:p>
            <a:r>
              <a:rPr lang="en-US" sz="2200" dirty="0"/>
              <a:t>Oversharing</a:t>
            </a:r>
          </a:p>
          <a:p>
            <a:r>
              <a:rPr lang="en-US" sz="2200" dirty="0"/>
              <a:t>Stress response</a:t>
            </a:r>
          </a:p>
          <a:p>
            <a:r>
              <a:rPr lang="en-US" sz="2200" dirty="0"/>
              <a:t>Anxiousness</a:t>
            </a:r>
          </a:p>
          <a:p>
            <a:r>
              <a:rPr lang="en-US" sz="2200" dirty="0"/>
              <a:t>Stage fright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9FA50-144E-46FA-ABFF-8C3E0093CE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Content Placeholder 7" descr="A group of women standing in front of a whiteboard&#10;&#10;Description automatically generated">
            <a:extLst>
              <a:ext uri="{FF2B5EF4-FFF2-40B4-BE49-F238E27FC236}">
                <a16:creationId xmlns:a16="http://schemas.microsoft.com/office/drawing/2014/main" id="{D1E7B04B-08FF-2E5F-ED5C-826946C2FA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0" b="1899"/>
          <a:stretch/>
        </p:blipFill>
        <p:spPr>
          <a:xfrm>
            <a:off x="6002121" y="1645920"/>
            <a:ext cx="5351679" cy="4145280"/>
          </a:xfrm>
        </p:spPr>
      </p:pic>
    </p:spTree>
    <p:extLst>
      <p:ext uri="{BB962C8B-B14F-4D97-AF65-F5344CB8AC3E}">
        <p14:creationId xmlns:p14="http://schemas.microsoft.com/office/powerpoint/2010/main" val="1589683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4167C3-CB39-4AA9-9EA3-2969E522F9DD}"/>
              </a:ext>
            </a:extLst>
          </p:cNvPr>
          <p:cNvSpPr txBox="1"/>
          <p:nvPr/>
        </p:nvSpPr>
        <p:spPr>
          <a:xfrm>
            <a:off x="6703888" y="1828801"/>
            <a:ext cx="4649912" cy="4201218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19DAA-CB97-4D3D-8082-6D1F3759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Prioritizing Wellness and Identity Shifts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EAB7E-7961-43D2-9064-B0D003340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1293"/>
            <a:ext cx="5334000" cy="4338726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Identity shifts are normal for advocates. You may:</a:t>
            </a:r>
          </a:p>
          <a:p>
            <a:r>
              <a:rPr lang="en-US" sz="2200" dirty="0"/>
              <a:t>become a parent;</a:t>
            </a:r>
          </a:p>
          <a:p>
            <a:r>
              <a:rPr lang="en-US" sz="2200" dirty="0"/>
              <a:t>transition into formal job opportunities; </a:t>
            </a:r>
          </a:p>
          <a:p>
            <a:r>
              <a:rPr lang="en-US" sz="2200" dirty="0"/>
              <a:t>reach an age where you feel like advocacy roles may not suit you; or</a:t>
            </a:r>
          </a:p>
          <a:p>
            <a:r>
              <a:rPr lang="en-US" sz="2200" dirty="0"/>
              <a:t>start to feel that some adults you work with struggle to view you as a young professional.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DC169-4A1F-4923-BFBE-95D870840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71444" y="2057399"/>
            <a:ext cx="4114799" cy="3031777"/>
          </a:xfrm>
          <a:noFill/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200" dirty="0">
                <a:latin typeface="+mj-lt"/>
              </a:rPr>
              <a:t>These feelings are normal. </a:t>
            </a:r>
            <a:r>
              <a:rPr lang="en-US" sz="2200" b="1" dirty="0">
                <a:latin typeface="+mj-lt"/>
              </a:rPr>
              <a:t>Just make sure that you: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>
                <a:latin typeface="+mj-lt"/>
              </a:rPr>
              <a:t>Communicate what you need.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>
                <a:latin typeface="+mj-lt"/>
              </a:rPr>
              <a:t>Ask if there may be opportunities that are appropriate for you, such as becoming an adult supporter, consultant — or even a staff member. (</a:t>
            </a:r>
            <a:r>
              <a:rPr lang="en-US" sz="2200" i="1" dirty="0">
                <a:latin typeface="+mj-lt"/>
              </a:rPr>
              <a:t>Yes, see if you may be able to get a job.</a:t>
            </a:r>
            <a:r>
              <a:rPr lang="en-US" sz="2200" dirty="0">
                <a:latin typeface="+mj-lt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dirty="0">
              <a:latin typeface="+mj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E9B68-A4C7-4E08-94CD-A58F1F320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88D57A-2EB3-68AE-3249-7218D610C379}"/>
              </a:ext>
            </a:extLst>
          </p:cNvPr>
          <p:cNvSpPr/>
          <p:nvPr/>
        </p:nvSpPr>
        <p:spPr>
          <a:xfrm>
            <a:off x="11430000" y="1828801"/>
            <a:ext cx="762000" cy="4201218"/>
          </a:xfrm>
          <a:prstGeom prst="rect">
            <a:avLst/>
          </a:prstGeom>
          <a:solidFill>
            <a:schemeClr val="tx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4693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0CE1-7A92-4088-A2FA-C34C173F1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Reponses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28123-D091-441A-8993-EB0EA1FA3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6248400" cy="466343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dirty="0"/>
              <a:t>How do your stress responses show up in your role as an advocate?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dirty="0"/>
              <a:t>In what ways are you shifting from being a youth in foster care to being a young advocate or professional?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1EAD6-16E8-4C3F-8CBC-E059C68CAD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15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7E0E11-7AFE-5038-614F-157A5A1304F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1645920"/>
            <a:ext cx="3810000" cy="3810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895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457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F8631-797A-4F11-832F-1953E1949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 C’s of Resilience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39B64-E193-41FA-BC9E-7C92D65E2B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0A28C9-39AF-4EEF-AC77-57E299DB8A09}"/>
              </a:ext>
            </a:extLst>
          </p:cNvPr>
          <p:cNvSpPr/>
          <p:nvPr/>
        </p:nvSpPr>
        <p:spPr>
          <a:xfrm>
            <a:off x="1023777" y="2705394"/>
            <a:ext cx="2237117" cy="147573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 w="0"/>
              <a:solidFill>
                <a:srgbClr val="DA5521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5CD1A82-5445-4C55-95BD-B35BD1FFF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669331"/>
              </p:ext>
            </p:extLst>
          </p:nvPr>
        </p:nvGraphicFramePr>
        <p:xfrm>
          <a:off x="903514" y="2514600"/>
          <a:ext cx="10374086" cy="2035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4767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AF3676-16C0-40F7-9515-48FD8B7C2050}"/>
              </a:ext>
            </a:extLst>
          </p:cNvPr>
          <p:cNvSpPr txBox="1"/>
          <p:nvPr/>
        </p:nvSpPr>
        <p:spPr>
          <a:xfrm>
            <a:off x="6858000" y="1828801"/>
            <a:ext cx="4495800" cy="3962399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70395-B8FB-4F00-ADA4-F9E689751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C4B31-1F07-49D1-9673-DC8504A8D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676400"/>
            <a:ext cx="4951411" cy="4632959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Coping is what people do to try to minimize stress.</a:t>
            </a:r>
          </a:p>
          <a:p>
            <a:r>
              <a:rPr lang="en-US" sz="2200" dirty="0"/>
              <a:t>How do you cope when an advocacy opportunity doesn’t go well?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A04F7F-F11B-4345-81EF-8E28629D98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39000" y="2088518"/>
            <a:ext cx="4038601" cy="4632959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+mj-lt"/>
              </a:rPr>
              <a:t>Examples of coping skills</a:t>
            </a:r>
          </a:p>
          <a:p>
            <a:r>
              <a:rPr lang="en-US" sz="2200" dirty="0">
                <a:latin typeface="+mj-lt"/>
              </a:rPr>
              <a:t>Calling a mentor or friend</a:t>
            </a:r>
          </a:p>
          <a:p>
            <a:r>
              <a:rPr lang="en-US" sz="2200" dirty="0">
                <a:latin typeface="+mj-lt"/>
              </a:rPr>
              <a:t>Spending time processing through the trigger to reduce the chance of the trigger coming up again</a:t>
            </a:r>
          </a:p>
          <a:p>
            <a:r>
              <a:rPr lang="en-US" sz="2200" dirty="0">
                <a:latin typeface="+mj-lt"/>
              </a:rPr>
              <a:t>Having a good cry or getting a hug</a:t>
            </a:r>
          </a:p>
          <a:p>
            <a:r>
              <a:rPr lang="en-US" sz="2200" dirty="0">
                <a:latin typeface="+mj-lt"/>
              </a:rPr>
              <a:t>Writing in a journal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77D751-FE7C-4DB3-85F4-84F75E08F6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E8329-E198-5364-AECA-A0DC79BCD0BB}"/>
              </a:ext>
            </a:extLst>
          </p:cNvPr>
          <p:cNvSpPr/>
          <p:nvPr/>
        </p:nvSpPr>
        <p:spPr>
          <a:xfrm>
            <a:off x="11430000" y="1828801"/>
            <a:ext cx="762000" cy="3962399"/>
          </a:xfrm>
          <a:prstGeom prst="rect">
            <a:avLst/>
          </a:prstGeom>
          <a:solidFill>
            <a:schemeClr val="accent5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8926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C81D9E-E964-EE92-6B11-A614695E8A66}"/>
              </a:ext>
            </a:extLst>
          </p:cNvPr>
          <p:cNvSpPr txBox="1"/>
          <p:nvPr/>
        </p:nvSpPr>
        <p:spPr>
          <a:xfrm>
            <a:off x="7315200" y="2209800"/>
            <a:ext cx="4038600" cy="35814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FE022-3996-43B4-93D2-982B8C4C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C4B56-B212-4FA4-9C6C-FAEA5A472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0" y="2514600"/>
            <a:ext cx="3505200" cy="41148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+mj-lt"/>
              </a:rPr>
              <a:t>As an advocate, competence applies to your understanding of the opportunity.</a:t>
            </a:r>
          </a:p>
          <a:p>
            <a:r>
              <a:rPr lang="en-US" sz="2200" dirty="0">
                <a:latin typeface="+mj-lt"/>
              </a:rPr>
              <a:t>Do you feel prepared to speak or share?</a:t>
            </a:r>
          </a:p>
          <a:p>
            <a:r>
              <a:rPr lang="en-US" sz="2200" dirty="0">
                <a:latin typeface="+mj-lt"/>
              </a:rPr>
              <a:t>Is your advocacy aligned with the mission or theme?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24AFB-E6F3-4E3C-BA67-86C8FAD5B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2812" y="1676400"/>
            <a:ext cx="6097588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Competency is the ability to do something successfully or effectively. </a:t>
            </a:r>
          </a:p>
          <a:p>
            <a:pPr marL="0" indent="0">
              <a:buNone/>
            </a:pPr>
            <a:r>
              <a:rPr lang="en-US" sz="2200" dirty="0"/>
              <a:t>Competence also applies to understanding how participating in the opportunity might affect you.</a:t>
            </a:r>
          </a:p>
          <a:p>
            <a:r>
              <a:rPr lang="en-US" sz="2200" dirty="0"/>
              <a:t>Will you be sharing a lot of your story?</a:t>
            </a:r>
          </a:p>
          <a:p>
            <a:r>
              <a:rPr lang="en-US" sz="2200" dirty="0"/>
              <a:t>Will there be people present who do not understand that your experience could be oppositional?</a:t>
            </a:r>
          </a:p>
          <a:p>
            <a:r>
              <a:rPr lang="en-US" sz="2200" dirty="0"/>
              <a:t>Is the opportunity safe?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8F2D2-E38F-4087-9111-49D0C6C18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1B9F4C-54BB-6283-9B0A-40BD3390C8D6}"/>
              </a:ext>
            </a:extLst>
          </p:cNvPr>
          <p:cNvSpPr/>
          <p:nvPr/>
        </p:nvSpPr>
        <p:spPr>
          <a:xfrm>
            <a:off x="11430000" y="2209800"/>
            <a:ext cx="762000" cy="3581400"/>
          </a:xfrm>
          <a:prstGeom prst="rect">
            <a:avLst/>
          </a:prstGeom>
          <a:solidFill>
            <a:schemeClr val="accent3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6423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D13863-A2A1-A046-3745-81CB7ED487F5}"/>
              </a:ext>
            </a:extLst>
          </p:cNvPr>
          <p:cNvSpPr txBox="1"/>
          <p:nvPr/>
        </p:nvSpPr>
        <p:spPr>
          <a:xfrm>
            <a:off x="6703888" y="2037139"/>
            <a:ext cx="4649912" cy="3601661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185CC-D501-4E9E-99E7-C86544085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3BA8-D72C-491B-8CD5-1358C4300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57855"/>
            <a:ext cx="4876800" cy="2468879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In the context of resilience, control means you have the capacity to act independently and make your own choices </a:t>
            </a:r>
            <a:r>
              <a:rPr lang="en-US" sz="2200" dirty="0"/>
              <a:t>every time that you participate in an advocacy opportunity.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7F418-790E-4E41-B78A-4D8DEE154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4200" y="2255521"/>
            <a:ext cx="4267200" cy="3230879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+mj-lt"/>
              </a:rPr>
              <a:t>Minimizing re-traumatization</a:t>
            </a: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The following are examples of ways to exercise control when advocating:</a:t>
            </a:r>
          </a:p>
          <a:p>
            <a:r>
              <a:rPr lang="en-US" sz="2200" dirty="0">
                <a:latin typeface="+mj-lt"/>
              </a:rPr>
              <a:t>Set boundaries</a:t>
            </a:r>
          </a:p>
          <a:p>
            <a:r>
              <a:rPr lang="en-US" sz="2200" dirty="0">
                <a:latin typeface="+mj-lt"/>
              </a:rPr>
              <a:t>Know when to say no to opportunities</a:t>
            </a:r>
          </a:p>
          <a:p>
            <a:r>
              <a:rPr lang="en-US" sz="2200" dirty="0">
                <a:latin typeface="+mj-lt"/>
              </a:rPr>
              <a:t>Focus on emotional awareness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CADDA-64AE-4D4E-803B-B71CFE6F2F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9070E-B666-3354-4F7C-2D9BB4723CE3}"/>
              </a:ext>
            </a:extLst>
          </p:cNvPr>
          <p:cNvSpPr/>
          <p:nvPr/>
        </p:nvSpPr>
        <p:spPr>
          <a:xfrm>
            <a:off x="11430000" y="2037139"/>
            <a:ext cx="762000" cy="3601661"/>
          </a:xfrm>
          <a:prstGeom prst="rect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8571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1FC7-8EBA-0919-4CC8-83C2BA7B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BDA03-1B08-F443-23DF-E384E03472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4495800" cy="4663439"/>
          </a:xfrm>
        </p:spPr>
        <p:txBody>
          <a:bodyPr/>
          <a:lstStyle/>
          <a:p>
            <a:pPr marL="274320" marR="0" lvl="0" indent="-274320" algn="l" defTabSz="6858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24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Review module results</a:t>
            </a:r>
          </a:p>
          <a:p>
            <a:pPr>
              <a:lnSpc>
                <a:spcPct val="95000"/>
              </a:lnSpc>
              <a:buClr>
                <a:srgbClr val="DA5521"/>
              </a:buClr>
              <a:defRPr/>
            </a:pPr>
            <a:r>
              <a:rPr kumimoji="0" lang="en-US" sz="1800" b="0" i="0" u="none" strike="noStrike" kern="24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Check in</a:t>
            </a:r>
          </a:p>
          <a:p>
            <a:pPr marL="274320" marR="0" lvl="0" indent="-274320" algn="l" defTabSz="6858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24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Review of authentic youth engagement</a:t>
            </a:r>
          </a:p>
          <a:p>
            <a:pPr marL="274320" marR="0" lvl="0" indent="-274320" algn="l" defTabSz="6858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24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Wellness and self-awareness</a:t>
            </a:r>
          </a:p>
          <a:p>
            <a:pPr marL="274320" marR="0" lvl="0" indent="-274320" algn="l" defTabSz="6858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/>
              <a:t>Personal reflection</a:t>
            </a:r>
            <a:r>
              <a:rPr kumimoji="0" lang="en-US" sz="1800" b="0" i="0" u="none" strike="noStrike" kern="24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activity</a:t>
            </a:r>
          </a:p>
          <a:p>
            <a:r>
              <a:rPr lang="en-US" sz="1800" dirty="0"/>
              <a:t>Advocacy and risks</a:t>
            </a:r>
          </a:p>
          <a:p>
            <a:r>
              <a:rPr lang="en-US" sz="1800" dirty="0"/>
              <a:t>The Four C’s of Resilience</a:t>
            </a:r>
          </a:p>
          <a:p>
            <a:r>
              <a:rPr lang="en-US" sz="1800" dirty="0"/>
              <a:t>Discussion</a:t>
            </a:r>
          </a:p>
          <a:p>
            <a:r>
              <a:rPr lang="en-US" sz="1800" dirty="0"/>
              <a:t>Check out</a:t>
            </a:r>
            <a:endParaRPr kumimoji="0" lang="en-US" sz="1800" b="0" i="0" u="none" strike="noStrike" kern="24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88D99-96D7-7D2A-42B1-91CBA7E931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</a:t>
            </a:fld>
            <a:endParaRPr lang="en-US"/>
          </a:p>
        </p:txBody>
      </p:sp>
      <p:pic>
        <p:nvPicPr>
          <p:cNvPr id="11" name="Content Placeholder 10" descr="A group of women writing on paper&#10;&#10;Description automatically generated">
            <a:extLst>
              <a:ext uri="{FF2B5EF4-FFF2-40B4-BE49-F238E27FC236}">
                <a16:creationId xmlns:a16="http://schemas.microsoft.com/office/drawing/2014/main" id="{FF97A281-17D6-724D-60E3-D04427C4B7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 r="8338" b="20213"/>
          <a:stretch/>
        </p:blipFill>
        <p:spPr>
          <a:xfrm>
            <a:off x="5867400" y="1645920"/>
            <a:ext cx="5486400" cy="3688080"/>
          </a:xfrm>
        </p:spPr>
      </p:pic>
    </p:spTree>
    <p:extLst>
      <p:ext uri="{BB962C8B-B14F-4D97-AF65-F5344CB8AC3E}">
        <p14:creationId xmlns:p14="http://schemas.microsoft.com/office/powerpoint/2010/main" val="855719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B870B43-62EB-1168-EB10-CFAE3A15B0D8}"/>
              </a:ext>
            </a:extLst>
          </p:cNvPr>
          <p:cNvSpPr txBox="1"/>
          <p:nvPr/>
        </p:nvSpPr>
        <p:spPr>
          <a:xfrm>
            <a:off x="6324600" y="1645920"/>
            <a:ext cx="5029200" cy="452628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F519C-184E-4B0E-9E9E-781C67D1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FF18D-FE48-4D3C-BDA6-4F5024B1F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4724401" cy="4663439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Connection is the state of being joined or linked to people, places or things.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Being connected to loving and supportive people helps you cope if you are in a situation where you may feel triggered.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601B0-2F90-44B3-A10C-D06E60201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9400" y="1905000"/>
            <a:ext cx="4419598" cy="4381947"/>
          </a:xfrm>
          <a:noFill/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b="1" dirty="0">
                <a:latin typeface="+mj-lt"/>
              </a:rPr>
              <a:t>For advocates, being connected can mean having someone who: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+mj-lt"/>
              </a:rPr>
              <a:t>supports you by being an anchor in the audience when you are speaking or sharing your story;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+mj-lt"/>
              </a:rPr>
              <a:t>shares constructive feedback;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+mj-lt"/>
              </a:rPr>
              <a:t>helps you practice and prepare your remarks; or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+mj-lt"/>
              </a:rPr>
              <a:t>is an ally and advocates for you when you need support.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A5414-7026-4B93-8B8C-DC1CE636BA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FCC07-30A0-8C34-7FC1-8664B42BCEE8}"/>
              </a:ext>
            </a:extLst>
          </p:cNvPr>
          <p:cNvSpPr/>
          <p:nvPr/>
        </p:nvSpPr>
        <p:spPr>
          <a:xfrm>
            <a:off x="11430000" y="1645920"/>
            <a:ext cx="762000" cy="4526280"/>
          </a:xfrm>
          <a:prstGeom prst="rect">
            <a:avLst/>
          </a:prstGeom>
          <a:solidFill>
            <a:schemeClr val="tx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1122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15D01-D763-4B72-B9AC-A43D4D463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F9E7F-8F21-4E90-A3BC-944E8CA66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5867400" cy="44805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Based on today’s conversation, what is one way you plan to manage your well-being while advocating?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3F86A-1200-406B-BE5E-2084EA4D16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21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C67BB9-DBA4-A3D2-CDA6-DB0FEA16A4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1645920"/>
            <a:ext cx="3810000" cy="3810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895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251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8314-5CC8-87FC-4EBD-5BA6B1123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1F6F-1498-B7EE-5BB5-112D70A87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029200" cy="46634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NOTE TO FACILITATOR: Insert checkout question here.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E6219-01D5-78AE-EB2E-C7B501F258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22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E02CDA-BE05-51D4-FE4C-E17BF75032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5200" y="1360075"/>
            <a:ext cx="4419600" cy="44196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8539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504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54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52011-12F8-453C-9971-8B771585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4876800" cy="4469132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Participants will: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explore the connection between self-awareness, personal wellness and advocacy;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</a:rPr>
              <a:t>r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eflect on personal experiences to help identify trauma triggers; and</a:t>
            </a:r>
            <a:endParaRPr lang="en-US" sz="22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</a:rPr>
              <a:t>l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earn about tools for managing their well-being to minimize harm when advocating for themselves and others. 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2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3E4DE-14C4-4AE7-A625-88B1F65CDE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brain with different icons&#10;&#10;Description automatically generated with medium confidence">
            <a:extLst>
              <a:ext uri="{FF2B5EF4-FFF2-40B4-BE49-F238E27FC236}">
                <a16:creationId xmlns:a16="http://schemas.microsoft.com/office/drawing/2014/main" id="{87E260EA-671B-7861-4EF7-66EEFEA17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41" y="1645920"/>
            <a:ext cx="4521859" cy="442912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C2F52D6-3D39-A5A5-D576-18E962AA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Results</a:t>
            </a:r>
          </a:p>
        </p:txBody>
      </p:sp>
    </p:spTree>
    <p:extLst>
      <p:ext uri="{BB962C8B-B14F-4D97-AF65-F5344CB8AC3E}">
        <p14:creationId xmlns:p14="http://schemas.microsoft.com/office/powerpoint/2010/main" val="3572385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68761-4066-423A-BE9A-5ACA14C6C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720F3-FEC2-40F3-9FA7-E6B6CE6857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200" dirty="0"/>
              <a:t>Name</a:t>
            </a:r>
          </a:p>
          <a:p>
            <a:r>
              <a:rPr lang="en-US" sz="2200" dirty="0"/>
              <a:t>City, state</a:t>
            </a:r>
          </a:p>
          <a:p>
            <a:r>
              <a:rPr lang="en-US" sz="2200" dirty="0">
                <a:highlight>
                  <a:srgbClr val="FFFF00"/>
                </a:highlight>
              </a:rPr>
              <a:t>NOTE TO FACILITATOR:            Insert relevant check-in question.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BCE04-CC95-4562-BE94-D5AEB7551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4</a:t>
            </a:fld>
            <a:endParaRPr lang="en-US"/>
          </a:p>
        </p:txBody>
      </p:sp>
      <p:pic>
        <p:nvPicPr>
          <p:cNvPr id="7" name="Content Placeholder 6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id="{AD1778FC-6A63-C342-F2FE-7D3EA37AB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-20" r="6843" b="9125"/>
          <a:stretch/>
        </p:blipFill>
        <p:spPr>
          <a:xfrm>
            <a:off x="6934199" y="1617344"/>
            <a:ext cx="4419601" cy="438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2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EAB7E-7961-43D2-9064-B0D003340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207832"/>
            <a:ext cx="4570413" cy="3811968"/>
          </a:xfrm>
        </p:spPr>
        <p:txBody>
          <a:bodyPr/>
          <a:lstStyle/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b="0" i="0" u="none" strike="noStrike" dirty="0">
                <a:effectLst/>
              </a:rPr>
              <a:t>Self-awareness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Personal reflection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b="0" i="0" u="none" strike="noStrike" dirty="0">
                <a:effectLst/>
              </a:rPr>
              <a:t>Setting boundaries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W</a:t>
            </a:r>
            <a:r>
              <a:rPr lang="en-US" b="0" i="0" u="none" strike="noStrike" dirty="0">
                <a:effectLst/>
              </a:rPr>
              <a:t>ellness</a:t>
            </a:r>
          </a:p>
          <a:p>
            <a:pPr marL="0" indent="0">
              <a:spcAft>
                <a:spcPts val="2400"/>
              </a:spcAft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DC169-4A1F-4923-BFBE-95D870840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207832"/>
            <a:ext cx="4953000" cy="3811968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dirty="0"/>
              <a:t>Participants agree that including young people who have experienced foster care is necessary to improve system policy and practice.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E9B68-A4C7-4E08-94CD-A58F1F320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5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CA8A04A-2533-2BAC-686D-75479D6D3C52}"/>
              </a:ext>
            </a:extLst>
          </p:cNvPr>
          <p:cNvSpPr txBox="1">
            <a:spLocks/>
          </p:cNvSpPr>
          <p:nvPr/>
        </p:nvSpPr>
        <p:spPr>
          <a:xfrm>
            <a:off x="839788" y="1690688"/>
            <a:ext cx="5157787" cy="823912"/>
          </a:xfrm>
          <a:prstGeom prst="rect">
            <a:avLst/>
          </a:prstGeom>
        </p:spPr>
        <p:txBody>
          <a:bodyPr vert="horz" lIns="0" tIns="27432" rIns="91440" bIns="4572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30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FOCUS:</a:t>
            </a:r>
            <a:endParaRPr lang="en-US" sz="280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8AD4216-3DD1-823C-E13E-69A5BAFBA9E1}"/>
              </a:ext>
            </a:extLst>
          </p:cNvPr>
          <p:cNvSpPr txBox="1">
            <a:spLocks/>
          </p:cNvSpPr>
          <p:nvPr/>
        </p:nvSpPr>
        <p:spPr>
          <a:xfrm>
            <a:off x="6194426" y="1690688"/>
            <a:ext cx="5183188" cy="823912"/>
          </a:xfrm>
          <a:prstGeom prst="rect">
            <a:avLst/>
          </a:prstGeom>
        </p:spPr>
        <p:txBody>
          <a:bodyPr vert="horz" lIns="0" tIns="27432" rIns="9144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9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ASSUMPTION:</a:t>
            </a:r>
            <a:endParaRPr lang="en-US" sz="2800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6BC0AED2-654C-D4BA-4026-90528FA9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Context</a:t>
            </a:r>
          </a:p>
        </p:txBody>
      </p:sp>
    </p:spTree>
    <p:extLst>
      <p:ext uri="{BB962C8B-B14F-4D97-AF65-F5344CB8AC3E}">
        <p14:creationId xmlns:p14="http://schemas.microsoft.com/office/powerpoint/2010/main" val="4226607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11FBC-4FC2-4C1F-9C52-6A177A590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096000" cy="4469132"/>
          </a:xfrm>
        </p:spPr>
        <p:txBody>
          <a:bodyPr/>
          <a:lstStyle/>
          <a:p>
            <a:r>
              <a:rPr lang="en-US" sz="2600" dirty="0"/>
              <a:t>It is a philosophical and strategic approach to working with young people.</a:t>
            </a:r>
          </a:p>
          <a:p>
            <a:r>
              <a:rPr lang="en-US" sz="2600" dirty="0"/>
              <a:t>Through this signature practice, young people use their individual and collective power and expertise in helping to shape a better future for those in and transitioning from foster care into adulthood.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24699-BAF1-4553-8734-CEC3289D1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6</a:t>
            </a:fld>
            <a:endParaRPr lang="en-US"/>
          </a:p>
        </p:txBody>
      </p:sp>
      <p:pic>
        <p:nvPicPr>
          <p:cNvPr id="6" name="Content Placeholder 8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A33EAA62-9683-545F-30AA-DF12A7C2F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38" y="1752600"/>
            <a:ext cx="4022162" cy="31242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2D19ECB-BE78-4926-271F-48F1BC1F7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Authentic Youth Engagement</a:t>
            </a:r>
          </a:p>
        </p:txBody>
      </p:sp>
    </p:spTree>
    <p:extLst>
      <p:ext uri="{BB962C8B-B14F-4D97-AF65-F5344CB8AC3E}">
        <p14:creationId xmlns:p14="http://schemas.microsoft.com/office/powerpoint/2010/main" val="137750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2B02-5371-4CBA-A87F-0183BF1B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Authentic Youth Engagement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A64C8-B472-41BD-AC0E-3AEEEE17D5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3C39A0-D743-3EE0-69E9-693966DD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45920"/>
            <a:ext cx="4948221" cy="4663439"/>
          </a:xfrm>
        </p:spPr>
        <p:txBody>
          <a:bodyPr/>
          <a:lstStyle/>
          <a:p>
            <a:pPr mar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chemeClr val="tx1"/>
                </a:solidFill>
                <a:effectLst/>
              </a:rPr>
              <a:t>This approach prioritizes young people’s expertise and ability to help shape solutions. It also provides </a:t>
            </a:r>
            <a:r>
              <a:rPr lang="en-US" b="1" i="0" u="none" strike="noStrike" dirty="0">
                <a:solidFill>
                  <a:schemeClr val="accent2"/>
                </a:solidFill>
                <a:effectLst/>
              </a:rPr>
              <a:t>meaningful </a:t>
            </a:r>
            <a:r>
              <a:rPr lang="en-US" b="1" dirty="0">
                <a:solidFill>
                  <a:schemeClr val="accent2"/>
                </a:solidFill>
              </a:rPr>
              <a:t>opportunities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b="1" dirty="0">
                <a:solidFill>
                  <a:schemeClr val="accent2"/>
                </a:solidFill>
              </a:rPr>
              <a:t>professional development</a:t>
            </a:r>
            <a:r>
              <a:rPr lang="en-US" dirty="0">
                <a:solidFill>
                  <a:schemeClr val="accent2"/>
                </a:solidFill>
              </a:rPr>
              <a:t>. </a:t>
            </a:r>
            <a:br>
              <a:rPr lang="en-US" b="0" dirty="0">
                <a:effectLst/>
              </a:rPr>
            </a:br>
            <a:endParaRPr lang="en-US" dirty="0"/>
          </a:p>
        </p:txBody>
      </p:sp>
      <p:grpSp>
        <p:nvGrpSpPr>
          <p:cNvPr id="8" name="Google Shape;146;gfba845065d_0_16">
            <a:extLst>
              <a:ext uri="{FF2B5EF4-FFF2-40B4-BE49-F238E27FC236}">
                <a16:creationId xmlns:a16="http://schemas.microsoft.com/office/drawing/2014/main" id="{1E8DC511-8CFA-4323-848C-CA9069E14EB6}"/>
              </a:ext>
            </a:extLst>
          </p:cNvPr>
          <p:cNvGrpSpPr/>
          <p:nvPr/>
        </p:nvGrpSpPr>
        <p:grpSpPr>
          <a:xfrm>
            <a:off x="6629400" y="1679196"/>
            <a:ext cx="4216652" cy="4788938"/>
            <a:chOff x="2030693" y="1340"/>
            <a:chExt cx="3250727" cy="4731206"/>
          </a:xfrm>
        </p:grpSpPr>
        <p:sp>
          <p:nvSpPr>
            <p:cNvPr id="9" name="Google Shape;147;gfba845065d_0_16">
              <a:extLst>
                <a:ext uri="{FF2B5EF4-FFF2-40B4-BE49-F238E27FC236}">
                  <a16:creationId xmlns:a16="http://schemas.microsoft.com/office/drawing/2014/main" id="{4D94D70A-48F9-4F74-3519-103B41A339C1}"/>
                </a:ext>
              </a:extLst>
            </p:cNvPr>
            <p:cNvSpPr/>
            <p:nvPr/>
          </p:nvSpPr>
          <p:spPr>
            <a:xfrm rot="5400000">
              <a:off x="2677074" y="1604041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48;gfba845065d_0_16">
              <a:extLst>
                <a:ext uri="{FF2B5EF4-FFF2-40B4-BE49-F238E27FC236}">
                  <a16:creationId xmlns:a16="http://schemas.microsoft.com/office/drawing/2014/main" id="{ED96CED8-B899-1740-CC37-821655497128}"/>
                </a:ext>
              </a:extLst>
            </p:cNvPr>
            <p:cNvSpPr txBox="1"/>
            <p:nvPr/>
          </p:nvSpPr>
          <p:spPr>
            <a:xfrm>
              <a:off x="2791068" y="1763348"/>
              <a:ext cx="1525801" cy="1079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Partnering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49;gfba845065d_0_16">
              <a:extLst>
                <a:ext uri="{FF2B5EF4-FFF2-40B4-BE49-F238E27FC236}">
                  <a16:creationId xmlns:a16="http://schemas.microsoft.com/office/drawing/2014/main" id="{2E40B0BD-6321-9F87-4829-A20D8A697333}"/>
                </a:ext>
              </a:extLst>
            </p:cNvPr>
            <p:cNvSpPr/>
            <p:nvPr/>
          </p:nvSpPr>
          <p:spPr>
            <a:xfrm rot="5400000">
              <a:off x="1916693" y="115340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0;gfba845065d_0_16">
              <a:extLst>
                <a:ext uri="{FF2B5EF4-FFF2-40B4-BE49-F238E27FC236}">
                  <a16:creationId xmlns:a16="http://schemas.microsoft.com/office/drawing/2014/main" id="{A34F973A-689F-9F76-1635-E405860A6FD3}"/>
                </a:ext>
              </a:extLst>
            </p:cNvPr>
            <p:cNvSpPr txBox="1"/>
            <p:nvPr/>
          </p:nvSpPr>
          <p:spPr>
            <a:xfrm>
              <a:off x="2268393" y="274656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Skill Building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1;gfba845065d_0_16">
              <a:extLst>
                <a:ext uri="{FF2B5EF4-FFF2-40B4-BE49-F238E27FC236}">
                  <a16:creationId xmlns:a16="http://schemas.microsoft.com/office/drawing/2014/main" id="{00CCA26C-BFD4-D9DE-E43F-3AE995770675}"/>
                </a:ext>
              </a:extLst>
            </p:cNvPr>
            <p:cNvSpPr/>
            <p:nvPr/>
          </p:nvSpPr>
          <p:spPr>
            <a:xfrm rot="5400000">
              <a:off x="3641620" y="11535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3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2;gfba845065d_0_16">
              <a:extLst>
                <a:ext uri="{FF2B5EF4-FFF2-40B4-BE49-F238E27FC236}">
                  <a16:creationId xmlns:a16="http://schemas.microsoft.com/office/drawing/2014/main" id="{234992C3-55A2-078A-BBD1-27E585F93EC9}"/>
                </a:ext>
              </a:extLst>
            </p:cNvPr>
            <p:cNvSpPr txBox="1"/>
            <p:nvPr/>
          </p:nvSpPr>
          <p:spPr>
            <a:xfrm>
              <a:off x="3993370" y="274659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Solving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3;gfba845065d_0_16">
              <a:extLst>
                <a:ext uri="{FF2B5EF4-FFF2-40B4-BE49-F238E27FC236}">
                  <a16:creationId xmlns:a16="http://schemas.microsoft.com/office/drawing/2014/main" id="{7762261E-B73F-6043-CE4F-2548EC82D92C}"/>
                </a:ext>
              </a:extLst>
            </p:cNvPr>
            <p:cNvSpPr/>
            <p:nvPr/>
          </p:nvSpPr>
          <p:spPr>
            <a:xfrm rot="5400000">
              <a:off x="3564649" y="309274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54;gfba845065d_0_16">
              <a:extLst>
                <a:ext uri="{FF2B5EF4-FFF2-40B4-BE49-F238E27FC236}">
                  <a16:creationId xmlns:a16="http://schemas.microsoft.com/office/drawing/2014/main" id="{631740E0-4CA4-07AD-E023-9C5DD5B53B55}"/>
                </a:ext>
              </a:extLst>
            </p:cNvPr>
            <p:cNvSpPr txBox="1"/>
            <p:nvPr/>
          </p:nvSpPr>
          <p:spPr>
            <a:xfrm>
              <a:off x="3859749" y="3252061"/>
              <a:ext cx="11069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Leading Together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5;gfba845065d_0_16">
              <a:extLst>
                <a:ext uri="{FF2B5EF4-FFF2-40B4-BE49-F238E27FC236}">
                  <a16:creationId xmlns:a16="http://schemas.microsoft.com/office/drawing/2014/main" id="{5DD8FD76-42FB-A255-AD9C-F1219AAB5083}"/>
                </a:ext>
              </a:extLst>
            </p:cNvPr>
            <p:cNvSpPr/>
            <p:nvPr/>
          </p:nvSpPr>
          <p:spPr>
            <a:xfrm rot="5400000">
              <a:off x="1916693" y="3092746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6;gfba845065d_0_16">
              <a:extLst>
                <a:ext uri="{FF2B5EF4-FFF2-40B4-BE49-F238E27FC236}">
                  <a16:creationId xmlns:a16="http://schemas.microsoft.com/office/drawing/2014/main" id="{657E1019-085E-600B-26DA-A94BBEC4C27B}"/>
                </a:ext>
              </a:extLst>
            </p:cNvPr>
            <p:cNvSpPr txBox="1"/>
            <p:nvPr/>
          </p:nvSpPr>
          <p:spPr>
            <a:xfrm>
              <a:off x="2159564" y="3260245"/>
              <a:ext cx="1288101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Mutual Learning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77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542D-C0CB-4060-BCC7-830BB159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Intersection Between Advocacy and Wellness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AF00A-C727-4B1E-8A97-A247150B6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715000" cy="4663439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Advocacy is speaking up about your needs and wants and your ideas for improving services that affect you and </a:t>
            </a:r>
            <a:r>
              <a:rPr lang="en-US" sz="1800" dirty="0">
                <a:solidFill>
                  <a:schemeClr val="tx1"/>
                </a:solidFill>
                <a:effectLst/>
                <a:ea typeface="PMingLiU" panose="02020500000000000000" pitchFamily="18" charset="-120"/>
                <a:cs typeface="PMingLiU" panose="02020500000000000000" pitchFamily="18" charset="-120"/>
              </a:rPr>
              <a:t>other youth in foster care. </a:t>
            </a:r>
          </a:p>
          <a:p>
            <a:r>
              <a:rPr lang="en-US" sz="1800" dirty="0"/>
              <a:t>In advocacy, we often use stories, experiences and ideas as instruments for change. This means, it is critical that we:</a:t>
            </a:r>
          </a:p>
          <a:p>
            <a:pPr lvl="1"/>
            <a:r>
              <a:rPr lang="en-US" sz="1800" dirty="0"/>
              <a:t>understand how our stories affect us in the moment; and </a:t>
            </a:r>
          </a:p>
          <a:p>
            <a:pPr lvl="1"/>
            <a:r>
              <a:rPr lang="en-US" sz="1800" dirty="0"/>
              <a:t>have well-being practices ready before, during and after engaging in advocacy.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67583-9951-40E7-9C42-890E1CC5DE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person speaking into a microphone&#10;&#10;AI-generated content may be incorrect.">
            <a:extLst>
              <a:ext uri="{FF2B5EF4-FFF2-40B4-BE49-F238E27FC236}">
                <a16:creationId xmlns:a16="http://schemas.microsoft.com/office/drawing/2014/main" id="{150A40FB-1DAC-8664-E04A-0D506D6D2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1" t="17021"/>
          <a:stretch/>
        </p:blipFill>
        <p:spPr>
          <a:xfrm>
            <a:off x="7614920" y="1798079"/>
            <a:ext cx="3713480" cy="32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33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ED33B-9774-4B70-9934-4FD7464B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Significance of Self-Awareness and 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16207-051E-41C2-BBB0-CF6BF0F5B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4648200" cy="4663439"/>
          </a:xfrm>
        </p:spPr>
        <p:txBody>
          <a:bodyPr/>
          <a:lstStyle/>
          <a:p>
            <a:pPr marL="0" indent="0">
              <a:lnSpc>
                <a:spcPts val="2940"/>
              </a:lnSpc>
              <a:buNone/>
            </a:pPr>
            <a:r>
              <a:rPr lang="en-US" sz="2200" dirty="0"/>
              <a:t>Being self-aware means you’re able to accurately recognize your emotions, thoughts and values. It also means you understand how your emotions, thoughts and values affect your behavior.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6205A-FAEB-4BBC-B744-28407DC1B0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9</a:t>
            </a:fld>
            <a:endParaRPr lang="en-US"/>
          </a:p>
        </p:txBody>
      </p:sp>
      <p:pic>
        <p:nvPicPr>
          <p:cNvPr id="4" name="Content Placeholder 38" descr="A group of people looking at papers on a table&#10;&#10;Description automatically generated with medium confidence">
            <a:extLst>
              <a:ext uri="{FF2B5EF4-FFF2-40B4-BE49-F238E27FC236}">
                <a16:creationId xmlns:a16="http://schemas.microsoft.com/office/drawing/2014/main" id="{C2364ADA-D29C-BE65-A6FA-07F4EEC9E4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88" y="1768587"/>
            <a:ext cx="5242012" cy="3489214"/>
          </a:xfrm>
        </p:spPr>
      </p:pic>
    </p:spTree>
    <p:extLst>
      <p:ext uri="{BB962C8B-B14F-4D97-AF65-F5344CB8AC3E}">
        <p14:creationId xmlns:p14="http://schemas.microsoft.com/office/powerpoint/2010/main" val="219763159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Cover--Text-Only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0" rIns="457200" bIns="182880" rtlCol="0" anchor="t" anchorCtr="0">
        <a:noAutofit/>
      </a:bodyPr>
      <a:lstStyle>
        <a:defPPr marL="0" marR="0" indent="0" algn="l" defTabSz="685800" rtl="0" eaLnBrk="1" fontAlgn="auto" latinLnBrk="0" hangingPunct="1">
          <a:lnSpc>
            <a:spcPct val="90000"/>
          </a:lnSpc>
          <a:spcBef>
            <a:spcPts val="1800"/>
          </a:spcBef>
          <a:spcAft>
            <a:spcPts val="0"/>
          </a:spcAft>
          <a:buClr>
            <a:srgbClr val="DA5521"/>
          </a:buClr>
          <a:buSzTx/>
          <a:buFont typeface="Wingdings" panose="05000000000000000000" pitchFamily="2" charset="2"/>
          <a:buNone/>
          <a:tabLst/>
          <a:defRPr kumimoji="0" sz="1800" b="0" i="0" u="none" strike="noStrike" kern="2400" cap="none" spc="30" normalizeH="0" baseline="0" noProof="0" dirty="0" smtClean="0">
            <a:ln>
              <a:noFill/>
            </a:ln>
            <a:solidFill>
              <a:srgbClr val="9D740F"/>
            </a:solidFill>
            <a:effectLst/>
            <a:uLnTx/>
            <a:uFillTx/>
            <a:latin typeface="Knockout 30 Junior Welterwt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4F19AD51-ABBF-4C97-A77B-53B08749880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E36691D-1816-4D02-A9C1-776970F30E93}"/>
    </a:ext>
  </a:extLst>
</a:theme>
</file>

<file path=ppt/theme/theme3.xml><?xml version="1.0" encoding="utf-8"?>
<a:theme xmlns:a="http://schemas.openxmlformats.org/drawingml/2006/main" name="1_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E36691D-1816-4D02-A9C1-776970F30E93}"/>
    </a:ext>
  </a:extLst>
</a:theme>
</file>

<file path=ppt/theme/theme4.xml><?xml version="1.0" encoding="utf-8"?>
<a:theme xmlns:a="http://schemas.openxmlformats.org/drawingml/2006/main" name="Title Cover--Photo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17B62715-D3F6-450C-ADA6-DE6C92F14EF4}"/>
    </a:ext>
  </a:extLst>
</a:theme>
</file>

<file path=ppt/theme/theme5.xml><?xml version="1.0" encoding="utf-8"?>
<a:theme xmlns:a="http://schemas.openxmlformats.org/drawingml/2006/main" name="Title Cover--Photo (System Fon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BE743BBF-2A69-4F1B-BB4E-97DCA1842F64}"/>
    </a:ext>
  </a:extLst>
</a:theme>
</file>

<file path=ppt/theme/theme6.xml><?xml version="1.0" encoding="utf-8"?>
<a:theme xmlns:a="http://schemas.openxmlformats.org/drawingml/2006/main" name="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69024995-C348-4156-B587-6BC662B334D1}"/>
    </a:ext>
  </a:extLst>
</a:theme>
</file>

<file path=ppt/theme/theme7.xml><?xml version="1.0" encoding="utf-8"?>
<a:theme xmlns:a="http://schemas.openxmlformats.org/drawingml/2006/main" name="Blank Slide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238CD8BC-3526-4129-99EC-D13798E306E1}"/>
    </a:ext>
  </a:extLst>
</a:theme>
</file>

<file path=ppt/theme/theme8.xml><?xml version="1.0" encoding="utf-8"?>
<a:theme xmlns:a="http://schemas.openxmlformats.org/drawingml/2006/main" name="Divider / Closing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6D8EAD26-AEFA-4D1C-89EB-F7459B4C1649}"/>
    </a:ext>
  </a:extLst>
</a:theme>
</file>

<file path=ppt/theme/theme9.xml><?xml version="1.0" encoding="utf-8"?>
<a:theme xmlns:a="http://schemas.openxmlformats.org/drawingml/2006/main" name="Presentation Layouts (Portrai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6350">
          <a:noFill/>
        </a:ln>
      </a:spPr>
      <a:bodyPr rot="0" spcFirstLastPara="0" vertOverflow="overflow" horzOverflow="overflow" vert="horz" wrap="square" lIns="0" tIns="0" rIns="777240" bIns="0" numCol="1" spcCol="0" rtlCol="0" fromWordArt="0" anchor="t" anchorCtr="0" forceAA="0" compatLnSpc="1">
        <a:prstTxWarp prst="textNoShape">
          <a:avLst/>
        </a:prstTxWarp>
        <a:spAutoFit/>
      </a:bodyPr>
      <a:lstStyle/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AE76EA9-C839-4BC9-917E-75CDC0CAB846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80B8687-2E09-8E43-A784-A3BC45E8DA2D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Presentation_BeigeWide (1)</Template>
  <TotalTime>10802</TotalTime>
  <Words>1049</Words>
  <Application>Microsoft Office PowerPoint</Application>
  <PresentationFormat>Widescreen</PresentationFormat>
  <Paragraphs>159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PMingLiU</vt:lpstr>
      <vt:lpstr>Arial</vt:lpstr>
      <vt:lpstr>Arial Narrow</vt:lpstr>
      <vt:lpstr>Calibri</vt:lpstr>
      <vt:lpstr>Knockout 30 Junior Welterwt</vt:lpstr>
      <vt:lpstr>Knockout 31 Junior Middlewt</vt:lpstr>
      <vt:lpstr>Wingdings</vt:lpstr>
      <vt:lpstr>Title Cover--Text-Only (Casey Font--Casey PC Only!)</vt:lpstr>
      <vt:lpstr>Title Cover--Text-Only (System Font) </vt:lpstr>
      <vt:lpstr>1_Title Cover--Text-Only (System Font) </vt:lpstr>
      <vt:lpstr>Title Cover--Photo (Casey Font--Casey PC Only!)</vt:lpstr>
      <vt:lpstr>Title Cover--Photo (System Font)</vt:lpstr>
      <vt:lpstr>Presentation Layouts</vt:lpstr>
      <vt:lpstr>Blank Slide</vt:lpstr>
      <vt:lpstr>Divider / Closing</vt:lpstr>
      <vt:lpstr>Presentation Layouts (Portrait)</vt:lpstr>
      <vt:lpstr>PowerPoint Presentation</vt:lpstr>
      <vt:lpstr>Agenda</vt:lpstr>
      <vt:lpstr>Module Results</vt:lpstr>
      <vt:lpstr>Check In</vt:lpstr>
      <vt:lpstr>Module Context</vt:lpstr>
      <vt:lpstr>Definition of Authentic Youth Engagement</vt:lpstr>
      <vt:lpstr>Characteristics of Authentic Youth Engagement</vt:lpstr>
      <vt:lpstr>The Intersection Between Advocacy and Wellness</vt:lpstr>
      <vt:lpstr>The Significance of Self-Awareness and Advocacy</vt:lpstr>
      <vt:lpstr>Self-Awareness Activity</vt:lpstr>
      <vt:lpstr>Personal Reflection and Wellness</vt:lpstr>
      <vt:lpstr>Four Tips for Advocacy and Well-Being</vt:lpstr>
      <vt:lpstr>Sometimes Advocating Comes With Risks</vt:lpstr>
      <vt:lpstr>Prioritizing Wellness and Identity Shifts</vt:lpstr>
      <vt:lpstr>Stress Reponses Reflection</vt:lpstr>
      <vt:lpstr>The Four C’s of Resilience</vt:lpstr>
      <vt:lpstr>Coping</vt:lpstr>
      <vt:lpstr>Competency</vt:lpstr>
      <vt:lpstr>Control</vt:lpstr>
      <vt:lpstr>Connections</vt:lpstr>
      <vt:lpstr>Discussion</vt:lpstr>
      <vt:lpstr>Check Out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this template  Delete this slide when finished.</dc:title>
  <dc:creator>Jean Griffith-Thompson</dc:creator>
  <cp:lastModifiedBy>Raven Wells</cp:lastModifiedBy>
  <cp:revision>68</cp:revision>
  <dcterms:created xsi:type="dcterms:W3CDTF">2022-01-20T17:54:46Z</dcterms:created>
  <dcterms:modified xsi:type="dcterms:W3CDTF">2025-09-26T14:36:15Z</dcterms:modified>
</cp:coreProperties>
</file>