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78" r:id="rId3"/>
    <p:sldMasterId id="2147483767" r:id="rId4"/>
    <p:sldMasterId id="2147483684" r:id="rId5"/>
    <p:sldMasterId id="2147483746" r:id="rId6"/>
    <p:sldMasterId id="2147483739" r:id="rId7"/>
    <p:sldMasterId id="2147483715" r:id="rId8"/>
    <p:sldMasterId id="2147483800" r:id="rId9"/>
    <p:sldMasterId id="2147483823" r:id="rId10"/>
    <p:sldMasterId id="2147483803" r:id="rId11"/>
  </p:sldMasterIdLst>
  <p:notesMasterIdLst>
    <p:notesMasterId r:id="rId37"/>
  </p:notesMasterIdLst>
  <p:handoutMasterIdLst>
    <p:handoutMasterId r:id="rId38"/>
  </p:handoutMasterIdLst>
  <p:sldIdLst>
    <p:sldId id="405" r:id="rId12"/>
    <p:sldId id="306" r:id="rId13"/>
    <p:sldId id="337" r:id="rId14"/>
    <p:sldId id="307" r:id="rId15"/>
    <p:sldId id="308" r:id="rId16"/>
    <p:sldId id="403" r:id="rId17"/>
    <p:sldId id="339" r:id="rId18"/>
    <p:sldId id="402" r:id="rId19"/>
    <p:sldId id="404" r:id="rId20"/>
    <p:sldId id="382" r:id="rId21"/>
    <p:sldId id="384" r:id="rId22"/>
    <p:sldId id="385" r:id="rId23"/>
    <p:sldId id="406" r:id="rId24"/>
    <p:sldId id="397" r:id="rId25"/>
    <p:sldId id="388" r:id="rId26"/>
    <p:sldId id="407" r:id="rId27"/>
    <p:sldId id="390" r:id="rId28"/>
    <p:sldId id="391" r:id="rId29"/>
    <p:sldId id="392" r:id="rId30"/>
    <p:sldId id="393" r:id="rId31"/>
    <p:sldId id="394" r:id="rId32"/>
    <p:sldId id="401" r:id="rId33"/>
    <p:sldId id="257" r:id="rId34"/>
    <p:sldId id="396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798E45-93C8-5191-FC30-6D0963009FC0}" name="Jean Griffith-Thompson" initials="JG" userId="S::jgriffiththompson@aecf.org::da45b680-55d6-4be3-8572-c1b6cb1bd765" providerId="AD"/>
  <p188:author id="{A648FD48-57FF-9C99-326E-CCAB56B69AA4}" name="Jean Griffith-Thompson" initials="JGT" userId="S::JGriffithThompson@AECF.ORG::da45b680-55d6-4be3-8572-c1b6cb1bd765" providerId="AD"/>
  <p188:author id="{B61EB75C-E0E3-CCDC-55A4-DC13856146A3}" name="Alexandra Lohrbach" initials="AL" userId="RI0L1UX6i2P/zXRvlHBgNbpZrpcR+B4RoT6KQfzz6+g=" providerId="None"/>
  <p188:author id="{B73F6264-CF38-9F4C-D503-716E01DCE7CB}" name="Kristin Coffey" initials="KC" userId="Kristin Coffey" providerId="None"/>
  <p188:author id="{ACFC8271-0766-0383-7D02-E1F0656AC3DE}" name="Raven Wells" initials="RW" userId="S::rwells@aecf.org::38a63c19-8f26-403e-aeb5-ee8759350f6d" providerId="AD"/>
  <p188:author id="{D22DD0C5-0F2A-38A6-5ED0-046CF049A11D}" name="Ashley Cheatham" initials="AC" userId="S::acheatham@aecf.org::66b3f7c7-4ef5-4022-94a5-2b6965cda3bd" providerId="AD"/>
  <p188:author id="{8AFB9EE8-A55E-5D11-A3E0-07B1DC6D2AFF}" name="Gina Davis" initials="GD" userId="S::gdavis@AECF.ORG::26c9bfc2-5ea4-4ba1-bdb2-637277c3e0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84D"/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8" autoAdjust="0"/>
    <p:restoredTop sz="95627" autoAdjust="0"/>
  </p:normalViewPr>
  <p:slideViewPr>
    <p:cSldViewPr>
      <p:cViewPr varScale="1">
        <p:scale>
          <a:sx n="56" d="100"/>
          <a:sy n="56" d="100"/>
        </p:scale>
        <p:origin x="10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9/26/2025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6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1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04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9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6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44FCF-FACB-4686-8B3E-04A4A3B478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8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31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257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4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97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041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dirty="0"/>
              <a:t>the Jim Casey Initiative indicators.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44FCF-FACB-4686-8B3E-04A4A3B478A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00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7D6E0D-B79E-4E62-ABE9-5431D0F394C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A54EAC-E926-420C-8AC7-A046F69A6B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76578-8D27-43E5-9021-39E9EDE072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02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160" userDrawn="1">
          <p15:clr>
            <a:srgbClr val="FBAE40"/>
          </p15:clr>
        </p15:guide>
        <p15:guide id="6" pos="22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B041E4-3EC0-42F2-97EF-BA5E43465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22166-76E0-4090-BB0F-60D672F020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0DDF3-E66E-464A-A52D-65790A2E9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1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160">
          <p15:clr>
            <a:srgbClr val="FBAE40"/>
          </p15:clr>
        </p15:guide>
        <p15:guide id="6" pos="22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" y="5693869"/>
            <a:ext cx="12191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4"/>
            <a:ext cx="9144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1" y="6284914"/>
            <a:ext cx="3048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91D7D7-7B4E-418D-9DDE-A8C2D9689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F4E30-45FE-404D-992C-DCCA2256D10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243FA-E834-46B8-A652-95410961FDE8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ED604-353B-4859-8598-CE8F889ED1E7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1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F14C0255-102B-4107-BACB-E6990362B8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C5B8A71-6F26-4045-BF36-37717E0EAC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5E82A5F-FCE4-4ADF-8738-0AAA286194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954CA8F-E143-45EE-9571-BF2661B9C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D320901-DD12-418D-AF65-D3DB65D45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43E3D-EAA7-4421-939C-EAD6721A1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8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18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18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18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89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4"/>
            <a:ext cx="9400117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00117" y="6170614"/>
            <a:ext cx="2791883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1BCB62-B90D-41B1-A42E-CFB9BA233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0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EE1CF0-5842-4FC0-8A29-F0F8D2B0F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60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6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1408"/>
            <a:ext cx="12172949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0" y="6172200"/>
            <a:ext cx="3048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9144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78D5C0A-B6BB-4F0A-BF60-CEDFD9701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0450" y="-47625"/>
            <a:ext cx="520065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61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120529"/>
            <a:ext cx="12172949" cy="1389434"/>
          </a:xfrm>
          <a:prstGeom prst="rect">
            <a:avLst/>
          </a:prstGeo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532051"/>
            <a:ext cx="12191999" cy="952500"/>
          </a:xfrm>
          <a:prstGeom prst="rect">
            <a:avLst/>
          </a:prstGeo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-457200" y="1318873"/>
            <a:ext cx="12192000" cy="818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9395884" cy="685800"/>
          </a:xfrm>
          <a:prstGeom prst="rect">
            <a:avLst/>
          </a:prstGeo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95885" y="6172200"/>
            <a:ext cx="2796116" cy="685800"/>
          </a:xfrm>
          <a:prstGeom prst="rect">
            <a:avLst/>
          </a:prstGeo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FB17D86-A949-45EE-9E61-9114974FE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2480" y="76200"/>
            <a:ext cx="4105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49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48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10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43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469132"/>
          </a:xfrm>
        </p:spPr>
        <p:txBody>
          <a:bodyPr/>
          <a:lstStyle>
            <a:lvl1pPr marL="274320" indent="-274320">
              <a:lnSpc>
                <a:spcPct val="10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1615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10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080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4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06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6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22868-5E75-46B7-944A-22B8FDC4C73C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" y="533400"/>
            <a:ext cx="12191999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24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6796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5920"/>
            <a:ext cx="51816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56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08760"/>
            <a:ext cx="5157787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08760"/>
            <a:ext cx="5183188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44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243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8" y="6115051"/>
            <a:ext cx="10512424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680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044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56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24512"/>
            <a:ext cx="5157787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97391"/>
            <a:ext cx="5157787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524512"/>
            <a:ext cx="5183188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497391"/>
            <a:ext cx="5183188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015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415144"/>
            <a:ext cx="105156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68238"/>
            <a:ext cx="10512424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3436" y="6170277"/>
            <a:ext cx="105156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3985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1645921"/>
            <a:ext cx="2267552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301551" y="1654013"/>
            <a:ext cx="8030132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3436" y="5405481"/>
            <a:ext cx="2267553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0900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9790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50593" y="1645921"/>
            <a:ext cx="52016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3417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0B69-C8A4-4764-8267-B099A6D85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0" y="533400"/>
            <a:ext cx="3429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08946-CCFB-4EB9-BCA0-982C3095D1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15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  <p15:guide id="3" pos="5544" userDrawn="1">
          <p15:clr>
            <a:srgbClr val="FBAE40"/>
          </p15:clr>
        </p15:guide>
        <p15:guide id="4" pos="5496" userDrawn="1">
          <p15:clr>
            <a:srgbClr val="FBAE40"/>
          </p15:clr>
        </p15:guide>
        <p15:guide id="5" pos="2208" userDrawn="1">
          <p15:clr>
            <a:srgbClr val="FBAE40"/>
          </p15:clr>
        </p15:guide>
        <p15:guide id="6" pos="216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10491893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4" y="1645921"/>
            <a:ext cx="6952828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2019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93776"/>
            <a:ext cx="10512424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78855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17921" y="1645921"/>
            <a:ext cx="341376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378855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917921" y="5658634"/>
            <a:ext cx="341376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382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4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C74554-3B39-4390-84B0-F6E67DCE8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B1EC10-ECB3-499C-909D-D867BF169D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-2" y="533400"/>
            <a:ext cx="3429001" cy="438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03C9CB-FCF5-4269-B45B-6BF6572811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3505200" y="533400"/>
            <a:ext cx="86868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5544">
          <p15:clr>
            <a:srgbClr val="FBAE40"/>
          </p15:clr>
        </p15:guide>
        <p15:guide id="4" pos="5496">
          <p15:clr>
            <a:srgbClr val="FBAE40"/>
          </p15:clr>
        </p15:guide>
        <p15:guide id="5" pos="2208">
          <p15:clr>
            <a:srgbClr val="FBAE40"/>
          </p15:clr>
        </p15:guide>
        <p15:guide id="6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33108"/>
            <a:ext cx="12192000" cy="637709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84914"/>
            <a:ext cx="9395884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5885" y="6284914"/>
            <a:ext cx="2796116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B1207CD-DB25-49C2-9874-C4E5AFC42D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5669280"/>
            <a:ext cx="12191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F28F082-F308-4D4D-99CA-C01339F213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34400" y="45720"/>
            <a:ext cx="3491865" cy="551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E65FB7-6DE2-407C-9C50-A80CF13ADD05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533400"/>
            <a:ext cx="6096000" cy="4381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FB1951-3776-49BE-B37E-ED57E2D36868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6096000" y="533400"/>
            <a:ext cx="6096000" cy="4381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FBB209-06D3-4DFC-9C8C-1478F9C71615}"/>
              </a:ext>
            </a:extLst>
          </p:cNvPr>
          <p:cNvSpPr/>
          <p:nvPr userDrawn="1"/>
        </p:nvSpPr>
        <p:spPr>
          <a:xfrm>
            <a:off x="6057900" y="454820"/>
            <a:ext cx="76200" cy="45759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2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5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3D4984C0-E092-4DC0-BE96-C21EB8C651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2"/>
            <a:ext cx="4457697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5804FB1-D99A-4B4D-8743-C8C49F8F0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9"/>
            <a:ext cx="44577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29628B5-425D-4EFD-AA10-65650F5253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486401"/>
            <a:ext cx="44576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chemeClr val="accent1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3011FC6-EECF-4803-8BFD-BD9FE0B8F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622" y="6284913"/>
            <a:ext cx="4457699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CED92038-0AF8-4AFE-898B-2E0AA646DF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874B1-D015-4B59-A7F1-FA0D2EBBBB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4495800" y="1"/>
            <a:ext cx="76962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jpe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697576-68FA-D89B-6822-E1E85A19460D}"/>
              </a:ext>
            </a:extLst>
          </p:cNvPr>
          <p:cNvSpPr/>
          <p:nvPr userDrawn="1"/>
        </p:nvSpPr>
        <p:spPr>
          <a:xfrm>
            <a:off x="4456077" y="2783"/>
            <a:ext cx="773592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685D80-8FF9-3B7C-C8A6-DC1AE2CBA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824" y="310896"/>
            <a:ext cx="3491865" cy="551021"/>
          </a:xfrm>
          <a:prstGeom prst="rect">
            <a:avLst/>
          </a:prstGeom>
        </p:spPr>
      </p:pic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832E31EE-3011-3C32-66A9-81AD0839F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0341" r="16070" b="15110"/>
          <a:stretch/>
        </p:blipFill>
        <p:spPr>
          <a:xfrm>
            <a:off x="4456077" y="586406"/>
            <a:ext cx="7749175" cy="55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8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9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8" r:id="rId2"/>
    <p:sldLayoutId id="2147483790" r:id="rId3"/>
    <p:sldLayoutId id="2147483792" r:id="rId4"/>
    <p:sldLayoutId id="2147483794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12192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12192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89" r:id="rId2"/>
    <p:sldLayoutId id="2147483791" r:id="rId3"/>
    <p:sldLayoutId id="2147483793" r:id="rId4"/>
    <p:sldLayoutId id="2147483795" r:id="rId5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53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1885"/>
            <a:ext cx="105156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796" r:id="rId4"/>
    <p:sldLayoutId id="2147483697" r:id="rId5"/>
    <p:sldLayoutId id="2147483700" r:id="rId6"/>
    <p:sldLayoutId id="2147483706" r:id="rId7"/>
    <p:sldLayoutId id="2147483702" r:id="rId8"/>
    <p:sldLayoutId id="2147483703" r:id="rId9"/>
    <p:sldLayoutId id="2147483705" r:id="rId10"/>
    <p:sldLayoutId id="2147483707" r:id="rId11"/>
    <p:sldLayoutId id="2147483708" r:id="rId12"/>
    <p:sldLayoutId id="2147483709" r:id="rId13"/>
    <p:sldLayoutId id="2147483710" r:id="rId14"/>
    <p:sldLayoutId id="2147483704" r:id="rId15"/>
    <p:sldLayoutId id="2147483787" r:id="rId16"/>
    <p:sldLayoutId id="2147483714" r:id="rId17"/>
    <p:sldLayoutId id="2147483713" r:id="rId18"/>
    <p:sldLayoutId id="2147483712" r:id="rId19"/>
    <p:sldLayoutId id="2147483690" r:id="rId20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2" r:id="rId3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776"/>
            <a:ext cx="105156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45920"/>
            <a:ext cx="105156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10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931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8D3CE-B750-FB7D-C1F2-50F19809F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6">
            <a:extLst>
              <a:ext uri="{FF2B5EF4-FFF2-40B4-BE49-F238E27FC236}">
                <a16:creationId xmlns:a16="http://schemas.microsoft.com/office/drawing/2014/main" id="{4B4ED7E7-2B9F-FFB3-5527-1145B3D2DBFD}"/>
              </a:ext>
            </a:extLst>
          </p:cNvPr>
          <p:cNvSpPr txBox="1">
            <a:spLocks/>
          </p:cNvSpPr>
          <p:nvPr/>
        </p:nvSpPr>
        <p:spPr>
          <a:xfrm>
            <a:off x="381001" y="3886200"/>
            <a:ext cx="3352799" cy="1598561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200" b="1" i="0" u="none" strike="noStrike" kern="2400" cap="none" spc="3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3.3 Partnership to Action</a:t>
            </a:r>
          </a:p>
          <a:p>
            <a:pPr algn="l"/>
            <a:endParaRPr lang="en-US" sz="2200" b="1" dirty="0">
              <a:latin typeface="+mj-lt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9B5277A3-F9BA-D602-D812-7146B894A0E6}"/>
              </a:ext>
            </a:extLst>
          </p:cNvPr>
          <p:cNvSpPr txBox="1">
            <a:spLocks/>
          </p:cNvSpPr>
          <p:nvPr/>
        </p:nvSpPr>
        <p:spPr>
          <a:xfrm>
            <a:off x="381000" y="1388269"/>
            <a:ext cx="4076700" cy="1961353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500" b="0" kern="2200" cap="all" spc="30" baseline="0">
                <a:solidFill>
                  <a:schemeClr val="accent2"/>
                </a:solidFill>
                <a:latin typeface="Knockout 30 Junior Welterwt" pitchFamily="50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4000" b="1" dirty="0">
                <a:latin typeface="+mj-lt"/>
              </a:rPr>
              <a:t>Elevating youth Engagement</a:t>
            </a:r>
            <a:br>
              <a:rPr lang="en-US" sz="4000" b="1" dirty="0">
                <a:latin typeface="+mj-lt"/>
              </a:rPr>
            </a:br>
            <a:endParaRPr lang="en-US" sz="4000" b="1" dirty="0">
              <a:latin typeface="+mj-lt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89DE218-F62C-7B33-C7C0-000E9EA6FA8D}"/>
              </a:ext>
            </a:extLst>
          </p:cNvPr>
          <p:cNvSpPr txBox="1">
            <a:spLocks/>
          </p:cNvSpPr>
          <p:nvPr/>
        </p:nvSpPr>
        <p:spPr>
          <a:xfrm>
            <a:off x="390770" y="2971801"/>
            <a:ext cx="3850154" cy="6858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latin typeface="+mj-lt"/>
              </a:rPr>
              <a:t>TRACK THREE — FOR YOUNG PEOPLE AND ADULT SUPPORTERS</a:t>
            </a:r>
          </a:p>
          <a:p>
            <a:pPr algn="l"/>
            <a:endParaRPr lang="en-US" sz="1600" dirty="0"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DD75CF21-D99A-E47B-F4B7-BEB08999DA66}"/>
              </a:ext>
            </a:extLst>
          </p:cNvPr>
          <p:cNvSpPr txBox="1">
            <a:spLocks/>
          </p:cNvSpPr>
          <p:nvPr/>
        </p:nvSpPr>
        <p:spPr>
          <a:xfrm>
            <a:off x="379378" y="6284913"/>
            <a:ext cx="4076699" cy="573087"/>
          </a:xfrm>
          <a:prstGeom prst="rect">
            <a:avLst/>
          </a:prstGeom>
        </p:spPr>
        <p:txBody>
          <a:bodyPr anchor="ctr"/>
          <a:lstStyle>
            <a:lvl1pPr marL="0" indent="0" algn="ctr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800" kern="2400" spc="30" baseline="0">
                <a:solidFill>
                  <a:schemeClr val="accent1"/>
                </a:solidFill>
                <a:latin typeface="Knockout 30 Junior Welterwt" pitchFamily="50" charset="0"/>
                <a:ea typeface="+mn-ea"/>
                <a:cs typeface="+mn-cs"/>
              </a:defRPr>
            </a:lvl1pPr>
            <a:lvl2pPr marL="230187" indent="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685800" rtl="0" eaLnBrk="1" latinLnBrk="0" hangingPunct="1">
              <a:lnSpc>
                <a:spcPct val="9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3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Jim Casey Youth Opportunities Initiative</a:t>
            </a:r>
            <a:r>
              <a:rPr lang="en-US" sz="13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08822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7E8341-1C77-4AE7-B2F6-916B3FB5E32B}"/>
              </a:ext>
            </a:extLst>
          </p:cNvPr>
          <p:cNvSpPr/>
          <p:nvPr/>
        </p:nvSpPr>
        <p:spPr>
          <a:xfrm>
            <a:off x="6127736" y="1600200"/>
            <a:ext cx="5232991" cy="3276600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62E0A-159A-41BF-BF27-21566E37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94853"/>
            <a:ext cx="10581167" cy="865222"/>
          </a:xfrm>
        </p:spPr>
        <p:txBody>
          <a:bodyPr/>
          <a:lstStyle/>
          <a:p>
            <a:r>
              <a:rPr lang="en-US" dirty="0"/>
              <a:t>Change the Narrative From Impulsive to Creative Contributors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FE291-EACF-4A95-A8E3-B741AAE67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DB3104-1B81-9D0D-400D-66A12C9410A2}"/>
              </a:ext>
            </a:extLst>
          </p:cNvPr>
          <p:cNvSpPr txBox="1">
            <a:spLocks/>
          </p:cNvSpPr>
          <p:nvPr/>
        </p:nvSpPr>
        <p:spPr>
          <a:xfrm>
            <a:off x="857692" y="1645921"/>
            <a:ext cx="5232991" cy="391667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7432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 kern="24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82296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9728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-27432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latin typeface="+mj-lt"/>
              </a:rPr>
              <a:t>Young people are:</a:t>
            </a:r>
          </a:p>
          <a:p>
            <a:r>
              <a:rPr lang="en-US" sz="2200" dirty="0"/>
              <a:t>wired for learning and taking on opportunities that challenge them;</a:t>
            </a:r>
          </a:p>
          <a:p>
            <a:r>
              <a:rPr lang="en-US" sz="2200" dirty="0"/>
              <a:t>more sensitive and receptive to the influence of others; and</a:t>
            </a:r>
          </a:p>
          <a:p>
            <a:r>
              <a:rPr lang="en-US" sz="2200" dirty="0"/>
              <a:t>motivated by curiosity, passion and excitement.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FEFF4-5C63-395F-3646-CECA044FC233}"/>
              </a:ext>
            </a:extLst>
          </p:cNvPr>
          <p:cNvSpPr txBox="1"/>
          <p:nvPr/>
        </p:nvSpPr>
        <p:spPr>
          <a:xfrm>
            <a:off x="6400800" y="2209801"/>
            <a:ext cx="4951413" cy="32004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B70A7-06ED-026D-FF5C-826B597B3D6A}"/>
              </a:ext>
            </a:extLst>
          </p:cNvPr>
          <p:cNvSpPr/>
          <p:nvPr/>
        </p:nvSpPr>
        <p:spPr>
          <a:xfrm>
            <a:off x="11430000" y="2209801"/>
            <a:ext cx="762000" cy="3200400"/>
          </a:xfrm>
          <a:prstGeom prst="rect">
            <a:avLst/>
          </a:prstGeom>
          <a:solidFill>
            <a:schemeClr val="tx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CD1119-9D48-4105-9104-2CD97A0CC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1800" y="2626668"/>
            <a:ext cx="4382607" cy="225622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Young people need opportunities to:</a:t>
            </a:r>
          </a:p>
          <a:p>
            <a:r>
              <a:rPr lang="en-US" sz="2200" b="1" dirty="0">
                <a:latin typeface="+mj-lt"/>
              </a:rPr>
              <a:t>try new things;</a:t>
            </a:r>
          </a:p>
          <a:p>
            <a:r>
              <a:rPr lang="en-US" sz="2200" b="1" dirty="0">
                <a:latin typeface="+mj-lt"/>
              </a:rPr>
              <a:t>take on consistent responsibilities; and</a:t>
            </a:r>
          </a:p>
          <a:p>
            <a:r>
              <a:rPr lang="en-US" sz="2200" b="1" dirty="0">
                <a:latin typeface="+mj-lt"/>
              </a:rPr>
              <a:t>learn through relationships.</a:t>
            </a:r>
          </a:p>
          <a:p>
            <a:pPr marL="0" indent="0">
              <a:buNone/>
            </a:pPr>
            <a:endParaRPr lang="en-US" sz="2200" b="1" dirty="0">
              <a:latin typeface="+mj-lt"/>
            </a:endParaRPr>
          </a:p>
          <a:p>
            <a:pPr marL="0" indent="0">
              <a:buNone/>
            </a:pPr>
            <a:endParaRPr lang="en-US" sz="2200" b="1" dirty="0">
              <a:latin typeface="+mj-lt"/>
            </a:endParaRPr>
          </a:p>
          <a:p>
            <a:pPr marL="0" indent="0">
              <a:buNone/>
            </a:pPr>
            <a:endParaRPr lang="en-US" sz="2200" b="1" dirty="0">
              <a:latin typeface="+mj-lt"/>
            </a:endParaRP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479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678BF87-7DBE-493F-8602-C7A759B32433}"/>
              </a:ext>
            </a:extLst>
          </p:cNvPr>
          <p:cNvSpPr/>
          <p:nvPr/>
        </p:nvSpPr>
        <p:spPr>
          <a:xfrm>
            <a:off x="6171222" y="1676400"/>
            <a:ext cx="5178148" cy="2743200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5A6FA-0A6F-4308-8926-7368F4430CB0}"/>
              </a:ext>
            </a:extLst>
          </p:cNvPr>
          <p:cNvSpPr/>
          <p:nvPr/>
        </p:nvSpPr>
        <p:spPr>
          <a:xfrm>
            <a:off x="839788" y="1676400"/>
            <a:ext cx="5178148" cy="2743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78A22-CDAA-4B78-A8A8-8E515D38A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0" y="1919448"/>
            <a:ext cx="4456906" cy="2292654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+mj-lt"/>
              </a:rPr>
              <a:t>Individual Reflection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In your role, how are the cornerstones of adolescent brain development incorporated into your work?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9DD0C-EE72-49A8-B3F7-67AB8FF17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AD9944-74BE-4259-B7FA-883A21B46477}"/>
              </a:ext>
            </a:extLst>
          </p:cNvPr>
          <p:cNvSpPr/>
          <p:nvPr/>
        </p:nvSpPr>
        <p:spPr>
          <a:xfrm>
            <a:off x="5029200" y="1676400"/>
            <a:ext cx="6477000" cy="3505200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8A534-700C-40AF-A99D-9C170DB89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721" y="1919448"/>
            <a:ext cx="4231758" cy="234775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latin typeface="+mj-lt"/>
              </a:rPr>
              <a:t>Small Group Discussion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/>
              <a:t>Identify new opportunities in your work to partner with young people to encourage healthy wiring of the brain.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84ADDD-1B7C-460E-98A2-C9AA2B12842F}"/>
              </a:ext>
            </a:extLst>
          </p:cNvPr>
          <p:cNvSpPr/>
          <p:nvPr/>
        </p:nvSpPr>
        <p:spPr>
          <a:xfrm>
            <a:off x="812542" y="4557089"/>
            <a:ext cx="10536828" cy="14700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9D9C7-CA96-40D7-A6FF-65010BA4E97B}"/>
              </a:ext>
            </a:extLst>
          </p:cNvPr>
          <p:cNvSpPr txBox="1"/>
          <p:nvPr/>
        </p:nvSpPr>
        <p:spPr>
          <a:xfrm>
            <a:off x="1143000" y="4679976"/>
            <a:ext cx="9906000" cy="11341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Aft>
                <a:spcPts val="600"/>
              </a:spcAft>
              <a:buClr>
                <a:srgbClr val="DA5521"/>
              </a:buClr>
            </a:pPr>
            <a:r>
              <a:rPr lang="en-US" sz="2200" b="1" kern="2400" dirty="0">
                <a:solidFill>
                  <a:srgbClr val="595959"/>
                </a:solidFill>
                <a:latin typeface="+mj-lt"/>
              </a:rPr>
              <a:t>Bonus</a:t>
            </a:r>
          </a:p>
          <a:p>
            <a:pPr marL="342900" indent="-342900" algn="l" defTabSz="685800">
              <a:lnSpc>
                <a:spcPct val="95000"/>
              </a:lnSpc>
              <a:spcAft>
                <a:spcPts val="600"/>
              </a:spcAft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200" kern="2400" dirty="0">
                <a:solidFill>
                  <a:srgbClr val="595959"/>
                </a:solidFill>
              </a:rPr>
              <a:t>Select one person with whom you can share adolescent brain science to influence policy and practice change for young people from foster care.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4029701-77FD-3F00-E7D3-2457DA50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Brain Science</a:t>
            </a:r>
          </a:p>
        </p:txBody>
      </p:sp>
    </p:spTree>
    <p:extLst>
      <p:ext uri="{BB962C8B-B14F-4D97-AF65-F5344CB8AC3E}">
        <p14:creationId xmlns:p14="http://schemas.microsoft.com/office/powerpoint/2010/main" val="90563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B5D41-3125-4013-BDCE-0573EDBFF0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Partnership and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3769263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5C11FAD1-658C-32AC-A227-F8FBC9F92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"/>
          <a:stretch>
            <a:fillRect/>
          </a:stretch>
        </p:blipFill>
        <p:spPr>
          <a:xfrm>
            <a:off x="958768" y="603637"/>
            <a:ext cx="9906000" cy="6254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BC063-3462-4136-9198-C5A7CB571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380"/>
            <a:ext cx="10515600" cy="865222"/>
          </a:xfrm>
        </p:spPr>
        <p:txBody>
          <a:bodyPr/>
          <a:lstStyle/>
          <a:p>
            <a:r>
              <a:rPr lang="en-US" dirty="0"/>
              <a:t>Using the Spectrum of Youth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BCDB6-2EA7-41CA-A82A-21D91C37F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DC067B-9BAF-E36A-96C0-2AF97DB9CD87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31650-33A0-41F4-A40A-6CB69A9709A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68FC35-D263-B869-3286-BA3EB0344C69}"/>
              </a:ext>
            </a:extLst>
          </p:cNvPr>
          <p:cNvSpPr txBox="1"/>
          <p:nvPr/>
        </p:nvSpPr>
        <p:spPr>
          <a:xfrm>
            <a:off x="734309" y="6151397"/>
            <a:ext cx="10587659" cy="4001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ffectLst/>
              </a:rPr>
              <a:t>SOURCE: Cetera Inc., adapted from Hart, R. A. (1992). Children's participation: From tokenism to citizenship. Innocenti Essays, No. 4. UNICEF International Child Development Centre. Used with permission.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B14-1C66-512E-9343-0389F775186F}"/>
              </a:ext>
            </a:extLst>
          </p:cNvPr>
          <p:cNvSpPr txBox="1"/>
          <p:nvPr/>
        </p:nvSpPr>
        <p:spPr>
          <a:xfrm>
            <a:off x="1524000" y="5410200"/>
            <a:ext cx="30480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Nonparticipation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57E23-E4E0-5AD9-426A-C75FDC4A00B3}"/>
              </a:ext>
            </a:extLst>
          </p:cNvPr>
          <p:cNvSpPr txBox="1"/>
          <p:nvPr/>
        </p:nvSpPr>
        <p:spPr>
          <a:xfrm>
            <a:off x="5715000" y="5410200"/>
            <a:ext cx="54864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Degrees of 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C5CA52-690A-2DDF-0218-1642C9D4833A}"/>
              </a:ext>
            </a:extLst>
          </p:cNvPr>
          <p:cNvCxnSpPr/>
          <p:nvPr/>
        </p:nvCxnSpPr>
        <p:spPr>
          <a:xfrm>
            <a:off x="4648200" y="2121932"/>
            <a:ext cx="0" cy="365760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679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AE22D64-4DAB-9F8D-6217-060491D3C769}"/>
              </a:ext>
            </a:extLst>
          </p:cNvPr>
          <p:cNvSpPr txBox="1"/>
          <p:nvPr/>
        </p:nvSpPr>
        <p:spPr>
          <a:xfrm>
            <a:off x="7010400" y="2209801"/>
            <a:ext cx="4341813" cy="32004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0188" marR="0" lvl="0" indent="-230188" algn="l" defTabSz="6858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rgbClr val="DA552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0" u="none" strike="noStrike" kern="24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AAE50-81DF-42F2-A6C7-6E1D2569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Partnership Looks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35BEB-33F8-436B-98D4-7B0E05448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943600" cy="466343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Partnership is: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doing “with” not “for” or “to;” 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dirty="0"/>
              <a:t>intentionally engaging as equal partners.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+mj-lt"/>
              </a:rPr>
              <a:t>Partnership looks like: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asking for, listening to and incorporating feedback;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using interpersonal skills for building trust and relationships; 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/>
              <a:t>integrating youth voice into organizational decisions.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352B6-36A3-4BEF-AC5A-489022568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432" y="2438400"/>
            <a:ext cx="3794968" cy="3657600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Partnership requires:</a:t>
            </a:r>
          </a:p>
          <a:p>
            <a:r>
              <a:rPr lang="en-US" sz="2200" dirty="0">
                <a:latin typeface="+mj-lt"/>
              </a:rPr>
              <a:t>self-reflection on personal beliefs and biases; and</a:t>
            </a:r>
          </a:p>
          <a:p>
            <a:r>
              <a:rPr lang="en-US" sz="2200" dirty="0">
                <a:latin typeface="+mj-lt"/>
              </a:rPr>
              <a:t>interdependent relationships between adults and young people.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EF874-C853-2C4A-85D9-B4E17D440EB5}"/>
              </a:ext>
            </a:extLst>
          </p:cNvPr>
          <p:cNvSpPr/>
          <p:nvPr/>
        </p:nvSpPr>
        <p:spPr>
          <a:xfrm>
            <a:off x="11430000" y="2209801"/>
            <a:ext cx="762000" cy="3200400"/>
          </a:xfrm>
          <a:prstGeom prst="rect">
            <a:avLst/>
          </a:prstGeom>
          <a:solidFill>
            <a:schemeClr val="accent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09FC0-3495-498D-937A-57DB30C425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780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F84B9F-8017-8866-1132-0F1B276CC3E9}"/>
              </a:ext>
            </a:extLst>
          </p:cNvPr>
          <p:cNvSpPr/>
          <p:nvPr/>
        </p:nvSpPr>
        <p:spPr>
          <a:xfrm>
            <a:off x="7895342" y="2673517"/>
            <a:ext cx="3391160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271D5-DF02-F757-B991-74D06E122ED0}"/>
              </a:ext>
            </a:extLst>
          </p:cNvPr>
          <p:cNvSpPr/>
          <p:nvPr/>
        </p:nvSpPr>
        <p:spPr>
          <a:xfrm>
            <a:off x="4424030" y="2673517"/>
            <a:ext cx="3391160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0C3E4-9BE0-D1E9-FA22-F03FCCC956B2}"/>
              </a:ext>
            </a:extLst>
          </p:cNvPr>
          <p:cNvSpPr/>
          <p:nvPr/>
        </p:nvSpPr>
        <p:spPr>
          <a:xfrm>
            <a:off x="832884" y="2673517"/>
            <a:ext cx="3509893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6B8B8-EAAB-4751-A2CF-2A3B2B1F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4" y="1524000"/>
            <a:ext cx="10515600" cy="4469132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Moving from transactional to relational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D56FD-C080-46F4-ADE7-DAB050DE3B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Google Shape;328;p14">
            <a:extLst>
              <a:ext uri="{FF2B5EF4-FFF2-40B4-BE49-F238E27FC236}">
                <a16:creationId xmlns:a16="http://schemas.microsoft.com/office/drawing/2014/main" id="{CA7193EE-A31D-4338-89DE-CC0869CA81C7}"/>
              </a:ext>
            </a:extLst>
          </p:cNvPr>
          <p:cNvSpPr/>
          <p:nvPr/>
        </p:nvSpPr>
        <p:spPr>
          <a:xfrm>
            <a:off x="825796" y="2057400"/>
            <a:ext cx="3517604" cy="5585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Young person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p14">
            <a:extLst>
              <a:ext uri="{FF2B5EF4-FFF2-40B4-BE49-F238E27FC236}">
                <a16:creationId xmlns:a16="http://schemas.microsoft.com/office/drawing/2014/main" id="{897E6E0B-B468-491D-BF53-BEEB205B0B56}"/>
              </a:ext>
            </a:extLst>
          </p:cNvPr>
          <p:cNvSpPr/>
          <p:nvPr/>
        </p:nvSpPr>
        <p:spPr>
          <a:xfrm>
            <a:off x="4424029" y="2057400"/>
            <a:ext cx="3391160" cy="5585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Adult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8;p14">
            <a:extLst>
              <a:ext uri="{FF2B5EF4-FFF2-40B4-BE49-F238E27FC236}">
                <a16:creationId xmlns:a16="http://schemas.microsoft.com/office/drawing/2014/main" id="{E3D218EC-A01E-4F37-959A-AE6E2A982AD5}"/>
              </a:ext>
            </a:extLst>
          </p:cNvPr>
          <p:cNvSpPr/>
          <p:nvPr/>
        </p:nvSpPr>
        <p:spPr>
          <a:xfrm>
            <a:off x="7890904" y="2057400"/>
            <a:ext cx="3391160" cy="5585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Organization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C6F4B-5565-4746-8CF0-388F525BE632}"/>
              </a:ext>
            </a:extLst>
          </p:cNvPr>
          <p:cNvSpPr txBox="1"/>
          <p:nvPr/>
        </p:nvSpPr>
        <p:spPr>
          <a:xfrm>
            <a:off x="4514648" y="2865795"/>
            <a:ext cx="3209921" cy="30828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increases alignment with youth in case planning and recommended services;</a:t>
            </a:r>
          </a:p>
          <a:p>
            <a:pPr marL="285750" indent="-28575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expands resources and gains thought partners in problem solving; and</a:t>
            </a:r>
          </a:p>
          <a:p>
            <a:pPr marL="285750" indent="-28575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gains insight and understanding of each youth’s expertise, competence and needs.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21A22-80F2-4DEB-A50F-02A8428300AE}"/>
              </a:ext>
            </a:extLst>
          </p:cNvPr>
          <p:cNvSpPr txBox="1"/>
          <p:nvPr/>
        </p:nvSpPr>
        <p:spPr>
          <a:xfrm>
            <a:off x="8063595" y="2865795"/>
            <a:ext cx="3045778" cy="37887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ties policy and practice shifts to frontline experience;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improves recruitment and retention of young adults in programs; and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values and includes all young people, families and communities, especially those with the greatest need.</a:t>
            </a:r>
          </a:p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9A88B-3C38-4BC8-A618-4067B41E4312}"/>
              </a:ext>
            </a:extLst>
          </p:cNvPr>
          <p:cNvSpPr txBox="1"/>
          <p:nvPr/>
        </p:nvSpPr>
        <p:spPr>
          <a:xfrm>
            <a:off x="1015391" y="2865795"/>
            <a:ext cx="3138414" cy="378872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increases self-efficacy, self-esteem, hope and belonging; 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develops communications skills and leadership experience; and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kern="2400" dirty="0">
                <a:solidFill>
                  <a:srgbClr val="595959"/>
                </a:solidFill>
              </a:rPr>
              <a:t>strengthens problem-solving skills, such as reasoning, decision making and self-regulation.</a:t>
            </a:r>
          </a:p>
          <a:p>
            <a:pPr marL="230188" indent="-230188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kern="2400" dirty="0">
              <a:solidFill>
                <a:srgbClr val="595959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AE38D9C-C141-CCBC-CF06-A26A3E48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Successful Youth-Adult Partnerships</a:t>
            </a:r>
          </a:p>
        </p:txBody>
      </p:sp>
    </p:spTree>
    <p:extLst>
      <p:ext uri="{BB962C8B-B14F-4D97-AF65-F5344CB8AC3E}">
        <p14:creationId xmlns:p14="http://schemas.microsoft.com/office/powerpoint/2010/main" val="903328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526D8-433E-EEE7-B81E-C078EC2B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CCCE6187-7128-776E-77B7-E34262C75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"/>
          <a:stretch>
            <a:fillRect/>
          </a:stretch>
        </p:blipFill>
        <p:spPr>
          <a:xfrm>
            <a:off x="958768" y="603637"/>
            <a:ext cx="9906000" cy="6254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B05C16-2CC6-B4F9-0B73-875737CD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380"/>
            <a:ext cx="10515600" cy="865222"/>
          </a:xfrm>
        </p:spPr>
        <p:txBody>
          <a:bodyPr/>
          <a:lstStyle/>
          <a:p>
            <a:r>
              <a:rPr lang="en-US" dirty="0"/>
              <a:t>Youth-Adult Partnership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3C2CC-6DCC-089F-DCEF-C169B134E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676A688-9497-C49F-FCD6-A6EDFEE066AD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31650-33A0-41F4-A40A-6CB69A9709A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87B9B-C774-B7C3-D56A-E488162A668F}"/>
              </a:ext>
            </a:extLst>
          </p:cNvPr>
          <p:cNvSpPr txBox="1"/>
          <p:nvPr/>
        </p:nvSpPr>
        <p:spPr>
          <a:xfrm>
            <a:off x="734309" y="6151397"/>
            <a:ext cx="10587659" cy="4001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effectLst/>
              </a:rPr>
              <a:t>SOURCE: Cetera Inc., adapted from Hart, R. A. (1992). Children's participation: From tokenism to citizenship. Innocenti Essays, No. 4. UNICEF International Child Development Centre. Used with permission.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BF98AD-54F5-40B2-8F3E-13A056D13ADA}"/>
              </a:ext>
            </a:extLst>
          </p:cNvPr>
          <p:cNvSpPr txBox="1"/>
          <p:nvPr/>
        </p:nvSpPr>
        <p:spPr>
          <a:xfrm>
            <a:off x="1524000" y="5410200"/>
            <a:ext cx="30480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Nonparticipation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57E0DA-8447-3C26-79C6-370B305987C6}"/>
              </a:ext>
            </a:extLst>
          </p:cNvPr>
          <p:cNvSpPr txBox="1"/>
          <p:nvPr/>
        </p:nvSpPr>
        <p:spPr>
          <a:xfrm>
            <a:off x="5715000" y="5410200"/>
            <a:ext cx="5486400" cy="369332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ffectLst/>
                <a:latin typeface="Arial Narrow" panose="020B0604020202020204" pitchFamily="34" charset="0"/>
              </a:rPr>
              <a:t>Degrees of Participation</a:t>
            </a:r>
            <a:endParaRPr lang="en-US" dirty="0">
              <a:effectLst/>
              <a:latin typeface="Arial Narrow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1FDF12-1738-9B32-954E-553582BBF595}"/>
              </a:ext>
            </a:extLst>
          </p:cNvPr>
          <p:cNvCxnSpPr/>
          <p:nvPr/>
        </p:nvCxnSpPr>
        <p:spPr>
          <a:xfrm>
            <a:off x="4648200" y="2121932"/>
            <a:ext cx="0" cy="365760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28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45BF-67C8-4686-B928-6E3056F75E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Authentic Youth Engagement in Action</a:t>
            </a:r>
          </a:p>
        </p:txBody>
      </p:sp>
    </p:spTree>
    <p:extLst>
      <p:ext uri="{BB962C8B-B14F-4D97-AF65-F5344CB8AC3E}">
        <p14:creationId xmlns:p14="http://schemas.microsoft.com/office/powerpoint/2010/main" val="339581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A1277-0C59-43C6-BAC5-9AB5FE99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Elements of Authentic Youth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0A3F6-DC3F-4012-803F-D0D51A675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5987076" cy="4663439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To build individual leadership and advocacy skills, authentic youth engagement:</a:t>
            </a:r>
          </a:p>
          <a:p>
            <a:r>
              <a:rPr lang="en-US" sz="2200" dirty="0"/>
              <a:t>focuses on partnership with young people;</a:t>
            </a:r>
          </a:p>
          <a:p>
            <a:r>
              <a:rPr lang="en-US" sz="2200" dirty="0"/>
              <a:t>prepares young people to be active partners;</a:t>
            </a:r>
          </a:p>
          <a:p>
            <a:r>
              <a:rPr lang="en-US" sz="2200" dirty="0"/>
              <a:t>supports young people at all stages; and</a:t>
            </a:r>
          </a:p>
          <a:p>
            <a:r>
              <a:rPr lang="en-US" sz="2200" dirty="0"/>
              <a:t>provides opportunities for individual growth and policy advocacy.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75F3C5-E963-4B46-8300-A380B8561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oogle Shape;371;p17">
            <a:extLst>
              <a:ext uri="{FF2B5EF4-FFF2-40B4-BE49-F238E27FC236}">
                <a16:creationId xmlns:a16="http://schemas.microsoft.com/office/drawing/2014/main" id="{872868DB-DE10-4B1B-B34D-1811789BC310}"/>
              </a:ext>
            </a:extLst>
          </p:cNvPr>
          <p:cNvGrpSpPr/>
          <p:nvPr/>
        </p:nvGrpSpPr>
        <p:grpSpPr>
          <a:xfrm>
            <a:off x="7317059" y="1824839"/>
            <a:ext cx="4036741" cy="4305600"/>
            <a:chOff x="4336473" y="1713466"/>
            <a:chExt cx="4452506" cy="4846667"/>
          </a:xfrm>
        </p:grpSpPr>
        <p:grpSp>
          <p:nvGrpSpPr>
            <p:cNvPr id="7" name="Google Shape;372;p17">
              <a:extLst>
                <a:ext uri="{FF2B5EF4-FFF2-40B4-BE49-F238E27FC236}">
                  <a16:creationId xmlns:a16="http://schemas.microsoft.com/office/drawing/2014/main" id="{516F6AC8-F687-457E-BAB1-BB144F86EC91}"/>
                </a:ext>
              </a:extLst>
            </p:cNvPr>
            <p:cNvGrpSpPr/>
            <p:nvPr/>
          </p:nvGrpSpPr>
          <p:grpSpPr>
            <a:xfrm>
              <a:off x="5094210" y="2738161"/>
              <a:ext cx="2906521" cy="2901309"/>
              <a:chOff x="1065996" y="336817"/>
              <a:chExt cx="2906521" cy="2901309"/>
            </a:xfrm>
          </p:grpSpPr>
          <p:sp>
            <p:nvSpPr>
              <p:cNvPr id="12" name="Google Shape;373;p17">
                <a:extLst>
                  <a:ext uri="{FF2B5EF4-FFF2-40B4-BE49-F238E27FC236}">
                    <a16:creationId xmlns:a16="http://schemas.microsoft.com/office/drawing/2014/main" id="{5A587246-F61A-46D2-B450-15818D442B38}"/>
                  </a:ext>
                </a:extLst>
              </p:cNvPr>
              <p:cNvSpPr/>
              <p:nvPr/>
            </p:nvSpPr>
            <p:spPr>
              <a:xfrm>
                <a:off x="1065996" y="342253"/>
                <a:ext cx="2895873" cy="2895873"/>
              </a:xfrm>
              <a:prstGeom prst="pie">
                <a:avLst>
                  <a:gd name="adj1" fmla="val 16200000"/>
                  <a:gd name="adj2" fmla="val 0"/>
                </a:avLst>
              </a:prstGeom>
              <a:solidFill>
                <a:srgbClr val="82911D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74;p17">
                <a:extLst>
                  <a:ext uri="{FF2B5EF4-FFF2-40B4-BE49-F238E27FC236}">
                    <a16:creationId xmlns:a16="http://schemas.microsoft.com/office/drawing/2014/main" id="{8DB57F11-00A8-4A06-8D35-21398E686DA1}"/>
                  </a:ext>
                </a:extLst>
              </p:cNvPr>
              <p:cNvSpPr txBox="1"/>
              <p:nvPr/>
            </p:nvSpPr>
            <p:spPr>
              <a:xfrm>
                <a:off x="2604876" y="871174"/>
                <a:ext cx="1068715" cy="861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500" tIns="16500" rIns="16500" bIns="165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00"/>
                  <a:buFont typeface="Arial"/>
                  <a:buNone/>
                </a:pPr>
                <a:r>
                  <a:rPr lang="en-US" sz="1300" b="1" i="0" u="none" strike="noStrike" cap="none" dirty="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rPr>
                  <a:t>Preparation</a:t>
                </a:r>
                <a:endParaRPr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75;p17">
                <a:extLst>
                  <a:ext uri="{FF2B5EF4-FFF2-40B4-BE49-F238E27FC236}">
                    <a16:creationId xmlns:a16="http://schemas.microsoft.com/office/drawing/2014/main" id="{D0EA6DEB-AB51-43F6-BB45-6792C914D8A2}"/>
                  </a:ext>
                </a:extLst>
              </p:cNvPr>
              <p:cNvSpPr/>
              <p:nvPr/>
            </p:nvSpPr>
            <p:spPr>
              <a:xfrm>
                <a:off x="1076644" y="336817"/>
                <a:ext cx="2895873" cy="2895873"/>
              </a:xfrm>
              <a:prstGeom prst="pie">
                <a:avLst>
                  <a:gd name="adj1" fmla="val 0"/>
                  <a:gd name="adj2" fmla="val 5400000"/>
                </a:avLst>
              </a:prstGeom>
              <a:solidFill>
                <a:srgbClr val="D9541F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376;p17">
                <a:extLst>
                  <a:ext uri="{FF2B5EF4-FFF2-40B4-BE49-F238E27FC236}">
                    <a16:creationId xmlns:a16="http://schemas.microsoft.com/office/drawing/2014/main" id="{10449C06-D814-4334-A3A8-456F5CE8C496}"/>
                  </a:ext>
                </a:extLst>
              </p:cNvPr>
              <p:cNvSpPr txBox="1"/>
              <p:nvPr/>
            </p:nvSpPr>
            <p:spPr>
              <a:xfrm>
                <a:off x="2519767" y="1790189"/>
                <a:ext cx="1068715" cy="861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500" tIns="16500" rIns="16500" bIns="165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00"/>
                  <a:buFont typeface="Arial"/>
                  <a:buNone/>
                </a:pPr>
                <a:r>
                  <a:rPr lang="en-US" sz="1300" b="1" i="0" u="none" strike="noStrike" cap="none" dirty="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rPr>
                  <a:t>Support</a:t>
                </a:r>
                <a:endParaRPr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77;p17">
                <a:extLst>
                  <a:ext uri="{FF2B5EF4-FFF2-40B4-BE49-F238E27FC236}">
                    <a16:creationId xmlns:a16="http://schemas.microsoft.com/office/drawing/2014/main" id="{DCAB083D-8390-46A6-8E1D-215B14D8459D}"/>
                  </a:ext>
                </a:extLst>
              </p:cNvPr>
              <p:cNvSpPr/>
              <p:nvPr/>
            </p:nvSpPr>
            <p:spPr>
              <a:xfrm>
                <a:off x="1076644" y="336817"/>
                <a:ext cx="2895873" cy="2895873"/>
              </a:xfrm>
              <a:prstGeom prst="pie">
                <a:avLst>
                  <a:gd name="adj1" fmla="val 5400000"/>
                  <a:gd name="adj2" fmla="val 10800000"/>
                </a:avLst>
              </a:prstGeom>
              <a:solidFill>
                <a:srgbClr val="E7AF1D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78;p17">
                <a:extLst>
                  <a:ext uri="{FF2B5EF4-FFF2-40B4-BE49-F238E27FC236}">
                    <a16:creationId xmlns:a16="http://schemas.microsoft.com/office/drawing/2014/main" id="{845EFD1A-7324-41F9-92F5-6199BA459475}"/>
                  </a:ext>
                </a:extLst>
              </p:cNvPr>
              <p:cNvSpPr txBox="1"/>
              <p:nvPr/>
            </p:nvSpPr>
            <p:spPr>
              <a:xfrm>
                <a:off x="1207387" y="1777799"/>
                <a:ext cx="1298119" cy="861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500" tIns="16500" rIns="16500" bIns="165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00"/>
                  <a:buFont typeface="Arial"/>
                  <a:buNone/>
                </a:pPr>
                <a:r>
                  <a:rPr lang="en-US" sz="1300" b="1" i="0" u="none" strike="noStrike" cap="none" dirty="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rPr>
                  <a:t>Opportunities</a:t>
                </a:r>
                <a:endParaRPr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79;p17">
                <a:extLst>
                  <a:ext uri="{FF2B5EF4-FFF2-40B4-BE49-F238E27FC236}">
                    <a16:creationId xmlns:a16="http://schemas.microsoft.com/office/drawing/2014/main" id="{A484BA3C-5015-4DD1-9C29-A021D5931538}"/>
                  </a:ext>
                </a:extLst>
              </p:cNvPr>
              <p:cNvSpPr/>
              <p:nvPr/>
            </p:nvSpPr>
            <p:spPr>
              <a:xfrm>
                <a:off x="1076644" y="336817"/>
                <a:ext cx="2895873" cy="2895873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chemeClr val="accent5"/>
              </a:solidFill>
              <a:ln w="25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80;p17">
                <a:extLst>
                  <a:ext uri="{FF2B5EF4-FFF2-40B4-BE49-F238E27FC236}">
                    <a16:creationId xmlns:a16="http://schemas.microsoft.com/office/drawing/2014/main" id="{5781291E-FE6B-446D-924E-52E76548A5FA}"/>
                  </a:ext>
                </a:extLst>
              </p:cNvPr>
              <p:cNvSpPr txBox="1"/>
              <p:nvPr/>
            </p:nvSpPr>
            <p:spPr>
              <a:xfrm>
                <a:off x="1373801" y="863792"/>
                <a:ext cx="1068715" cy="8618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6500" tIns="16500" rIns="16500" bIns="165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300"/>
                  <a:buFont typeface="Arial"/>
                  <a:buNone/>
                </a:pPr>
                <a:r>
                  <a:rPr lang="en-US" sz="1300" b="1" i="0" u="none" strike="noStrike" cap="none" dirty="0">
                    <a:solidFill>
                      <a:schemeClr val="lt1"/>
                    </a:solidFill>
                    <a:latin typeface="+mj-lt"/>
                    <a:ea typeface="Arial"/>
                    <a:cs typeface="Arial"/>
                    <a:sym typeface="Arial"/>
                  </a:rPr>
                  <a:t>Youth-Adult Partnership</a:t>
                </a:r>
                <a:endParaRPr sz="1400" b="1" i="0" u="none" strike="noStrike" cap="none" dirty="0">
                  <a:solidFill>
                    <a:srgbClr val="000000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381;p17">
              <a:extLst>
                <a:ext uri="{FF2B5EF4-FFF2-40B4-BE49-F238E27FC236}">
                  <a16:creationId xmlns:a16="http://schemas.microsoft.com/office/drawing/2014/main" id="{C38BCBD9-A568-4A8A-9606-104C93DF888C}"/>
                </a:ext>
              </a:extLst>
            </p:cNvPr>
            <p:cNvSpPr/>
            <p:nvPr/>
          </p:nvSpPr>
          <p:spPr>
            <a:xfrm>
              <a:off x="4438652" y="2201862"/>
              <a:ext cx="4350327" cy="1254011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2700000" algn="tl" rotWithShape="0">
                <a:prstClr val="black">
                  <a:alpha val="12000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82;p17">
              <a:extLst>
                <a:ext uri="{FF2B5EF4-FFF2-40B4-BE49-F238E27FC236}">
                  <a16:creationId xmlns:a16="http://schemas.microsoft.com/office/drawing/2014/main" id="{51FD8063-188C-4B27-AD72-73C912546A04}"/>
                </a:ext>
              </a:extLst>
            </p:cNvPr>
            <p:cNvSpPr/>
            <p:nvPr/>
          </p:nvSpPr>
          <p:spPr>
            <a:xfrm rot="10800000">
              <a:off x="4336473" y="4798135"/>
              <a:ext cx="4350327" cy="1254011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>
              <a:outerShdw blurRad="38100" dist="25400" dir="2700000" algn="tl" rotWithShape="0">
                <a:prstClr val="black">
                  <a:alpha val="8523"/>
                </a:prst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83;p17">
              <a:extLst>
                <a:ext uri="{FF2B5EF4-FFF2-40B4-BE49-F238E27FC236}">
                  <a16:creationId xmlns:a16="http://schemas.microsoft.com/office/drawing/2014/main" id="{F5F5D811-8350-434B-9ED2-EE260D543ADB}"/>
                </a:ext>
              </a:extLst>
            </p:cNvPr>
            <p:cNvSpPr txBox="1"/>
            <p:nvPr/>
          </p:nvSpPr>
          <p:spPr>
            <a:xfrm>
              <a:off x="4703618" y="1713466"/>
              <a:ext cx="3616036" cy="415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595959"/>
                  </a:solidFill>
                  <a:latin typeface="+mj-lt"/>
                  <a:ea typeface="Arial"/>
                  <a:cs typeface="Arial"/>
                  <a:sym typeface="Arial"/>
                </a:rPr>
                <a:t>Leadership Development</a:t>
              </a:r>
              <a:endParaRPr sz="14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84;p17">
              <a:extLst>
                <a:ext uri="{FF2B5EF4-FFF2-40B4-BE49-F238E27FC236}">
                  <a16:creationId xmlns:a16="http://schemas.microsoft.com/office/drawing/2014/main" id="{4E0A775F-1F78-40EC-AADD-32B7BF190319}"/>
                </a:ext>
              </a:extLst>
            </p:cNvPr>
            <p:cNvSpPr txBox="1"/>
            <p:nvPr/>
          </p:nvSpPr>
          <p:spPr>
            <a:xfrm>
              <a:off x="4805797" y="6144435"/>
              <a:ext cx="3616036" cy="415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595959"/>
                  </a:solidFill>
                  <a:latin typeface="+mj-lt"/>
                  <a:ea typeface="Arial"/>
                  <a:cs typeface="Arial"/>
                  <a:sym typeface="Arial"/>
                </a:rPr>
                <a:t>Policy Advocacy</a:t>
              </a:r>
              <a:endParaRPr sz="14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23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5E6AD-E86A-E86C-30D3-CD8A063201DB}"/>
              </a:ext>
            </a:extLst>
          </p:cNvPr>
          <p:cNvSpPr/>
          <p:nvPr/>
        </p:nvSpPr>
        <p:spPr>
          <a:xfrm>
            <a:off x="7895342" y="2673517"/>
            <a:ext cx="3391160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424119-3E8C-300A-39DC-5BB1C495D949}"/>
              </a:ext>
            </a:extLst>
          </p:cNvPr>
          <p:cNvSpPr/>
          <p:nvPr/>
        </p:nvSpPr>
        <p:spPr>
          <a:xfrm>
            <a:off x="4424030" y="2673517"/>
            <a:ext cx="3391160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6313F-FD44-C1BB-143F-6E2E10309950}"/>
              </a:ext>
            </a:extLst>
          </p:cNvPr>
          <p:cNvSpPr/>
          <p:nvPr/>
        </p:nvSpPr>
        <p:spPr>
          <a:xfrm>
            <a:off x="832884" y="2673517"/>
            <a:ext cx="3509893" cy="3613154"/>
          </a:xfrm>
          <a:prstGeom prst="rect">
            <a:avLst/>
          </a:prstGeom>
          <a:solidFill>
            <a:schemeClr val="bg2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6B8B8-EAAB-4751-A2CF-2A3B2B1FA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84" y="1524000"/>
            <a:ext cx="10515600" cy="4469132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+mj-lt"/>
              </a:rPr>
              <a:t>To promote learning, growth and skill development: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D56FD-C080-46F4-ADE7-DAB050DE3B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Google Shape;328;p14">
            <a:extLst>
              <a:ext uri="{FF2B5EF4-FFF2-40B4-BE49-F238E27FC236}">
                <a16:creationId xmlns:a16="http://schemas.microsoft.com/office/drawing/2014/main" id="{CA7193EE-A31D-4338-89DE-CC0869CA81C7}"/>
              </a:ext>
            </a:extLst>
          </p:cNvPr>
          <p:cNvSpPr/>
          <p:nvPr/>
        </p:nvSpPr>
        <p:spPr>
          <a:xfrm>
            <a:off x="825796" y="2108477"/>
            <a:ext cx="3516981" cy="4823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Identify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7" name="Google Shape;328;p14">
            <a:extLst>
              <a:ext uri="{FF2B5EF4-FFF2-40B4-BE49-F238E27FC236}">
                <a16:creationId xmlns:a16="http://schemas.microsoft.com/office/drawing/2014/main" id="{897E6E0B-B468-491D-BF53-BEEB205B0B56}"/>
              </a:ext>
            </a:extLst>
          </p:cNvPr>
          <p:cNvSpPr/>
          <p:nvPr/>
        </p:nvSpPr>
        <p:spPr>
          <a:xfrm>
            <a:off x="4424030" y="2108479"/>
            <a:ext cx="3391160" cy="482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Evaluate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8" name="Google Shape;328;p14">
            <a:extLst>
              <a:ext uri="{FF2B5EF4-FFF2-40B4-BE49-F238E27FC236}">
                <a16:creationId xmlns:a16="http://schemas.microsoft.com/office/drawing/2014/main" id="{E3D218EC-A01E-4F37-959A-AE6E2A982AD5}"/>
              </a:ext>
            </a:extLst>
          </p:cNvPr>
          <p:cNvSpPr/>
          <p:nvPr/>
        </p:nvSpPr>
        <p:spPr>
          <a:xfrm>
            <a:off x="7895343" y="2108478"/>
            <a:ext cx="3391159" cy="4823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rPr>
              <a:t>Create</a:t>
            </a:r>
            <a:endParaRPr sz="2200" b="1" i="0" u="none" strike="noStrike" cap="none" dirty="0">
              <a:solidFill>
                <a:schemeClr val="bg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C6F4B-5565-4746-8CF0-388F525BE632}"/>
              </a:ext>
            </a:extLst>
          </p:cNvPr>
          <p:cNvSpPr txBox="1"/>
          <p:nvPr/>
        </p:nvSpPr>
        <p:spPr>
          <a:xfrm>
            <a:off x="4495801" y="2825495"/>
            <a:ext cx="3124200" cy="279050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if the opportunity meets the needs of the young person;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if the opportunity contributes to the work; and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if there are support structures in place.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21A22-80F2-4DEB-A50F-02A8428300AE}"/>
              </a:ext>
            </a:extLst>
          </p:cNvPr>
          <p:cNvSpPr txBox="1"/>
          <p:nvPr/>
        </p:nvSpPr>
        <p:spPr>
          <a:xfrm>
            <a:off x="8061184" y="2819400"/>
            <a:ext cx="3140216" cy="362150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committees;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policy review;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panel discussions;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presentations and facilitation; and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opportunities for advocating and testifying.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endParaRPr lang="en-US" sz="2000" kern="2400" dirty="0">
              <a:solidFill>
                <a:srgbClr val="59595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19A88B-3C38-4BC8-A618-4067B41E4312}"/>
              </a:ext>
            </a:extLst>
          </p:cNvPr>
          <p:cNvSpPr txBox="1"/>
          <p:nvPr/>
        </p:nvSpPr>
        <p:spPr>
          <a:xfrm>
            <a:off x="990600" y="2819400"/>
            <a:ext cx="3290191" cy="267765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opportunities that have been presented to you; 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opportunities that you seek out; and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r>
              <a:rPr lang="en-US" sz="2000" kern="2400" dirty="0">
                <a:solidFill>
                  <a:srgbClr val="595959"/>
                </a:solidFill>
              </a:rPr>
              <a:t>opportunities that young people bring forward.</a:t>
            </a:r>
          </a:p>
          <a:p>
            <a:pPr marL="228600" indent="-228600"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  <a:buFont typeface="Wingdings" panose="05000000000000000000" pitchFamily="2" charset="2"/>
              <a:buChar char="§"/>
            </a:pPr>
            <a:endParaRPr lang="en-US" sz="2000" kern="2400" dirty="0">
              <a:solidFill>
                <a:srgbClr val="595959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A6C5D4-C4F5-8E1D-6457-37C507729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41475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3B34-6B75-497D-81F0-1D6C5F85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AC01-E202-42C9-BBB3-307BEF14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373880"/>
          </a:xfrm>
        </p:spPr>
        <p:txBody>
          <a:bodyPr/>
          <a:lstStyle/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Review module results</a:t>
            </a:r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Check in</a:t>
            </a:r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Review of authentic youth engagement </a:t>
            </a:r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Adolescent brain development</a:t>
            </a: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Youth engagement in practice  </a:t>
            </a: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Partnership and youth engagement</a:t>
            </a: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Youth engagement in action</a:t>
            </a: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Effective preparation and support </a:t>
            </a:r>
            <a:endParaRPr lang="en-US" sz="2200" dirty="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</a:rPr>
              <a:t>Check out </a:t>
            </a:r>
            <a:endParaRPr lang="en-US" sz="2200" dirty="0"/>
          </a:p>
          <a:p>
            <a:pPr>
              <a:buSzPct val="100000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6C818-95EE-4AB7-8FF6-1F3649F71C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Content Placeholder 6" descr="A person and perso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B8886A8-67FB-E3B6-02C4-4A79F2065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7692" b="-333"/>
          <a:stretch/>
        </p:blipFill>
        <p:spPr>
          <a:xfrm>
            <a:off x="7772400" y="1696627"/>
            <a:ext cx="3581400" cy="429768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67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82A56-40A5-4B9C-AC55-8F98D046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Creating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0C09B-1495-43A7-8D06-4FC8E38CA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8" y="1600200"/>
            <a:ext cx="5256212" cy="381196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Create opportunities for young leaders to:</a:t>
            </a:r>
          </a:p>
          <a:p>
            <a:r>
              <a:rPr lang="en-US" dirty="0">
                <a:solidFill>
                  <a:schemeClr val="tx1"/>
                </a:solidFill>
              </a:rPr>
              <a:t>experience normalcy;</a:t>
            </a:r>
          </a:p>
          <a:p>
            <a:r>
              <a:rPr lang="en-US" dirty="0">
                <a:solidFill>
                  <a:schemeClr val="tx1"/>
                </a:solidFill>
              </a:rPr>
              <a:t>experience positive relationships;</a:t>
            </a:r>
          </a:p>
          <a:p>
            <a:r>
              <a:rPr lang="en-US" dirty="0">
                <a:solidFill>
                  <a:schemeClr val="tx1"/>
                </a:solidFill>
              </a:rPr>
              <a:t>take healthy, safe risks;</a:t>
            </a:r>
          </a:p>
          <a:p>
            <a:r>
              <a:rPr lang="en-US" dirty="0">
                <a:solidFill>
                  <a:schemeClr val="tx1"/>
                </a:solidFill>
              </a:rPr>
              <a:t>advocate and lead; and</a:t>
            </a:r>
          </a:p>
          <a:p>
            <a:r>
              <a:rPr lang="en-US" dirty="0">
                <a:solidFill>
                  <a:schemeClr val="tx1"/>
                </a:solidFill>
              </a:rPr>
              <a:t>build professional and social networks that help them achieve employment, education and other goals.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E1E3E-3E3A-4109-8747-2F42B43EE7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20</a:t>
            </a:fld>
            <a:endParaRPr lang="en-US" dirty="0"/>
          </a:p>
        </p:txBody>
      </p:sp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42B2B611-5836-74EA-AD50-F7A3258ADC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13434" r="3143" b="3696"/>
          <a:stretch/>
        </p:blipFill>
        <p:spPr>
          <a:xfrm>
            <a:off x="6934200" y="1676399"/>
            <a:ext cx="4418012" cy="3993203"/>
          </a:xfrm>
          <a:effectLst>
            <a:outerShdw blurRad="38100" dist="25400" dir="2700000" algn="tl" rotWithShape="0">
              <a:prstClr val="black">
                <a:alpha val="12967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01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51414-9488-2DDF-1A25-4D85BD3D2714}"/>
              </a:ext>
            </a:extLst>
          </p:cNvPr>
          <p:cNvGrpSpPr/>
          <p:nvPr/>
        </p:nvGrpSpPr>
        <p:grpSpPr>
          <a:xfrm>
            <a:off x="836609" y="1681721"/>
            <a:ext cx="10515603" cy="4499451"/>
            <a:chOff x="836609" y="1856901"/>
            <a:chExt cx="10515603" cy="5168049"/>
          </a:xfrm>
        </p:grpSpPr>
        <p:sp>
          <p:nvSpPr>
            <p:cNvPr id="7" name="Google Shape;412;p20">
              <a:extLst>
                <a:ext uri="{FF2B5EF4-FFF2-40B4-BE49-F238E27FC236}">
                  <a16:creationId xmlns:a16="http://schemas.microsoft.com/office/drawing/2014/main" id="{1E8E36F1-53C8-4075-8DD6-1F4708B0F3AE}"/>
                </a:ext>
              </a:extLst>
            </p:cNvPr>
            <p:cNvSpPr/>
            <p:nvPr/>
          </p:nvSpPr>
          <p:spPr>
            <a:xfrm>
              <a:off x="836612" y="1856901"/>
              <a:ext cx="10515600" cy="7694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18;p20">
              <a:extLst>
                <a:ext uri="{FF2B5EF4-FFF2-40B4-BE49-F238E27FC236}">
                  <a16:creationId xmlns:a16="http://schemas.microsoft.com/office/drawing/2014/main" id="{E9EA8A52-EFCC-4D94-9CEC-4087C72CAEEA}"/>
                </a:ext>
              </a:extLst>
            </p:cNvPr>
            <p:cNvSpPr/>
            <p:nvPr/>
          </p:nvSpPr>
          <p:spPr>
            <a:xfrm>
              <a:off x="836610" y="2732779"/>
              <a:ext cx="10515601" cy="7694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422;p20">
              <a:extLst>
                <a:ext uri="{FF2B5EF4-FFF2-40B4-BE49-F238E27FC236}">
                  <a16:creationId xmlns:a16="http://schemas.microsoft.com/office/drawing/2014/main" id="{44119D73-9547-4957-BACB-1D9D5529671D}"/>
                </a:ext>
              </a:extLst>
            </p:cNvPr>
            <p:cNvSpPr/>
            <p:nvPr/>
          </p:nvSpPr>
          <p:spPr>
            <a:xfrm>
              <a:off x="836610" y="3615432"/>
              <a:ext cx="10515601" cy="7694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426;p20">
              <a:extLst>
                <a:ext uri="{FF2B5EF4-FFF2-40B4-BE49-F238E27FC236}">
                  <a16:creationId xmlns:a16="http://schemas.microsoft.com/office/drawing/2014/main" id="{2415FC5C-31DA-4990-A439-FF5A8E19C2F8}"/>
                </a:ext>
              </a:extLst>
            </p:cNvPr>
            <p:cNvSpPr/>
            <p:nvPr/>
          </p:nvSpPr>
          <p:spPr>
            <a:xfrm>
              <a:off x="836609" y="4498085"/>
              <a:ext cx="10515602" cy="76944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30;p20">
              <a:extLst>
                <a:ext uri="{FF2B5EF4-FFF2-40B4-BE49-F238E27FC236}">
                  <a16:creationId xmlns:a16="http://schemas.microsoft.com/office/drawing/2014/main" id="{9CEC0B5F-8989-4B46-AAA1-057026EF3AC6}"/>
                </a:ext>
              </a:extLst>
            </p:cNvPr>
            <p:cNvSpPr/>
            <p:nvPr/>
          </p:nvSpPr>
          <p:spPr>
            <a:xfrm>
              <a:off x="836609" y="5379631"/>
              <a:ext cx="10515602" cy="76944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430;p20">
              <a:extLst>
                <a:ext uri="{FF2B5EF4-FFF2-40B4-BE49-F238E27FC236}">
                  <a16:creationId xmlns:a16="http://schemas.microsoft.com/office/drawing/2014/main" id="{1D3550CA-5BF3-B356-51AF-E471906F129C}"/>
                </a:ext>
              </a:extLst>
            </p:cNvPr>
            <p:cNvSpPr/>
            <p:nvPr/>
          </p:nvSpPr>
          <p:spPr>
            <a:xfrm>
              <a:off x="836609" y="6255509"/>
              <a:ext cx="10515602" cy="7694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421172-8F24-42FB-BE40-8AD0D45E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Steps: Effective Preparation and Support in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560C-463C-4CC5-9B25-08EA3B5CE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21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B6CF2C-5EF8-4230-8D6F-DAAF711332E9}"/>
              </a:ext>
            </a:extLst>
          </p:cNvPr>
          <p:cNvSpPr txBox="1"/>
          <p:nvPr/>
        </p:nvSpPr>
        <p:spPr>
          <a:xfrm>
            <a:off x="1600197" y="1765831"/>
            <a:ext cx="6477000" cy="5016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800" b="1" dirty="0">
                <a:solidFill>
                  <a:schemeClr val="bg1"/>
                </a:solidFill>
                <a:effectLst/>
                <a:latin typeface="+mj-lt"/>
              </a:rPr>
              <a:t>Consider the Opportunity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CF26E-641B-4F6A-A564-4E7C85919B97}"/>
              </a:ext>
            </a:extLst>
          </p:cNvPr>
          <p:cNvSpPr txBox="1"/>
          <p:nvPr/>
        </p:nvSpPr>
        <p:spPr>
          <a:xfrm>
            <a:off x="1600197" y="2554731"/>
            <a:ext cx="6477000" cy="5016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800" b="1" kern="2400" dirty="0">
                <a:solidFill>
                  <a:schemeClr val="bg1"/>
                </a:solidFill>
                <a:latin typeface="+mj-lt"/>
              </a:rPr>
              <a:t>Initial preparation for opportunity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C34CCE-9580-4FEC-8BB8-02BCA3010563}"/>
              </a:ext>
            </a:extLst>
          </p:cNvPr>
          <p:cNvSpPr txBox="1"/>
          <p:nvPr/>
        </p:nvSpPr>
        <p:spPr>
          <a:xfrm>
            <a:off x="1600197" y="3299326"/>
            <a:ext cx="6477000" cy="5016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800" b="1" kern="2400" dirty="0">
                <a:solidFill>
                  <a:schemeClr val="bg1"/>
                </a:solidFill>
                <a:latin typeface="+mj-lt"/>
              </a:rPr>
              <a:t>Final preparation for opportunity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D50DA2-39B0-45EF-92BA-4697D8BBE52B}"/>
              </a:ext>
            </a:extLst>
          </p:cNvPr>
          <p:cNvSpPr txBox="1"/>
          <p:nvPr/>
        </p:nvSpPr>
        <p:spPr>
          <a:xfrm>
            <a:off x="1600197" y="4051123"/>
            <a:ext cx="6477000" cy="5232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+mj-lt"/>
              </a:rPr>
              <a:t>Show up for the opportunity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7D1AAE-AAC5-4D52-9C08-6CDA43897593}"/>
              </a:ext>
            </a:extLst>
          </p:cNvPr>
          <p:cNvSpPr txBox="1"/>
          <p:nvPr/>
        </p:nvSpPr>
        <p:spPr>
          <a:xfrm>
            <a:off x="1600197" y="4832820"/>
            <a:ext cx="6477000" cy="5016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800" b="1" kern="2400" dirty="0">
                <a:solidFill>
                  <a:schemeClr val="bg1"/>
                </a:solidFill>
                <a:latin typeface="+mj-lt"/>
              </a:rPr>
              <a:t>Support during the opportunity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1127D-08DF-0795-DA38-5054F4DB0590}"/>
              </a:ext>
            </a:extLst>
          </p:cNvPr>
          <p:cNvSpPr txBox="1"/>
          <p:nvPr/>
        </p:nvSpPr>
        <p:spPr>
          <a:xfrm>
            <a:off x="836609" y="1676400"/>
            <a:ext cx="763591" cy="6704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6DEB9-E7BE-5D34-3B3F-DAE93F2DA525}"/>
              </a:ext>
            </a:extLst>
          </p:cNvPr>
          <p:cNvSpPr txBox="1"/>
          <p:nvPr/>
        </p:nvSpPr>
        <p:spPr>
          <a:xfrm>
            <a:off x="836608" y="2450748"/>
            <a:ext cx="763591" cy="65811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B7ACD8-38EF-B0F5-9994-9EEBA68A10A4}"/>
              </a:ext>
            </a:extLst>
          </p:cNvPr>
          <p:cNvSpPr txBox="1"/>
          <p:nvPr/>
        </p:nvSpPr>
        <p:spPr>
          <a:xfrm>
            <a:off x="836607" y="3206463"/>
            <a:ext cx="763591" cy="66439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tx2">
                    <a:lumMod val="60000"/>
                    <a:lumOff val="40000"/>
                    <a:alpha val="78815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DA590-87BE-8CF0-4A16-3DDA66DD6CFF}"/>
              </a:ext>
            </a:extLst>
          </p:cNvPr>
          <p:cNvSpPr txBox="1"/>
          <p:nvPr/>
        </p:nvSpPr>
        <p:spPr>
          <a:xfrm>
            <a:off x="836606" y="3980247"/>
            <a:ext cx="763591" cy="668919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accent5">
                    <a:lumMod val="60000"/>
                    <a:lumOff val="40000"/>
                    <a:alpha val="75178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75C12-66BA-AA36-9CA6-435505A746F0}"/>
              </a:ext>
            </a:extLst>
          </p:cNvPr>
          <p:cNvSpPr txBox="1"/>
          <p:nvPr/>
        </p:nvSpPr>
        <p:spPr>
          <a:xfrm>
            <a:off x="836606" y="4725706"/>
            <a:ext cx="763591" cy="6860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A0933C-88C7-71BE-86FF-BFA165D3359E}"/>
              </a:ext>
            </a:extLst>
          </p:cNvPr>
          <p:cNvSpPr txBox="1"/>
          <p:nvPr/>
        </p:nvSpPr>
        <p:spPr>
          <a:xfrm>
            <a:off x="1600197" y="5593262"/>
            <a:ext cx="6477000" cy="5016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2800" b="1" kern="2400" dirty="0">
                <a:solidFill>
                  <a:schemeClr val="bg1"/>
                </a:solidFill>
                <a:latin typeface="+mj-lt"/>
              </a:rPr>
              <a:t>Support after the opportunity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838A8-0D74-8633-9C12-687D2809BFF3}"/>
              </a:ext>
            </a:extLst>
          </p:cNvPr>
          <p:cNvSpPr txBox="1"/>
          <p:nvPr/>
        </p:nvSpPr>
        <p:spPr>
          <a:xfrm>
            <a:off x="836606" y="5516031"/>
            <a:ext cx="763591" cy="67193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4000" b="1" kern="2400" dirty="0">
                <a:solidFill>
                  <a:schemeClr val="tx1">
                    <a:lumMod val="40000"/>
                    <a:lumOff val="60000"/>
                  </a:schemeClr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15781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21172-8F24-42FB-BE40-8AD0D45E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Preparation Checklist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560C-463C-4CC5-9B25-08EA3B5CE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221866"/>
            <a:ext cx="2743200" cy="365125"/>
          </a:xfrm>
        </p:spPr>
        <p:txBody>
          <a:bodyPr/>
          <a:lstStyle/>
          <a:p>
            <a:fld id="{2FF31650-33A0-41F4-A40A-6CB69A9709AF}" type="slidenum">
              <a:rPr lang="en-US" smtClean="0"/>
              <a:t>22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5F7919-C2E7-4B09-A703-D343C9240645}"/>
              </a:ext>
            </a:extLst>
          </p:cNvPr>
          <p:cNvSpPr/>
          <p:nvPr/>
        </p:nvSpPr>
        <p:spPr>
          <a:xfrm>
            <a:off x="775811" y="2379659"/>
            <a:ext cx="3268360" cy="4325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F6A22E-F1AB-4521-AA65-9D118825B4E1}"/>
              </a:ext>
            </a:extLst>
          </p:cNvPr>
          <p:cNvSpPr/>
          <p:nvPr/>
        </p:nvSpPr>
        <p:spPr>
          <a:xfrm>
            <a:off x="4248218" y="2379660"/>
            <a:ext cx="3581398" cy="4325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801BBD-59E8-45B2-B412-C5A1C13F643D}"/>
              </a:ext>
            </a:extLst>
          </p:cNvPr>
          <p:cNvSpPr/>
          <p:nvPr/>
        </p:nvSpPr>
        <p:spPr>
          <a:xfrm>
            <a:off x="8051152" y="2379659"/>
            <a:ext cx="3340281" cy="43259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02BA55-7CA9-4912-A7D8-3166B62163BB}"/>
              </a:ext>
            </a:extLst>
          </p:cNvPr>
          <p:cNvSpPr/>
          <p:nvPr/>
        </p:nvSpPr>
        <p:spPr>
          <a:xfrm>
            <a:off x="775811" y="1604294"/>
            <a:ext cx="3268360" cy="6574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F48E32-4F3C-4984-819B-596D8AD2D8FC}"/>
              </a:ext>
            </a:extLst>
          </p:cNvPr>
          <p:cNvSpPr/>
          <p:nvPr/>
        </p:nvSpPr>
        <p:spPr>
          <a:xfrm>
            <a:off x="4248217" y="1600200"/>
            <a:ext cx="3581399" cy="6583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00961B-5417-4527-9DD8-6E60B50DBD72}"/>
              </a:ext>
            </a:extLst>
          </p:cNvPr>
          <p:cNvSpPr/>
          <p:nvPr/>
        </p:nvSpPr>
        <p:spPr>
          <a:xfrm>
            <a:off x="8033667" y="1600200"/>
            <a:ext cx="3340281" cy="6574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9CDA9B-0DAA-48F7-8D73-2C23550A176E}"/>
              </a:ext>
            </a:extLst>
          </p:cNvPr>
          <p:cNvSpPr txBox="1"/>
          <p:nvPr/>
        </p:nvSpPr>
        <p:spPr>
          <a:xfrm>
            <a:off x="1000942" y="2532760"/>
            <a:ext cx="2818098" cy="29715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What is the opportunity?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Why this young person?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What are the young person’s  feelings and thoughts about the ask?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What knowledge and experience does the young person have?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What are the benefits for the young person?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b="0" i="0" dirty="0">
                <a:solidFill>
                  <a:srgbClr val="4B4B4B"/>
                </a:solidFill>
                <a:effectLst/>
              </a:rPr>
              <a:t>How will the young person be financially compensated?</a:t>
            </a:r>
          </a:p>
          <a:p>
            <a:pPr marL="228600" indent="-22860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b="0" i="0" dirty="0">
                <a:solidFill>
                  <a:srgbClr val="4B4B4B"/>
                </a:solidFill>
                <a:effectLst/>
              </a:rPr>
              <a:t>Are travel or lodging accommodations required?</a:t>
            </a:r>
            <a:endParaRPr lang="en-US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82292E-8048-422A-8623-31946932C02F}"/>
              </a:ext>
            </a:extLst>
          </p:cNvPr>
          <p:cNvSpPr txBox="1"/>
          <p:nvPr/>
        </p:nvSpPr>
        <p:spPr>
          <a:xfrm>
            <a:off x="4515192" y="2455652"/>
            <a:ext cx="3161615" cy="2384260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anchor="t" anchorCtr="0">
            <a:noAutofit/>
          </a:bodyPr>
          <a:lstStyle/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</a:rPr>
              <a:t>Schedule conference calls.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</a:rPr>
              <a:t>Secure and review end results/objectives.</a:t>
            </a:r>
            <a:endParaRPr lang="en-US" sz="1400" dirty="0"/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</a:rPr>
              <a:t>Provide necessary tools/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materials</a:t>
            </a:r>
            <a:r>
              <a:rPr lang="en-US" sz="1400" dirty="0"/>
              <a:t>/</a:t>
            </a:r>
            <a:r>
              <a:rPr lang="en-US" sz="1400" dirty="0">
                <a:effectLst/>
              </a:rPr>
              <a:t>technology.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</a:rPr>
              <a:t>Work with youth on key messages.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</a:rPr>
              <a:t>Practice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with the young person.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Identify options for financial compensation.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Identify how travel and lodging accommodations will be supported. </a:t>
            </a:r>
          </a:p>
          <a:p>
            <a:pPr marL="228600" indent="-228600" hangingPunct="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1400" dirty="0"/>
              <a:t>Support young person in making child care, pet care or other dependent care plans.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E26271-BE79-4BF4-9D14-F3C850FCBEEB}"/>
              </a:ext>
            </a:extLst>
          </p:cNvPr>
          <p:cNvSpPr txBox="1"/>
          <p:nvPr/>
        </p:nvSpPr>
        <p:spPr>
          <a:xfrm>
            <a:off x="8338140" y="2532760"/>
            <a:ext cx="2971800" cy="2011681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anchor="t" anchorCtr="0">
            <a:noAutofit/>
          </a:bodyPr>
          <a:lstStyle/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Review expectations.</a:t>
            </a:r>
          </a:p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Review key messages.</a:t>
            </a:r>
          </a:p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Review techniques for  managing triggers.</a:t>
            </a:r>
          </a:p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Review techniques for  managing the audience.</a:t>
            </a:r>
          </a:p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Check out the physical space.</a:t>
            </a:r>
          </a:p>
          <a:p>
            <a:pPr marL="228600" indent="-228600">
              <a:spcAft>
                <a:spcPts val="2000"/>
              </a:spcAft>
              <a:buFont typeface="Wingdings" pitchFamily="2" charset="2"/>
              <a:buChar char="q"/>
            </a:pPr>
            <a:r>
              <a:rPr lang="en-US" sz="1500" dirty="0"/>
              <a:t>Conduct</a:t>
            </a:r>
            <a:r>
              <a:rPr lang="en-US" sz="1500" dirty="0">
                <a:effectLst/>
              </a:rPr>
              <a:t> a </a:t>
            </a:r>
            <a:r>
              <a:rPr lang="en-US" sz="1500" dirty="0"/>
              <a:t>f</a:t>
            </a:r>
            <a:r>
              <a:rPr lang="en-US" sz="1500" dirty="0">
                <a:effectLst/>
              </a:rPr>
              <a:t>inal run-through.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D93145-4083-41D1-B7F6-6282877D32F9}"/>
              </a:ext>
            </a:extLst>
          </p:cNvPr>
          <p:cNvSpPr txBox="1"/>
          <p:nvPr/>
        </p:nvSpPr>
        <p:spPr>
          <a:xfrm>
            <a:off x="4248217" y="1797284"/>
            <a:ext cx="3581399" cy="297517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Initial Preparation for Opportunity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590506-757C-4BF6-935C-C09CAC371C3F}"/>
              </a:ext>
            </a:extLst>
          </p:cNvPr>
          <p:cNvSpPr txBox="1"/>
          <p:nvPr/>
        </p:nvSpPr>
        <p:spPr>
          <a:xfrm>
            <a:off x="8051152" y="1807678"/>
            <a:ext cx="3302648" cy="297517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Final Preparation for Opportunity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DE5404-7C4E-4A59-8E24-50239EC94BF6}"/>
              </a:ext>
            </a:extLst>
          </p:cNvPr>
          <p:cNvSpPr txBox="1"/>
          <p:nvPr/>
        </p:nvSpPr>
        <p:spPr>
          <a:xfrm>
            <a:off x="762262" y="1791444"/>
            <a:ext cx="3268360" cy="297517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Consider the Opportunity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0C591E-CB8D-B785-2E75-6B5210BE9342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F31650-33A0-41F4-A40A-6CB69A9709A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3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FD60A6E-E6A2-413E-A562-07D80EF446A9}"/>
              </a:ext>
            </a:extLst>
          </p:cNvPr>
          <p:cNvSpPr/>
          <p:nvPr/>
        </p:nvSpPr>
        <p:spPr>
          <a:xfrm>
            <a:off x="769003" y="2412391"/>
            <a:ext cx="3259523" cy="36836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1869EF-2908-4ED8-AD1C-48672C88E2F2}"/>
              </a:ext>
            </a:extLst>
          </p:cNvPr>
          <p:cNvSpPr/>
          <p:nvPr/>
        </p:nvSpPr>
        <p:spPr>
          <a:xfrm>
            <a:off x="4350090" y="2412391"/>
            <a:ext cx="3352800" cy="3662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264B942-903A-4E10-9AF0-9F62DEB29A8A}"/>
              </a:ext>
            </a:extLst>
          </p:cNvPr>
          <p:cNvSpPr/>
          <p:nvPr/>
        </p:nvSpPr>
        <p:spPr>
          <a:xfrm>
            <a:off x="8021148" y="2412392"/>
            <a:ext cx="3332652" cy="36620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CC0E775-5B4E-40D0-92C3-34896AEE6506}"/>
              </a:ext>
            </a:extLst>
          </p:cNvPr>
          <p:cNvSpPr/>
          <p:nvPr/>
        </p:nvSpPr>
        <p:spPr>
          <a:xfrm>
            <a:off x="777242" y="1739847"/>
            <a:ext cx="3251284" cy="581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125401-6DB8-49E2-BEBC-926C9CD1D912}"/>
              </a:ext>
            </a:extLst>
          </p:cNvPr>
          <p:cNvSpPr/>
          <p:nvPr/>
        </p:nvSpPr>
        <p:spPr>
          <a:xfrm>
            <a:off x="4343400" y="1737893"/>
            <a:ext cx="3352800" cy="5832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A5CCB6F-4C87-48EE-BA9F-DC53C53C5A1C}"/>
              </a:ext>
            </a:extLst>
          </p:cNvPr>
          <p:cNvSpPr/>
          <p:nvPr/>
        </p:nvSpPr>
        <p:spPr>
          <a:xfrm>
            <a:off x="8021149" y="1752232"/>
            <a:ext cx="3332651" cy="568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FCF80A-8EDA-4D20-96C6-5F4E6072CC87}"/>
              </a:ext>
            </a:extLst>
          </p:cNvPr>
          <p:cNvSpPr txBox="1"/>
          <p:nvPr/>
        </p:nvSpPr>
        <p:spPr>
          <a:xfrm>
            <a:off x="1027164" y="2591046"/>
            <a:ext cx="2743200" cy="29715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/>
              <a:t>Book flights and arrange transportation.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/>
              <a:t>Provide a letter for work and/or school.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/>
              <a:t>Provide important details and/or help them obtain the information.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/>
              <a:t>Finalize wellness and basic needs planning.</a:t>
            </a:r>
          </a:p>
          <a:p>
            <a:pPr>
              <a:spcAft>
                <a:spcPts val="1400"/>
              </a:spcAft>
            </a:pPr>
            <a:endParaRPr lang="en-US" sz="1200" dirty="0"/>
          </a:p>
          <a:p>
            <a:pPr>
              <a:spcAft>
                <a:spcPts val="1400"/>
              </a:spcAft>
            </a:pPr>
            <a:endParaRPr lang="en-US" sz="12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0551CDC-1ECD-4E3D-8D85-2AADD95FC316}"/>
              </a:ext>
            </a:extLst>
          </p:cNvPr>
          <p:cNvSpPr txBox="1"/>
          <p:nvPr/>
        </p:nvSpPr>
        <p:spPr>
          <a:xfrm>
            <a:off x="4654890" y="2561228"/>
            <a:ext cx="2888910" cy="2384260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anchor="t" anchorCtr="0">
            <a:noAutofit/>
          </a:bodyPr>
          <a:lstStyle/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Attend the opportunity with the young person.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If attending is not possible, plan to immediately check-in.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Use nonverbal cues to support timing and self-care.</a:t>
            </a:r>
          </a:p>
          <a:p>
            <a:pPr marL="288925" indent="-288925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>
                <a:effectLst/>
              </a:rPr>
              <a:t>Provide encouragement and praise. </a:t>
            </a:r>
          </a:p>
          <a:p>
            <a:pPr marL="288925" indent="-288925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500" dirty="0"/>
              <a:t>Provide a key </a:t>
            </a:r>
            <a:r>
              <a:rPr lang="en-US" sz="1500" dirty="0">
                <a:effectLst/>
              </a:rPr>
              <a:t>message refresher.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994F73-E536-41D8-AF5E-7C6D60263AC0}"/>
              </a:ext>
            </a:extLst>
          </p:cNvPr>
          <p:cNvSpPr txBox="1"/>
          <p:nvPr/>
        </p:nvSpPr>
        <p:spPr>
          <a:xfrm>
            <a:off x="8279752" y="2561228"/>
            <a:ext cx="3074048" cy="3458572"/>
          </a:xfrm>
          <a:prstGeom prst="rect">
            <a:avLst/>
          </a:prstGeom>
          <a:noFill/>
          <a:ln w="6350">
            <a:noFill/>
          </a:ln>
        </p:spPr>
        <p:txBody>
          <a:bodyPr vert="horz" wrap="square" lIns="0" anchor="t" anchorCtr="0">
            <a:noAutofit/>
          </a:bodyPr>
          <a:lstStyle/>
          <a:p>
            <a:pPr marL="182880" indent="-182880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Debrief.</a:t>
            </a:r>
          </a:p>
          <a:p>
            <a:pPr marL="182880" indent="-182880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Provide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eedback and prais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Listen and respond to feedback.</a:t>
            </a:r>
          </a:p>
          <a:p>
            <a:pPr marL="182880" indent="-182880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Answer questions.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Continue to encourage self-care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 up on results of the project, meeting and next steps. 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financial compensation was issued based on initial agreements.</a:t>
            </a:r>
          </a:p>
          <a:p>
            <a:pPr marL="284163" indent="-284163">
              <a:spcAft>
                <a:spcPts val="1400"/>
              </a:spcAft>
              <a:buFont typeface="Wingdings" pitchFamily="2" charset="2"/>
              <a:buChar char="q"/>
            </a:pPr>
            <a:endParaRPr lang="en-US" sz="13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555109-A6BB-476F-ACC1-EFD10E0AC400}"/>
              </a:ext>
            </a:extLst>
          </p:cNvPr>
          <p:cNvSpPr txBox="1"/>
          <p:nvPr/>
        </p:nvSpPr>
        <p:spPr>
          <a:xfrm>
            <a:off x="4343400" y="1905624"/>
            <a:ext cx="3359489" cy="297517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Support During Opportunity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A8D449-D41E-4BCC-8F36-882B001BC2D5}"/>
              </a:ext>
            </a:extLst>
          </p:cNvPr>
          <p:cNvSpPr txBox="1"/>
          <p:nvPr/>
        </p:nvSpPr>
        <p:spPr>
          <a:xfrm>
            <a:off x="8021148" y="1905624"/>
            <a:ext cx="3332652" cy="296282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Support After Opportunity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EC8232-0DE9-4877-A382-7C4D5804F160}"/>
              </a:ext>
            </a:extLst>
          </p:cNvPr>
          <p:cNvSpPr txBox="1"/>
          <p:nvPr/>
        </p:nvSpPr>
        <p:spPr>
          <a:xfrm>
            <a:off x="777241" y="1905624"/>
            <a:ext cx="3247898" cy="297517"/>
          </a:xfrm>
          <a:prstGeom prst="rect">
            <a:avLst/>
          </a:prstGeom>
          <a:noFill/>
          <a:ln w="6350"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1580"/>
              </a:lnSpc>
            </a:pPr>
            <a:r>
              <a:rPr lang="en-US" b="1" dirty="0">
                <a:solidFill>
                  <a:srgbClr val="FFFFFF"/>
                </a:solidFill>
                <a:effectLst/>
                <a:latin typeface="+mj-lt"/>
              </a:rPr>
              <a:t>Show Up for Opportunity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95AEB-AC3A-EAEE-BABC-C6AF29D6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Support Checklist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75D7A28-74E5-837D-47FB-CAB2E58BE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2FF31650-33A0-41F4-A40A-6CB69A9709A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895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C52A-ADA9-4109-9BB9-FF1AA2578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3DFEA-8399-4988-A287-3D768CD8B8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623A17-87F0-D10B-8CF7-C6EA1F408727}"/>
              </a:ext>
            </a:extLst>
          </p:cNvPr>
          <p:cNvSpPr/>
          <p:nvPr/>
        </p:nvSpPr>
        <p:spPr>
          <a:xfrm>
            <a:off x="838200" y="1676400"/>
            <a:ext cx="6629400" cy="4026218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 w="0"/>
              <a:solidFill>
                <a:srgbClr val="DA5521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0" name="Content Placeholder 38" descr="A person giving a thumbs up&#10;&#10;Description automatically generated with medium confidence">
            <a:extLst>
              <a:ext uri="{FF2B5EF4-FFF2-40B4-BE49-F238E27FC236}">
                <a16:creationId xmlns:a16="http://schemas.microsoft.com/office/drawing/2014/main" id="{2E176B28-E21E-AE69-E4F3-147D1D96E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t="8271" r="5931" b="4331"/>
          <a:stretch/>
        </p:blipFill>
        <p:spPr>
          <a:xfrm>
            <a:off x="8305800" y="1732234"/>
            <a:ext cx="3048000" cy="4360984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2911"/>
              </a:prst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C3E138-53E8-EFC6-1835-E43551F57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941671"/>
            <a:ext cx="6096000" cy="402621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  <a:latin typeface="+mj-lt"/>
              </a:rPr>
              <a:t>ACTIVITY: HEAD, HEART, HANDS</a:t>
            </a: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HEAD: </a:t>
            </a:r>
            <a:r>
              <a:rPr lang="en-US" sz="2200" dirty="0"/>
              <a:t>What is one new piece of information you are taking away?</a:t>
            </a: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HEART</a:t>
            </a:r>
            <a:r>
              <a:rPr lang="en-US" sz="2200" dirty="0">
                <a:latin typeface="+mj-lt"/>
              </a:rPr>
              <a:t>: </a:t>
            </a:r>
            <a:r>
              <a:rPr lang="en-US" sz="2200" dirty="0"/>
              <a:t>What is one new awareness you are taking away?</a:t>
            </a:r>
          </a:p>
          <a:p>
            <a:pPr marL="0" indent="0">
              <a:buNone/>
            </a:pPr>
            <a:r>
              <a:rPr lang="en-US" sz="2200" b="1" dirty="0">
                <a:latin typeface="+mj-lt"/>
              </a:rPr>
              <a:t>HANDS: </a:t>
            </a:r>
            <a:r>
              <a:rPr lang="en-US" sz="2200" dirty="0"/>
              <a:t>What is one action you commit to doing to increase your youth-adult partnerships?</a:t>
            </a:r>
          </a:p>
        </p:txBody>
      </p:sp>
    </p:spTree>
    <p:extLst>
      <p:ext uri="{BB962C8B-B14F-4D97-AF65-F5344CB8AC3E}">
        <p14:creationId xmlns:p14="http://schemas.microsoft.com/office/powerpoint/2010/main" val="127818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54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42B7-7CD0-40EE-8D7D-7E6F4984F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555E6-AB7D-4F0C-B723-9C589D24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469132"/>
          </a:xfrm>
        </p:spPr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SzPct val="100000"/>
              <a:buNone/>
            </a:pPr>
            <a:r>
              <a:rPr lang="en-US" b="1" dirty="0">
                <a:solidFill>
                  <a:schemeClr val="dk1"/>
                </a:solidFill>
                <a:latin typeface="+mj-lt"/>
              </a:rPr>
              <a:t>Participants will: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gain knowledge of the elements of authentic youth engagement;</a:t>
            </a:r>
            <a:endParaRPr lang="en-US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deepen their knowledge of practices that increase authentic youth engagement in their work; and </a:t>
            </a:r>
            <a:endParaRPr lang="en-US" sz="2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sz="2600" dirty="0">
                <a:solidFill>
                  <a:schemeClr val="dk1"/>
                </a:solidFill>
              </a:rPr>
              <a:t>gain tools to support young people in opportunities for leadership development and policy advocacy. </a:t>
            </a: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00396-0775-4A6C-8B67-9929D07166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Content Placeholder 11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A0ABFED-537E-4405-EC4D-7C80B88AD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4999" r="21719" b="2499"/>
          <a:stretch/>
        </p:blipFill>
        <p:spPr>
          <a:xfrm>
            <a:off x="7474354" y="1752600"/>
            <a:ext cx="3879446" cy="3048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333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217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554-2D03-475F-8770-4B836FB65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DBA64-7437-451B-A015-68322DD1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5920"/>
            <a:ext cx="6172200" cy="4663439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Location, Role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What is o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 characteristic of partnership that is important to you?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FC5F9C2-CC18-1AFF-B5C0-6A6B30C3E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D1F5068-9F90-9FC2-08D5-0109D7612AA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3800" y="164592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89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13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1" y="2209800"/>
            <a:ext cx="5030789" cy="381196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Brain development and authentic youth engagement</a:t>
            </a:r>
          </a:p>
          <a:p>
            <a:r>
              <a:rPr lang="en-US" dirty="0">
                <a:solidFill>
                  <a:schemeClr val="tx1"/>
                </a:solidFill>
              </a:rPr>
              <a:t>Practices and benefits of youth-adult partnerships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DC169-4A1F-4923-BFBE-95D870840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209800"/>
            <a:ext cx="5183188" cy="381196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Participants agree that including young people who have experienced foster care is necessary to improve system policy and practice.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C6C69B-956A-3F33-7E04-5DDF95447EE4}"/>
              </a:ext>
            </a:extLst>
          </p:cNvPr>
          <p:cNvSpPr txBox="1">
            <a:spLocks/>
          </p:cNvSpPr>
          <p:nvPr/>
        </p:nvSpPr>
        <p:spPr>
          <a:xfrm>
            <a:off x="839788" y="1690688"/>
            <a:ext cx="5157787" cy="823912"/>
          </a:xfrm>
          <a:prstGeom prst="rect">
            <a:avLst/>
          </a:prstGeom>
        </p:spPr>
        <p:txBody>
          <a:bodyPr vert="horz" lIns="0" tIns="27432" rIns="91440" bIns="4572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30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FOCUS: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1D5E107-4275-27FD-5B8E-01C14339DE60}"/>
              </a:ext>
            </a:extLst>
          </p:cNvPr>
          <p:cNvSpPr txBox="1">
            <a:spLocks/>
          </p:cNvSpPr>
          <p:nvPr/>
        </p:nvSpPr>
        <p:spPr>
          <a:xfrm>
            <a:off x="6194426" y="1690688"/>
            <a:ext cx="5183188" cy="823912"/>
          </a:xfrm>
          <a:prstGeom prst="rect">
            <a:avLst/>
          </a:prstGeom>
        </p:spPr>
        <p:txBody>
          <a:bodyPr vert="horz" lIns="0" tIns="27432" rIns="9144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85000"/>
              </a:lnSpc>
              <a:spcBef>
                <a:spcPts val="1800"/>
              </a:spcBef>
              <a:buClr>
                <a:schemeClr val="accent2"/>
              </a:buClr>
              <a:buFont typeface="Wingdings" panose="05000000000000000000" pitchFamily="2" charset="2"/>
              <a:buNone/>
              <a:defRPr sz="2900" b="1" kern="1500" spc="1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95000"/>
              <a:buFont typeface="Wingdings" panose="05000000000000000000" pitchFamily="2" charset="2"/>
              <a:buNone/>
              <a:tabLst/>
              <a:defRPr sz="15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defRPr sz="13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5000"/>
              </a:lnSpc>
              <a:spcBef>
                <a:spcPts val="1800"/>
              </a:spcBef>
              <a:buClr>
                <a:schemeClr val="accent1">
                  <a:lumMod val="60000"/>
                  <a:lumOff val="40000"/>
                </a:schemeClr>
              </a:buClr>
              <a:buSzPct val="66000"/>
              <a:buFont typeface="Wingdings" panose="05000000000000000000" pitchFamily="2" charset="2"/>
              <a:buNone/>
              <a:tabLst/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ASSUMPTION:</a:t>
            </a:r>
          </a:p>
        </p:txBody>
      </p:sp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24699-BAF1-4553-8734-CEC3289D1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8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15982FC8-32AE-9DAC-5825-1F4D0B1D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8" y="1752600"/>
            <a:ext cx="4022162" cy="31242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7F7CB7-0DC8-3944-FCA9-04337B97F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6096000" cy="466343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It is a philosophical and strategic approach to working with young people.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Through this signature practice, young people use their individual and collective power and expertise in helping to shape a better future for those in and transitioning from foster care into adulthood.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D0D75B-C9BD-285E-FB40-7F6C2B4C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1377501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82B02-5371-4CBA-A87F-0183BF1B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Authentic Youth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A64C8-B472-41BD-AC0E-3AEEEE17D5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998F3B-9897-FA5B-2F41-BBFAA42AF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45920"/>
            <a:ext cx="4948221" cy="4663439"/>
          </a:xfrm>
        </p:spPr>
        <p:txBody>
          <a:bodyPr/>
          <a:lstStyle/>
          <a:p>
            <a:pPr mar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This approach prioritizes young people’s expertise and ability to help shape solutions. It also provides </a:t>
            </a:r>
            <a:r>
              <a:rPr lang="en-US" b="1" i="0" u="none" strike="noStrike" dirty="0">
                <a:solidFill>
                  <a:schemeClr val="accent2"/>
                </a:solidFill>
                <a:effectLst/>
              </a:rPr>
              <a:t>meaningful </a:t>
            </a:r>
            <a:r>
              <a:rPr lang="en-US" b="1" dirty="0">
                <a:solidFill>
                  <a:schemeClr val="accent2"/>
                </a:solidFill>
              </a:rPr>
              <a:t>opportunities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accent2"/>
                </a:solidFill>
              </a:rPr>
              <a:t>professional development</a:t>
            </a:r>
            <a:r>
              <a:rPr lang="en-US" dirty="0">
                <a:solidFill>
                  <a:schemeClr val="accent2"/>
                </a:solidFill>
              </a:rPr>
              <a:t>. </a:t>
            </a:r>
            <a:br>
              <a:rPr lang="en-US" b="0" dirty="0">
                <a:effectLst/>
              </a:rPr>
            </a:br>
            <a:endParaRPr lang="en-US" dirty="0"/>
          </a:p>
        </p:txBody>
      </p:sp>
      <p:grpSp>
        <p:nvGrpSpPr>
          <p:cNvPr id="8" name="Google Shape;146;gfba845065d_0_16">
            <a:extLst>
              <a:ext uri="{FF2B5EF4-FFF2-40B4-BE49-F238E27FC236}">
                <a16:creationId xmlns:a16="http://schemas.microsoft.com/office/drawing/2014/main" id="{4ACEAD31-DBC9-4530-4D97-4BC4AE0C30FF}"/>
              </a:ext>
            </a:extLst>
          </p:cNvPr>
          <p:cNvGrpSpPr/>
          <p:nvPr/>
        </p:nvGrpSpPr>
        <p:grpSpPr>
          <a:xfrm>
            <a:off x="6629400" y="1679196"/>
            <a:ext cx="4216652" cy="4788938"/>
            <a:chOff x="2030693" y="1340"/>
            <a:chExt cx="3250727" cy="4731206"/>
          </a:xfrm>
        </p:grpSpPr>
        <p:sp>
          <p:nvSpPr>
            <p:cNvPr id="9" name="Google Shape;147;gfba845065d_0_16">
              <a:extLst>
                <a:ext uri="{FF2B5EF4-FFF2-40B4-BE49-F238E27FC236}">
                  <a16:creationId xmlns:a16="http://schemas.microsoft.com/office/drawing/2014/main" id="{66DC4AA6-EC25-28AB-3859-D00A4D07E7E8}"/>
                </a:ext>
              </a:extLst>
            </p:cNvPr>
            <p:cNvSpPr/>
            <p:nvPr/>
          </p:nvSpPr>
          <p:spPr>
            <a:xfrm rot="5400000">
              <a:off x="2677074" y="1604041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48;gfba845065d_0_16">
              <a:extLst>
                <a:ext uri="{FF2B5EF4-FFF2-40B4-BE49-F238E27FC236}">
                  <a16:creationId xmlns:a16="http://schemas.microsoft.com/office/drawing/2014/main" id="{BCC44FF8-C9A0-A402-B7F5-0344B7F598F8}"/>
                </a:ext>
              </a:extLst>
            </p:cNvPr>
            <p:cNvSpPr txBox="1"/>
            <p:nvPr/>
          </p:nvSpPr>
          <p:spPr>
            <a:xfrm>
              <a:off x="2791068" y="1763348"/>
              <a:ext cx="1525801" cy="1079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Partnering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49;gfba845065d_0_16">
              <a:extLst>
                <a:ext uri="{FF2B5EF4-FFF2-40B4-BE49-F238E27FC236}">
                  <a16:creationId xmlns:a16="http://schemas.microsoft.com/office/drawing/2014/main" id="{2866DA03-09E8-9000-3AC9-38F5A092F283}"/>
                </a:ext>
              </a:extLst>
            </p:cNvPr>
            <p:cNvSpPr/>
            <p:nvPr/>
          </p:nvSpPr>
          <p:spPr>
            <a:xfrm rot="5400000">
              <a:off x="1916693" y="115340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50;gfba845065d_0_16">
              <a:extLst>
                <a:ext uri="{FF2B5EF4-FFF2-40B4-BE49-F238E27FC236}">
                  <a16:creationId xmlns:a16="http://schemas.microsoft.com/office/drawing/2014/main" id="{8839EF60-7EF0-BC6F-F52D-D8E9B7577B39}"/>
                </a:ext>
              </a:extLst>
            </p:cNvPr>
            <p:cNvSpPr txBox="1"/>
            <p:nvPr/>
          </p:nvSpPr>
          <p:spPr>
            <a:xfrm>
              <a:off x="2268393" y="274656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Skill Building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51;gfba845065d_0_16">
              <a:extLst>
                <a:ext uri="{FF2B5EF4-FFF2-40B4-BE49-F238E27FC236}">
                  <a16:creationId xmlns:a16="http://schemas.microsoft.com/office/drawing/2014/main" id="{0F21A94D-65E3-D358-D953-D5C3C8F7FE3E}"/>
                </a:ext>
              </a:extLst>
            </p:cNvPr>
            <p:cNvSpPr/>
            <p:nvPr/>
          </p:nvSpPr>
          <p:spPr>
            <a:xfrm rot="5400000">
              <a:off x="3641620" y="11535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52;gfba845065d_0_16">
              <a:extLst>
                <a:ext uri="{FF2B5EF4-FFF2-40B4-BE49-F238E27FC236}">
                  <a16:creationId xmlns:a16="http://schemas.microsoft.com/office/drawing/2014/main" id="{68CF4189-7986-3D30-11B0-B996F69AFA1B}"/>
                </a:ext>
              </a:extLst>
            </p:cNvPr>
            <p:cNvSpPr txBox="1"/>
            <p:nvPr/>
          </p:nvSpPr>
          <p:spPr>
            <a:xfrm>
              <a:off x="3993370" y="274659"/>
              <a:ext cx="10503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Problem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Solving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3;gfba845065d_0_16">
              <a:extLst>
                <a:ext uri="{FF2B5EF4-FFF2-40B4-BE49-F238E27FC236}">
                  <a16:creationId xmlns:a16="http://schemas.microsoft.com/office/drawing/2014/main" id="{E9210EFA-599C-1616-38D6-E9865C1570A1}"/>
                </a:ext>
              </a:extLst>
            </p:cNvPr>
            <p:cNvSpPr/>
            <p:nvPr/>
          </p:nvSpPr>
          <p:spPr>
            <a:xfrm rot="5400000">
              <a:off x="3564649" y="3092745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54;gfba845065d_0_16">
              <a:extLst>
                <a:ext uri="{FF2B5EF4-FFF2-40B4-BE49-F238E27FC236}">
                  <a16:creationId xmlns:a16="http://schemas.microsoft.com/office/drawing/2014/main" id="{8F7785F6-D344-52D1-D8FE-9E9D9427211A}"/>
                </a:ext>
              </a:extLst>
            </p:cNvPr>
            <p:cNvSpPr txBox="1"/>
            <p:nvPr/>
          </p:nvSpPr>
          <p:spPr>
            <a:xfrm>
              <a:off x="3859749" y="3252061"/>
              <a:ext cx="1106900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Leading Together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55;gfba845065d_0_16">
              <a:extLst>
                <a:ext uri="{FF2B5EF4-FFF2-40B4-BE49-F238E27FC236}">
                  <a16:creationId xmlns:a16="http://schemas.microsoft.com/office/drawing/2014/main" id="{CA684AFA-E5B7-9CBA-7FDA-99CF15D2A791}"/>
                </a:ext>
              </a:extLst>
            </p:cNvPr>
            <p:cNvSpPr/>
            <p:nvPr/>
          </p:nvSpPr>
          <p:spPr>
            <a:xfrm rot="5400000">
              <a:off x="1916693" y="3092746"/>
              <a:ext cx="1753800" cy="1525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6;gfba845065d_0_16">
              <a:extLst>
                <a:ext uri="{FF2B5EF4-FFF2-40B4-BE49-F238E27FC236}">
                  <a16:creationId xmlns:a16="http://schemas.microsoft.com/office/drawing/2014/main" id="{C0FF5699-0DE0-D9C1-6C45-B33FA32A917B}"/>
                </a:ext>
              </a:extLst>
            </p:cNvPr>
            <p:cNvSpPr txBox="1"/>
            <p:nvPr/>
          </p:nvSpPr>
          <p:spPr>
            <a:xfrm>
              <a:off x="2159564" y="3260245"/>
              <a:ext cx="1288101" cy="12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en-US" sz="22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Mutual Learning</a:t>
              </a:r>
              <a:endParaRPr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52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C467-9310-2FB2-D294-EF32FFD9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Adolescent Brain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050A-B933-16AB-920D-2961356DC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982" y="1604234"/>
            <a:ext cx="6303818" cy="4663439"/>
          </a:xfrm>
        </p:spPr>
        <p:txBody>
          <a:bodyPr/>
          <a:lstStyle/>
          <a:p>
            <a:pPr marL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0" u="none" strike="noStrike" dirty="0">
                <a:solidFill>
                  <a:schemeClr val="tx1"/>
                </a:solidFill>
                <a:effectLst/>
                <a:latin typeface="+mj-lt"/>
              </a:rPr>
              <a:t>Key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p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+mj-lt"/>
              </a:rPr>
              <a:t>oints and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h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+mj-lt"/>
              </a:rPr>
              <a:t>ighlights</a:t>
            </a:r>
            <a:endParaRPr lang="en-US" b="0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US" sz="1800" dirty="0"/>
              <a:t>This is a developmental window that is similar in milestones to the one in early childhood.</a:t>
            </a:r>
          </a:p>
          <a:p>
            <a:pPr lvl="1"/>
            <a:r>
              <a:rPr lang="en-US" sz="1800" dirty="0"/>
              <a:t>Different parts of the brain are integrating for more efficient information flow, meaning less reliance on the emotional center of the brain for decision making.</a:t>
            </a:r>
          </a:p>
          <a:p>
            <a:pPr lvl="1"/>
            <a:r>
              <a:rPr lang="en-US" sz="1800" dirty="0"/>
              <a:t>A surge in the brain’s “neuroplasticity” and “pruning” means new neural pathways are formed, old pathways are removed and existing connections are strengthened.</a:t>
            </a:r>
          </a:p>
          <a:p>
            <a:r>
              <a:rPr lang="en-US" sz="1800" dirty="0"/>
              <a:t>It’s sometimes the most exciting and memorable phase throughout the lifespan.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F65D9-3623-CD5A-1BA4-14E0D2DD9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3000B-AA46-2C2C-A048-B899D364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347" y="1981200"/>
            <a:ext cx="3993671" cy="3909508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16447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75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22B59-14BA-4B6E-A1C0-03577B4B4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08959"/>
            <a:ext cx="5157787" cy="472440"/>
          </a:xfrm>
        </p:spPr>
        <p:txBody>
          <a:bodyPr/>
          <a:lstStyle/>
          <a:p>
            <a:r>
              <a:rPr lang="en-US" sz="2800" dirty="0"/>
              <a:t>How it looks in practice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B427E-C9ED-4AE3-BC9B-80F6C7C3B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3600"/>
            <a:ext cx="6932612" cy="3545959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Implement these four practices in partnership with each other and in the context of adolescent brain development to achieve authentic youth engagement:</a:t>
            </a:r>
          </a:p>
          <a:p>
            <a:r>
              <a:rPr lang="en-US" sz="2200" dirty="0"/>
              <a:t>Youth-adult partnership</a:t>
            </a:r>
          </a:p>
          <a:p>
            <a:r>
              <a:rPr lang="en-US" sz="2200" dirty="0"/>
              <a:t>Opportunity</a:t>
            </a:r>
          </a:p>
          <a:p>
            <a:r>
              <a:rPr lang="en-US" sz="2200" dirty="0"/>
              <a:t>Preparation</a:t>
            </a:r>
          </a:p>
          <a:p>
            <a:r>
              <a:rPr lang="en-US" sz="2200" dirty="0"/>
              <a:t>Support</a:t>
            </a:r>
          </a:p>
          <a:p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83171-CC1F-468F-B2DA-92E46410DD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31650-33A0-41F4-A40A-6CB69A9709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2C7D63-79F7-28B2-8A1B-B8F85D701FB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6200" y="2133600"/>
            <a:ext cx="3810000" cy="3810000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14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FE6C30D-F000-7118-2E22-32D41DCB1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Authentic Youth Engagement</a:t>
            </a:r>
          </a:p>
        </p:txBody>
      </p:sp>
    </p:spTree>
    <p:extLst>
      <p:ext uri="{BB962C8B-B14F-4D97-AF65-F5344CB8AC3E}">
        <p14:creationId xmlns:p14="http://schemas.microsoft.com/office/powerpoint/2010/main" val="264715235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1D8B845E-EA4C-4E2B-A3AC-B3EBA4F13C9B}"/>
    </a:ext>
  </a:extLst>
</a:theme>
</file>

<file path=ppt/theme/theme10.xml><?xml version="1.0" encoding="utf-8"?>
<a:theme xmlns:a="http://schemas.openxmlformats.org/drawingml/2006/main" name="1_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4F19AD51-ABBF-4C97-A77B-53B087498803}"/>
    </a:ext>
  </a:extLst>
</a:theme>
</file>

<file path=ppt/theme/theme11.xml><?xml version="1.0" encoding="utf-8"?>
<a:theme xmlns:a="http://schemas.openxmlformats.org/drawingml/2006/main" name="1_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69024995-C348-4156-B587-6BC662B334D1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6F76A389-89D2-4F6E-9C11-43AF7CE61E87}"/>
    </a:ext>
  </a:extLst>
</a:theme>
</file>

<file path=ppt/theme/theme3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CA3AFBFF-FE80-4258-AC4C-E3027175FB85}"/>
    </a:ext>
  </a:extLst>
</a:theme>
</file>

<file path=ppt/theme/theme4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940E84EE-830B-4966-BBBC-4E6DF614BD8A}"/>
    </a:ext>
  </a:extLst>
</a:theme>
</file>

<file path=ppt/theme/theme5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37656641-B749-4361-B3A3-91BBAA79062F}"/>
    </a:ext>
  </a:extLst>
</a:theme>
</file>

<file path=ppt/theme/theme6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7574DE2F-AA43-4EDB-A24A-7C09F6DC0158}"/>
    </a:ext>
  </a:extLst>
</a:theme>
</file>

<file path=ppt/theme/theme7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C6FF92E4-9282-487C-B8CC-8C5E384A5321}"/>
    </a:ext>
  </a:extLst>
</a:theme>
</file>

<file path=ppt/theme/theme8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1" id="{8B8A1791-EE98-4C2B-9D3A-C79BC4AEC6AD}" vid="{E47DB8F6-4B9E-44A7-B477-754CAC46E112}"/>
    </a:ext>
  </a:extLst>
</a:theme>
</file>

<file path=ppt/theme/theme9.xml><?xml version="1.0" encoding="utf-8"?>
<a:theme xmlns:a="http://schemas.openxmlformats.org/drawingml/2006/main" name="1_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BeigeWide" id="{E0D19F4D-A724-45CB-B90A-041314E2D266}" vid="{7E36691D-1816-4D02-A9C1-776970F30E9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Presentation_BeigeWide (3)</Template>
  <TotalTime>7491</TotalTime>
  <Words>1427</Words>
  <Application>Microsoft Office PowerPoint</Application>
  <PresentationFormat>Widescreen</PresentationFormat>
  <Paragraphs>243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1_Title Cover--Text-Only (System Font) </vt:lpstr>
      <vt:lpstr>1_Title Cover--Text-Only (Casey Font--Casey PC Only!)</vt:lpstr>
      <vt:lpstr>1_Presentation Layouts</vt:lpstr>
      <vt:lpstr>PowerPoint Presentation</vt:lpstr>
      <vt:lpstr>Agenda</vt:lpstr>
      <vt:lpstr>Module Results</vt:lpstr>
      <vt:lpstr>Check In</vt:lpstr>
      <vt:lpstr>Module Context</vt:lpstr>
      <vt:lpstr>Definition of Authentic Youth Engagement</vt:lpstr>
      <vt:lpstr>Characteristics of Authentic Youth Engagement</vt:lpstr>
      <vt:lpstr>Adolescent Brain Science</vt:lpstr>
      <vt:lpstr>Achieving Authentic Youth Engagement</vt:lpstr>
      <vt:lpstr>Change the Narrative From Impulsive to Creative Contributors</vt:lpstr>
      <vt:lpstr>Adolescent Brain Science</vt:lpstr>
      <vt:lpstr>Partnership and Authentic Youth Engagement</vt:lpstr>
      <vt:lpstr>Using the Spectrum of Youth Participation</vt:lpstr>
      <vt:lpstr>What Partnership Looks Like</vt:lpstr>
      <vt:lpstr>Benefits of Successful Youth-Adult Partnerships</vt:lpstr>
      <vt:lpstr>Youth-Adult Partnership Scenarios</vt:lpstr>
      <vt:lpstr>Authentic Youth Engagement in Action</vt:lpstr>
      <vt:lpstr>The Elements of Authentic Youth Engagement</vt:lpstr>
      <vt:lpstr>Creating Opportunities</vt:lpstr>
      <vt:lpstr>Benefits of Creating Opportunities</vt:lpstr>
      <vt:lpstr>Six Steps: Effective Preparation and Support in Practice</vt:lpstr>
      <vt:lpstr>Effective Preparation Checklist</vt:lpstr>
      <vt:lpstr>Effective Support Checklist</vt:lpstr>
      <vt:lpstr>Check Out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Jean Griffith-Thompson</dc:creator>
  <cp:lastModifiedBy>Raven Wells</cp:lastModifiedBy>
  <cp:revision>106</cp:revision>
  <dcterms:created xsi:type="dcterms:W3CDTF">2022-02-04T01:17:38Z</dcterms:created>
  <dcterms:modified xsi:type="dcterms:W3CDTF">2025-09-26T15:06:26Z</dcterms:modified>
</cp:coreProperties>
</file>