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theme/theme8.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 id="2147483672" r:id="rId5"/>
    <p:sldMasterId id="2147483778" r:id="rId6"/>
    <p:sldMasterId id="2147483767" r:id="rId7"/>
    <p:sldMasterId id="2147483684" r:id="rId8"/>
    <p:sldMasterId id="2147483746" r:id="rId9"/>
    <p:sldMasterId id="2147483739" r:id="rId10"/>
    <p:sldMasterId id="2147483715" r:id="rId11"/>
    <p:sldMasterId id="2147484133" r:id="rId12"/>
    <p:sldMasterId id="2147484136" r:id="rId13"/>
  </p:sldMasterIdLst>
  <p:notesMasterIdLst>
    <p:notesMasterId r:id="rId39"/>
  </p:notesMasterIdLst>
  <p:handoutMasterIdLst>
    <p:handoutMasterId r:id="rId40"/>
  </p:handoutMasterIdLst>
  <p:sldIdLst>
    <p:sldId id="794" r:id="rId14"/>
    <p:sldId id="788" r:id="rId15"/>
    <p:sldId id="314" r:id="rId16"/>
    <p:sldId id="317" r:id="rId17"/>
    <p:sldId id="319" r:id="rId18"/>
    <p:sldId id="318" r:id="rId19"/>
    <p:sldId id="792" r:id="rId20"/>
    <p:sldId id="320" r:id="rId21"/>
    <p:sldId id="793" r:id="rId22"/>
    <p:sldId id="815" r:id="rId23"/>
    <p:sldId id="773" r:id="rId24"/>
    <p:sldId id="791" r:id="rId25"/>
    <p:sldId id="321" r:id="rId26"/>
    <p:sldId id="776" r:id="rId27"/>
    <p:sldId id="777" r:id="rId28"/>
    <p:sldId id="778" r:id="rId29"/>
    <p:sldId id="326" r:id="rId30"/>
    <p:sldId id="779" r:id="rId31"/>
    <p:sldId id="331" r:id="rId32"/>
    <p:sldId id="786" r:id="rId33"/>
    <p:sldId id="784" r:id="rId34"/>
    <p:sldId id="780" r:id="rId35"/>
    <p:sldId id="789" r:id="rId36"/>
    <p:sldId id="817" r:id="rId37"/>
    <p:sldId id="330" r:id="rId3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984" userDrawn="1">
          <p15:clr>
            <a:srgbClr val="A4A3A4"/>
          </p15:clr>
        </p15:guide>
        <p15:guide id="2" pos="71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98E45-93C8-5191-FC30-6D0963009FC0}" name="Jean Griffith-Thompson" initials="JG" userId="S::jgriffiththompson@aecf.org::da45b680-55d6-4be3-8572-c1b6cb1bd765" providerId="AD"/>
  <p188:author id="{B73F6264-CF38-9F4C-D503-716E01DCE7CB}" name="Kristin Coffey" initials="KC" userId="Kristin Coffey" providerId="None"/>
  <p188:author id="{2BDD6C69-8526-CDFE-4372-CB66366D82A4}" name="Kristin Coffey" initials="KC" userId="75db45ab88d67e8c" providerId="Windows Live"/>
  <p188:author id="{ACFC8271-0766-0383-7D02-E1F0656AC3DE}" name="Raven Wells" initials="RW" userId="S::rwells@aecf.org::38a63c19-8f26-403e-aeb5-ee8759350f6d" providerId="AD"/>
  <p188:author id="{B44FF187-B661-1E11-F9B9-D1CAF35BCCD3}" name="Whitney Visker" initials="WV" userId="S::whitney@cashmd.org::5f66fa41-9d48-498d-b0e5-69a53f7d1277" providerId="AD"/>
  <p188:author id="{D22DD0C5-0F2A-38A6-5ED0-046CF049A11D}" name="Ashley Cheatham" initials="AC" userId="S::acheatham@aecf.org::66b3f7c7-4ef5-4022-94a5-2b6965cda3bd" providerId="AD"/>
  <p188:author id="{2E2387F8-B89D-3A29-CD86-E27E9C537D78}" name="Sandy Wilkie" initials="SW" userId="cVqxATvFunoKMTuYGtAzizGATe3cOWjqhlC5NDQVWz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n Coffey" initials="KC" lastIdx="4" clrIdx="0">
    <p:extLst>
      <p:ext uri="{19B8F6BF-5375-455C-9EA6-DF929625EA0E}">
        <p15:presenceInfo xmlns:p15="http://schemas.microsoft.com/office/powerpoint/2012/main" userId="75db45ab88d67e8c" providerId="Windows Live"/>
      </p:ext>
    </p:extLst>
  </p:cmAuthor>
  <p:cmAuthor id="2" name="Gina Davis" initials="GD" lastIdx="17" clrIdx="1">
    <p:extLst>
      <p:ext uri="{19B8F6BF-5375-455C-9EA6-DF929625EA0E}">
        <p15:presenceInfo xmlns:p15="http://schemas.microsoft.com/office/powerpoint/2012/main" userId="S::gdavis@AECF.ORG::26c9bfc2-5ea4-4ba1-bdb2-637277c3e0ec" providerId="AD"/>
      </p:ext>
    </p:extLst>
  </p:cmAuthor>
  <p:cmAuthor id="3" name="Catherine Lester" initials="CL" lastIdx="1" clrIdx="2">
    <p:extLst>
      <p:ext uri="{19B8F6BF-5375-455C-9EA6-DF929625EA0E}">
        <p15:presenceInfo xmlns:p15="http://schemas.microsoft.com/office/powerpoint/2012/main" userId="S::CLester@AECF.ORG::2c5e60e4-cd33-49e5-be7f-ad1896f5f9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EED4"/>
    <a:srgbClr val="F6DFA5"/>
    <a:srgbClr val="595959"/>
    <a:srgbClr val="9A9A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556E7-4276-4A7D-9215-027E19ABB774}" v="51" dt="2025-05-28T20:35:10.401"/>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2" autoAdjust="0"/>
    <p:restoredTop sz="73362" autoAdjust="0"/>
  </p:normalViewPr>
  <p:slideViewPr>
    <p:cSldViewPr showGuides="1">
      <p:cViewPr varScale="1">
        <p:scale>
          <a:sx n="43" d="100"/>
          <a:sy n="43" d="100"/>
        </p:scale>
        <p:origin x="1228" y="44"/>
      </p:cViewPr>
      <p:guideLst>
        <p:guide orient="horz" pos="3984"/>
        <p:guide pos="7152"/>
      </p:guideLst>
    </p:cSldViewPr>
  </p:slideViewPr>
  <p:notesTextViewPr>
    <p:cViewPr>
      <p:scale>
        <a:sx n="1" d="1"/>
        <a:sy n="1" d="1"/>
      </p:scale>
      <p:origin x="0" y="0"/>
    </p:cViewPr>
  </p:notesTextViewPr>
  <p:sorterViewPr>
    <p:cViewPr>
      <p:scale>
        <a:sx n="1" d="1"/>
        <a:sy n="1" d="1"/>
      </p:scale>
      <p:origin x="0" y="-11276"/>
    </p:cViewPr>
  </p:sorterViewPr>
  <p:notesViewPr>
    <p:cSldViewPr showGuides="1">
      <p:cViewPr varScale="1">
        <p:scale>
          <a:sx n="89" d="100"/>
          <a:sy n="89" d="100"/>
        </p:scale>
        <p:origin x="328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Rogan" userId="40S6SxPE8TW3c/oOay1Z44qyKtAJXVJz4AZHM/jGnHY=" providerId="None" clId="Web-{7BF556E7-4276-4A7D-9215-027E19ABB774}"/>
    <pc:docChg chg="modSld">
      <pc:chgData name="Sue Rogan" userId="40S6SxPE8TW3c/oOay1Z44qyKtAJXVJz4AZHM/jGnHY=" providerId="None" clId="Web-{7BF556E7-4276-4A7D-9215-027E19ABB774}" dt="2025-05-28T20:46:04.129" v="49"/>
      <pc:docMkLst>
        <pc:docMk/>
      </pc:docMkLst>
      <pc:sldChg chg="modSp modNotes">
        <pc:chgData name="Sue Rogan" userId="40S6SxPE8TW3c/oOay1Z44qyKtAJXVJz4AZHM/jGnHY=" providerId="None" clId="Web-{7BF556E7-4276-4A7D-9215-027E19ABB774}" dt="2025-05-28T20:46:04.129" v="49"/>
        <pc:sldMkLst>
          <pc:docMk/>
          <pc:sldMk cId="4029627362" sldId="794"/>
        </pc:sldMkLst>
        <pc:graphicFrameChg chg="mod modGraphic">
          <ac:chgData name="Sue Rogan" userId="40S6SxPE8TW3c/oOay1Z44qyKtAJXVJz4AZHM/jGnHY=" providerId="None" clId="Web-{7BF556E7-4276-4A7D-9215-027E19ABB774}" dt="2025-05-28T20:34:16.414" v="47"/>
          <ac:graphicFrameMkLst>
            <pc:docMk/>
            <pc:sldMk cId="4029627362" sldId="794"/>
            <ac:graphicFrameMk id="3" creationId="{A9D8A9E6-7432-73FB-1E22-0231B3325F05}"/>
          </ac:graphicFrameMkLst>
        </pc:graphicFrameChg>
      </pc:sldChg>
    </pc:docChg>
  </pc:docChgLst>
  <pc:docChgLst>
    <pc:chgData name="Sue Rogan" userId="40S6SxPE8TW3c/oOay1Z44qyKtAJXVJz4AZHM/jGnHY=" providerId="None" clId="Web-{33531E56-C699-4E60-95BF-D5B38541C296}"/>
    <pc:docChg chg="modSld">
      <pc:chgData name="Sue Rogan" userId="40S6SxPE8TW3c/oOay1Z44qyKtAJXVJz4AZHM/jGnHY=" providerId="None" clId="Web-{33531E56-C699-4E60-95BF-D5B38541C296}" dt="2024-09-09T21:11:48.489" v="244"/>
      <pc:docMkLst>
        <pc:docMk/>
      </pc:docMkLst>
      <pc:sldChg chg="modNotes">
        <pc:chgData name="Sue Rogan" userId="40S6SxPE8TW3c/oOay1Z44qyKtAJXVJz4AZHM/jGnHY=" providerId="None" clId="Web-{33531E56-C699-4E60-95BF-D5B38541C296}" dt="2024-09-09T21:06:07.130" v="220"/>
        <pc:sldMkLst>
          <pc:docMk/>
          <pc:sldMk cId="0" sldId="773"/>
        </pc:sldMkLst>
      </pc:sldChg>
      <pc:sldChg chg="modNotes">
        <pc:chgData name="Sue Rogan" userId="40S6SxPE8TW3c/oOay1Z44qyKtAJXVJz4AZHM/jGnHY=" providerId="None" clId="Web-{33531E56-C699-4E60-95BF-D5B38541C296}" dt="2024-09-09T21:10:11.625" v="233"/>
        <pc:sldMkLst>
          <pc:docMk/>
          <pc:sldMk cId="0" sldId="776"/>
        </pc:sldMkLst>
      </pc:sldChg>
      <pc:sldChg chg="modNotes">
        <pc:chgData name="Sue Rogan" userId="40S6SxPE8TW3c/oOay1Z44qyKtAJXVJz4AZHM/jGnHY=" providerId="None" clId="Web-{33531E56-C699-4E60-95BF-D5B38541C296}" dt="2024-09-09T21:11:48.489" v="244"/>
        <pc:sldMkLst>
          <pc:docMk/>
          <pc:sldMk cId="2839396540" sldId="789"/>
        </pc:sldMkLst>
      </pc:sldChg>
      <pc:sldChg chg="modNotes">
        <pc:chgData name="Sue Rogan" userId="40S6SxPE8TW3c/oOay1Z44qyKtAJXVJz4AZHM/jGnHY=" providerId="None" clId="Web-{33531E56-C699-4E60-95BF-D5B38541C296}" dt="2024-09-09T20:57:16.997" v="8"/>
        <pc:sldMkLst>
          <pc:docMk/>
          <pc:sldMk cId="4029627362" sldId="794"/>
        </pc:sldMkLst>
      </pc:sldChg>
      <pc:sldChg chg="modNotes">
        <pc:chgData name="Sue Rogan" userId="40S6SxPE8TW3c/oOay1Z44qyKtAJXVJz4AZHM/jGnHY=" providerId="None" clId="Web-{33531E56-C699-4E60-95BF-D5B38541C296}" dt="2024-09-09T21:02:21.839" v="149"/>
        <pc:sldMkLst>
          <pc:docMk/>
          <pc:sldMk cId="1946540655" sldId="815"/>
        </pc:sldMkLst>
      </pc:sldChg>
    </pc:docChg>
  </pc:docChgLst>
  <pc:docChgLst>
    <pc:chgData name="Sandy Wilkie" userId="cVqxATvFunoKMTuYGtAzizGATe3cOWjqhlC5NDQVWzY=" providerId="None" clId="Web-{AA351F0A-5328-4A50-B5AC-C10F9F6F3266}"/>
    <pc:docChg chg="mod addSld delSld modSld">
      <pc:chgData name="Sandy Wilkie" userId="cVqxATvFunoKMTuYGtAzizGATe3cOWjqhlC5NDQVWzY=" providerId="None" clId="Web-{AA351F0A-5328-4A50-B5AC-C10F9F6F3266}" dt="2025-05-19T20:12:22.658" v="29"/>
      <pc:docMkLst>
        <pc:docMk/>
      </pc:docMkLst>
      <pc:sldChg chg="modSp modCm">
        <pc:chgData name="Sandy Wilkie" userId="cVqxATvFunoKMTuYGtAzizGATe3cOWjqhlC5NDQVWzY=" providerId="None" clId="Web-{AA351F0A-5328-4A50-B5AC-C10F9F6F3266}" dt="2025-05-19T20:09:34.964" v="23" actId="20577"/>
        <pc:sldMkLst>
          <pc:docMk/>
          <pc:sldMk cId="0" sldId="314"/>
        </pc:sldMkLst>
        <pc:spChg chg="mod">
          <ac:chgData name="Sandy Wilkie" userId="cVqxATvFunoKMTuYGtAzizGATe3cOWjqhlC5NDQVWzY=" providerId="None" clId="Web-{AA351F0A-5328-4A50-B5AC-C10F9F6F3266}" dt="2025-05-19T20:09:34.964" v="23" actId="20577"/>
          <ac:spMkLst>
            <pc:docMk/>
            <pc:sldMk cId="0" sldId="314"/>
            <ac:spMk id="54277" creationId="{ED9AF3D2-B18C-D847-8CA9-7F78F8833A49}"/>
          </ac:spMkLst>
        </pc:spChg>
        <pc:extLst>
          <p:ext xmlns:p="http://schemas.openxmlformats.org/presentationml/2006/main" uri="{D6D511B9-2390-475A-947B-AFAB55BFBCF1}">
            <pc226:cmChg xmlns:pc226="http://schemas.microsoft.com/office/powerpoint/2022/06/main/command" chg="mod">
              <pc226:chgData name="Sandy Wilkie" userId="cVqxATvFunoKMTuYGtAzizGATe3cOWjqhlC5NDQVWzY=" providerId="None" clId="Web-{AA351F0A-5328-4A50-B5AC-C10F9F6F3266}" dt="2025-05-19T20:09:12.323" v="21" actId="20577"/>
              <pc2:cmMkLst xmlns:pc2="http://schemas.microsoft.com/office/powerpoint/2019/9/main/command">
                <pc:docMk/>
                <pc:sldMk cId="0" sldId="314"/>
                <pc2:cmMk id="{5BD0FFA7-544E-4CAC-B267-4171688D1E19}"/>
              </pc2:cmMkLst>
            </pc226:cmChg>
          </p:ext>
        </pc:extLst>
      </pc:sldChg>
      <pc:sldChg chg="del">
        <pc:chgData name="Sandy Wilkie" userId="cVqxATvFunoKMTuYGtAzizGATe3cOWjqhlC5NDQVWzY=" providerId="None" clId="Web-{AA351F0A-5328-4A50-B5AC-C10F9F6F3266}" dt="2025-05-19T20:10:23.888" v="24"/>
        <pc:sldMkLst>
          <pc:docMk/>
          <pc:sldMk cId="360917340" sldId="797"/>
        </pc:sldMkLst>
      </pc:sldChg>
      <pc:sldChg chg="del">
        <pc:chgData name="Sandy Wilkie" userId="cVqxATvFunoKMTuYGtAzizGATe3cOWjqhlC5NDQVWzY=" providerId="None" clId="Web-{AA351F0A-5328-4A50-B5AC-C10F9F6F3266}" dt="2025-05-19T20:10:29.669" v="25"/>
        <pc:sldMkLst>
          <pc:docMk/>
          <pc:sldMk cId="2355371172" sldId="800"/>
        </pc:sldMkLst>
      </pc:sldChg>
      <pc:sldChg chg="del">
        <pc:chgData name="Sandy Wilkie" userId="cVqxATvFunoKMTuYGtAzizGATe3cOWjqhlC5NDQVWzY=" providerId="None" clId="Web-{AA351F0A-5328-4A50-B5AC-C10F9F6F3266}" dt="2025-05-19T20:11:17.968" v="28"/>
        <pc:sldMkLst>
          <pc:docMk/>
          <pc:sldMk cId="4131545832" sldId="814"/>
        </pc:sldMkLst>
      </pc:sldChg>
      <pc:sldChg chg="add del">
        <pc:chgData name="Sandy Wilkie" userId="cVqxATvFunoKMTuYGtAzizGATe3cOWjqhlC5NDQVWzY=" providerId="None" clId="Web-{AA351F0A-5328-4A50-B5AC-C10F9F6F3266}" dt="2025-05-19T20:11:12.515" v="27"/>
        <pc:sldMkLst>
          <pc:docMk/>
          <pc:sldMk cId="1946540655" sldId="815"/>
        </pc:sldMkLst>
      </pc:sldChg>
      <pc:sldChg chg="del">
        <pc:chgData name="Sandy Wilkie" userId="cVqxATvFunoKMTuYGtAzizGATe3cOWjqhlC5NDQVWzY=" providerId="None" clId="Web-{AA351F0A-5328-4A50-B5AC-C10F9F6F3266}" dt="2025-05-19T20:12:22.658" v="29"/>
        <pc:sldMkLst>
          <pc:docMk/>
          <pc:sldMk cId="2781417093" sldId="81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1847933070866"/>
          <c:y val="0.24952262244570483"/>
          <c:w val="0.41425541338582683"/>
          <c:h val="0.62138308185389513"/>
        </c:manualLayout>
      </c:layout>
      <c:doughnutChart>
        <c:varyColors val="1"/>
        <c:ser>
          <c:idx val="0"/>
          <c:order val="0"/>
          <c:tx>
            <c:strRef>
              <c:f>Sheet1!$B$1</c:f>
              <c:strCache>
                <c:ptCount val="1"/>
                <c:pt idx="0">
                  <c:v>FICO Score</c:v>
                </c:pt>
              </c:strCache>
            </c:strRef>
          </c:tx>
          <c:dPt>
            <c:idx val="0"/>
            <c:bubble3D val="0"/>
            <c:spPr>
              <a:solidFill>
                <a:schemeClr val="accent5"/>
              </a:solidFill>
              <a:ln>
                <a:solidFill>
                  <a:schemeClr val="accent5"/>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EC24-2A46-87B2-349C354E26F1}"/>
              </c:ext>
            </c:extLst>
          </c:dPt>
          <c:dPt>
            <c:idx val="1"/>
            <c:bubble3D val="0"/>
            <c:spPr>
              <a:solidFill>
                <a:schemeClr val="tx2"/>
              </a:solidFill>
              <a:ln>
                <a:solidFill>
                  <a:schemeClr val="tx2"/>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C24-2A46-87B2-349C354E26F1}"/>
              </c:ext>
            </c:extLst>
          </c:dPt>
          <c:dPt>
            <c:idx val="2"/>
            <c:bubble3D val="0"/>
            <c:spPr>
              <a:solidFill>
                <a:schemeClr val="accent6"/>
              </a:solidFill>
              <a:ln>
                <a:solidFill>
                  <a:schemeClr val="accent6"/>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EC24-2A46-87B2-349C354E26F1}"/>
              </c:ext>
            </c:extLst>
          </c:dPt>
          <c:dPt>
            <c:idx val="3"/>
            <c:bubble3D val="0"/>
            <c:spPr>
              <a:solidFill>
                <a:schemeClr val="accent2"/>
              </a:solidFill>
              <a:ln>
                <a:solidFill>
                  <a:schemeClr val="accent2"/>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C24-2A46-87B2-349C354E26F1}"/>
              </c:ext>
            </c:extLst>
          </c:dPt>
          <c:dPt>
            <c:idx val="4"/>
            <c:bubble3D val="0"/>
            <c:spPr>
              <a:solidFill>
                <a:schemeClr val="accent3"/>
              </a:solidFill>
              <a:ln>
                <a:solidFill>
                  <a:schemeClr val="accent3"/>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6-EC24-2A46-87B2-349C354E26F1}"/>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j-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Payment History</c:v>
                </c:pt>
                <c:pt idx="1">
                  <c:v>Amounts Owed &amp; Credit Utilization Rate</c:v>
                </c:pt>
                <c:pt idx="2">
                  <c:v>Length of Credit History</c:v>
                </c:pt>
                <c:pt idx="3">
                  <c:v>New Credit</c:v>
                </c:pt>
                <c:pt idx="4">
                  <c:v>Types of Credit Used</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0-EC24-2A46-87B2-349C354E26F1}"/>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0"/>
        <c:txPr>
          <a:bodyPr rot="0" spcFirstLastPara="1" vertOverflow="ellipsis" vert="horz" wrap="square" anchor="ctr" anchorCtr="1"/>
          <a:lstStyle/>
          <a:p>
            <a:pPr marL="91440">
              <a:defRPr sz="1800" b="0" i="0" u="none" strike="noStrike" kern="1200" baseline="0">
                <a:solidFill>
                  <a:schemeClr val="tx1">
                    <a:lumMod val="65000"/>
                    <a:lumOff val="35000"/>
                  </a:schemeClr>
                </a:solidFill>
                <a:latin typeface="+mj-lt"/>
                <a:ea typeface="+mn-ea"/>
                <a:cs typeface="+mn-cs"/>
              </a:defRPr>
            </a:pPr>
            <a:endParaRPr lang="en-US"/>
          </a:p>
        </c:txPr>
      </c:legendEntry>
      <c:legendEntry>
        <c:idx val="1"/>
        <c:txPr>
          <a:bodyPr rot="0" spcFirstLastPara="1" vertOverflow="ellipsis" vert="horz" wrap="square" anchor="ctr" anchorCtr="1"/>
          <a:lstStyle/>
          <a:p>
            <a:pPr marL="91440">
              <a:spcAft>
                <a:spcPts val="2400"/>
              </a:spcAft>
              <a:defRPr sz="1800" b="0" i="0" u="none" strike="noStrike" kern="1200" baseline="0">
                <a:solidFill>
                  <a:schemeClr val="tx1">
                    <a:lumMod val="65000"/>
                    <a:lumOff val="35000"/>
                  </a:schemeClr>
                </a:solidFill>
                <a:latin typeface="+mj-lt"/>
                <a:ea typeface="+mn-ea"/>
                <a:cs typeface="+mn-cs"/>
              </a:defRPr>
            </a:pPr>
            <a:endParaRPr lang="en-US"/>
          </a:p>
        </c:txPr>
      </c:legendEntry>
      <c:legendEntry>
        <c:idx val="2"/>
        <c:txPr>
          <a:bodyPr rot="0" spcFirstLastPara="1" vertOverflow="ellipsis" vert="horz" wrap="square" anchor="ctr" anchorCtr="1"/>
          <a:lstStyle/>
          <a:p>
            <a:pPr marL="91440">
              <a:defRPr sz="1800" b="0" i="0" u="none" strike="noStrike" kern="1200" baseline="0">
                <a:solidFill>
                  <a:schemeClr val="tx1">
                    <a:lumMod val="65000"/>
                    <a:lumOff val="35000"/>
                  </a:schemeClr>
                </a:solidFill>
                <a:latin typeface="+mj-lt"/>
                <a:ea typeface="+mn-ea"/>
                <a:cs typeface="+mn-cs"/>
              </a:defRPr>
            </a:pPr>
            <a:endParaRPr lang="en-US"/>
          </a:p>
        </c:txPr>
      </c:legendEntry>
      <c:legendEntry>
        <c:idx val="3"/>
        <c:txPr>
          <a:bodyPr rot="0" spcFirstLastPara="1" vertOverflow="ellipsis" vert="horz" wrap="square" anchor="ctr" anchorCtr="1"/>
          <a:lstStyle/>
          <a:p>
            <a:pPr marL="91440">
              <a:defRPr sz="1800" b="0" i="0" u="none" strike="noStrike" kern="1200" baseline="0">
                <a:solidFill>
                  <a:schemeClr val="tx1">
                    <a:lumMod val="65000"/>
                    <a:lumOff val="35000"/>
                  </a:schemeClr>
                </a:solidFill>
                <a:latin typeface="+mj-lt"/>
                <a:ea typeface="+mn-ea"/>
                <a:cs typeface="+mn-cs"/>
              </a:defRPr>
            </a:pPr>
            <a:endParaRPr lang="en-US"/>
          </a:p>
        </c:txPr>
      </c:legendEntry>
      <c:legendEntry>
        <c:idx val="4"/>
        <c:txPr>
          <a:bodyPr rot="0" spcFirstLastPara="1" vertOverflow="ellipsis" vert="horz" wrap="square" anchor="ctr" anchorCtr="1"/>
          <a:lstStyle/>
          <a:p>
            <a:pPr marL="91440">
              <a:defRPr sz="1800" b="0" i="0" u="none" strike="noStrike" kern="1200" baseline="0">
                <a:solidFill>
                  <a:schemeClr val="tx1">
                    <a:lumMod val="65000"/>
                    <a:lumOff val="35000"/>
                  </a:schemeClr>
                </a:solidFill>
                <a:latin typeface="+mj-lt"/>
                <a:ea typeface="+mn-ea"/>
                <a:cs typeface="+mn-cs"/>
              </a:defRPr>
            </a:pPr>
            <a:endParaRPr lang="en-US"/>
          </a:p>
        </c:txPr>
      </c:legendEntry>
      <c:layout>
        <c:manualLayout>
          <c:xMode val="edge"/>
          <c:yMode val="edge"/>
          <c:x val="0.62114283956692917"/>
          <c:y val="0.30162639630743132"/>
          <c:w val="0.37885716043307088"/>
          <c:h val="0.52024861465006056"/>
        </c:manualLayout>
      </c:layout>
      <c:overlay val="0"/>
      <c:spPr>
        <a:noFill/>
        <a:ln>
          <a:noFill/>
        </a:ln>
        <a:effectLst/>
      </c:spPr>
      <c:txPr>
        <a:bodyPr rot="0" spcFirstLastPara="1" vertOverflow="ellipsis" vert="horz" wrap="square" anchor="ctr" anchorCtr="1"/>
        <a:lstStyle/>
        <a:p>
          <a:pPr marL="91440">
            <a:defRPr sz="18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CC0DCE-47C4-4D2A-B2C4-69FA68454F9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78F0F7E-3933-4A18-8480-A2B71838A772}">
      <dgm:prSet phldrT="[Text]" custT="1"/>
      <dgm:spPr/>
      <dgm:t>
        <a:bodyPr/>
        <a:lstStyle/>
        <a:p>
          <a:r>
            <a:rPr lang="en-US" sz="2000" b="1" dirty="0">
              <a:latin typeface="+mn-lt"/>
            </a:rPr>
            <a:t>Open a credit </a:t>
          </a:r>
          <a:br>
            <a:rPr lang="en-US" sz="2000" b="1" dirty="0">
              <a:latin typeface="+mn-lt"/>
            </a:rPr>
          </a:br>
          <a:r>
            <a:rPr lang="en-US" sz="2000" b="1" dirty="0">
              <a:latin typeface="+mn-lt"/>
            </a:rPr>
            <a:t>card with a low interest rate</a:t>
          </a:r>
        </a:p>
      </dgm:t>
    </dgm:pt>
    <dgm:pt modelId="{0512A4E4-438E-49A6-B3C1-20F9C2EF218D}" type="parTrans" cxnId="{4022CBDB-CCD4-493B-8B2D-56E35E27D3D4}">
      <dgm:prSet/>
      <dgm:spPr/>
      <dgm:t>
        <a:bodyPr/>
        <a:lstStyle/>
        <a:p>
          <a:endParaRPr lang="en-US"/>
        </a:p>
      </dgm:t>
    </dgm:pt>
    <dgm:pt modelId="{CA5CCB1F-8A58-4FA6-AB3A-DEE0E91FDF34}" type="sibTrans" cxnId="{4022CBDB-CCD4-493B-8B2D-56E35E27D3D4}">
      <dgm:prSet/>
      <dgm:spPr/>
      <dgm:t>
        <a:bodyPr/>
        <a:lstStyle/>
        <a:p>
          <a:endParaRPr lang="en-US"/>
        </a:p>
      </dgm:t>
    </dgm:pt>
    <dgm:pt modelId="{67064097-1E69-40CF-8735-934223B8DFE5}">
      <dgm:prSet phldrT="[Text]" custT="1"/>
      <dgm:spPr/>
      <dgm:t>
        <a:bodyPr/>
        <a:lstStyle/>
        <a:p>
          <a:r>
            <a:rPr lang="en-US" sz="2000" b="1" dirty="0">
              <a:latin typeface="+mn-lt"/>
            </a:rPr>
            <a:t>Obtain a car loan with a low interest rate</a:t>
          </a:r>
        </a:p>
      </dgm:t>
    </dgm:pt>
    <dgm:pt modelId="{CECDF8FF-BA56-4B8A-991A-6DF7F25E330C}" type="parTrans" cxnId="{24F835F8-3188-441E-B4E0-D2031D20B558}">
      <dgm:prSet/>
      <dgm:spPr/>
      <dgm:t>
        <a:bodyPr/>
        <a:lstStyle/>
        <a:p>
          <a:endParaRPr lang="en-US"/>
        </a:p>
      </dgm:t>
    </dgm:pt>
    <dgm:pt modelId="{67D1C121-54FF-4F96-B83D-18B9AE363635}" type="sibTrans" cxnId="{24F835F8-3188-441E-B4E0-D2031D20B558}">
      <dgm:prSet/>
      <dgm:spPr/>
      <dgm:t>
        <a:bodyPr/>
        <a:lstStyle/>
        <a:p>
          <a:endParaRPr lang="en-US"/>
        </a:p>
      </dgm:t>
    </dgm:pt>
    <dgm:pt modelId="{1CC840FD-4F7C-448C-84B9-9029CFCCA6CB}">
      <dgm:prSet phldrT="[Text]" custT="1"/>
      <dgm:spPr/>
      <dgm:t>
        <a:bodyPr/>
        <a:lstStyle/>
        <a:p>
          <a:r>
            <a:rPr lang="en-US" sz="2000" b="1" dirty="0">
              <a:latin typeface="+mn-lt"/>
            </a:rPr>
            <a:t>Receive a        low-cost cell phone plan</a:t>
          </a:r>
        </a:p>
      </dgm:t>
    </dgm:pt>
    <dgm:pt modelId="{5471CBDB-9F2B-4B59-97BF-436C26EA5A76}" type="parTrans" cxnId="{B64E8540-FECA-4A05-AEA3-0BA903DB9EC0}">
      <dgm:prSet/>
      <dgm:spPr/>
      <dgm:t>
        <a:bodyPr/>
        <a:lstStyle/>
        <a:p>
          <a:endParaRPr lang="en-US"/>
        </a:p>
      </dgm:t>
    </dgm:pt>
    <dgm:pt modelId="{8AFA2FE1-7B43-4C59-9C87-2AB3FE608BDD}" type="sibTrans" cxnId="{B64E8540-FECA-4A05-AEA3-0BA903DB9EC0}">
      <dgm:prSet/>
      <dgm:spPr/>
      <dgm:t>
        <a:bodyPr/>
        <a:lstStyle/>
        <a:p>
          <a:endParaRPr lang="en-US"/>
        </a:p>
      </dgm:t>
    </dgm:pt>
    <dgm:pt modelId="{3093631C-95B9-407F-89F4-79D5148749F7}">
      <dgm:prSet phldrT="[Text]" custT="1"/>
      <dgm:spPr/>
      <dgm:t>
        <a:bodyPr/>
        <a:lstStyle/>
        <a:p>
          <a:r>
            <a:rPr lang="en-US" sz="2000" b="1" dirty="0">
              <a:latin typeface="+mn-lt"/>
            </a:rPr>
            <a:t>Pay less for electric and gas</a:t>
          </a:r>
        </a:p>
      </dgm:t>
    </dgm:pt>
    <dgm:pt modelId="{DE1FD3C3-41B3-4205-9330-0FD1F76D8E73}" type="parTrans" cxnId="{EE3CBF4A-920E-437A-B71C-C92DABD1B14C}">
      <dgm:prSet/>
      <dgm:spPr/>
      <dgm:t>
        <a:bodyPr/>
        <a:lstStyle/>
        <a:p>
          <a:endParaRPr lang="en-US"/>
        </a:p>
      </dgm:t>
    </dgm:pt>
    <dgm:pt modelId="{29559BAF-C6E5-4239-B9A3-9E059449795A}" type="sibTrans" cxnId="{EE3CBF4A-920E-437A-B71C-C92DABD1B14C}">
      <dgm:prSet/>
      <dgm:spPr/>
      <dgm:t>
        <a:bodyPr/>
        <a:lstStyle/>
        <a:p>
          <a:endParaRPr lang="en-US"/>
        </a:p>
      </dgm:t>
    </dgm:pt>
    <dgm:pt modelId="{9D9B4169-2666-4CD4-8356-4163D2CF1E55}">
      <dgm:prSet phldrT="[Text]" custT="1"/>
      <dgm:spPr/>
      <dgm:t>
        <a:bodyPr/>
        <a:lstStyle/>
        <a:p>
          <a:r>
            <a:rPr lang="en-US" sz="2000" b="1" dirty="0">
              <a:latin typeface="+mn-lt"/>
            </a:rPr>
            <a:t>Get a mortgage for a home — someday</a:t>
          </a:r>
          <a:r>
            <a:rPr lang="en-US" sz="2000" b="1" dirty="0">
              <a:latin typeface="+mj-lt"/>
            </a:rPr>
            <a:t>!</a:t>
          </a:r>
        </a:p>
      </dgm:t>
    </dgm:pt>
    <dgm:pt modelId="{85DB089F-9F6E-4BC2-8F76-A6E8F8F3FB82}" type="parTrans" cxnId="{F6FE6B3E-7C39-4B43-AAAD-883E1D621FA5}">
      <dgm:prSet/>
      <dgm:spPr/>
      <dgm:t>
        <a:bodyPr/>
        <a:lstStyle/>
        <a:p>
          <a:endParaRPr lang="en-US"/>
        </a:p>
      </dgm:t>
    </dgm:pt>
    <dgm:pt modelId="{849104A3-6E39-4647-A62A-5CCCED961E90}" type="sibTrans" cxnId="{F6FE6B3E-7C39-4B43-AAAD-883E1D621FA5}">
      <dgm:prSet/>
      <dgm:spPr/>
      <dgm:t>
        <a:bodyPr/>
        <a:lstStyle/>
        <a:p>
          <a:endParaRPr lang="en-US"/>
        </a:p>
      </dgm:t>
    </dgm:pt>
    <dgm:pt modelId="{985E19D5-C414-4F35-A8DD-9981D3813DE6}">
      <dgm:prSet phldrT="[Text]" custT="1"/>
      <dgm:spPr>
        <a:solidFill>
          <a:schemeClr val="tx1"/>
        </a:solidFill>
      </dgm:spPr>
      <dgm:t>
        <a:bodyPr/>
        <a:lstStyle/>
        <a:p>
          <a:r>
            <a:rPr lang="en-US" sz="2000" b="1" dirty="0">
              <a:latin typeface="+mn-lt"/>
            </a:rPr>
            <a:t>Rent an apartment</a:t>
          </a:r>
        </a:p>
      </dgm:t>
    </dgm:pt>
    <dgm:pt modelId="{2F2EE275-74D0-4CEC-88AC-98989F7D25D3}" type="parTrans" cxnId="{3C0A82CF-29F7-4802-928A-27DDD220133D}">
      <dgm:prSet/>
      <dgm:spPr/>
      <dgm:t>
        <a:bodyPr/>
        <a:lstStyle/>
        <a:p>
          <a:endParaRPr lang="en-US"/>
        </a:p>
      </dgm:t>
    </dgm:pt>
    <dgm:pt modelId="{FAE4F207-95F0-46D6-82EA-79AE4E2FE510}" type="sibTrans" cxnId="{3C0A82CF-29F7-4802-928A-27DDD220133D}">
      <dgm:prSet/>
      <dgm:spPr/>
      <dgm:t>
        <a:bodyPr/>
        <a:lstStyle/>
        <a:p>
          <a:endParaRPr lang="en-US"/>
        </a:p>
      </dgm:t>
    </dgm:pt>
    <dgm:pt modelId="{382C2F7A-E36D-488A-8DBF-E295E61AEA49}" type="pres">
      <dgm:prSet presAssocID="{09CC0DCE-47C4-4D2A-B2C4-69FA68454F95}" presName="diagram" presStyleCnt="0">
        <dgm:presLayoutVars>
          <dgm:dir/>
          <dgm:resizeHandles val="exact"/>
        </dgm:presLayoutVars>
      </dgm:prSet>
      <dgm:spPr/>
    </dgm:pt>
    <dgm:pt modelId="{2652FECF-EAFC-4662-BC2F-A408DA60694D}" type="pres">
      <dgm:prSet presAssocID="{478F0F7E-3933-4A18-8480-A2B71838A772}" presName="node" presStyleLbl="node1" presStyleIdx="0" presStyleCnt="6">
        <dgm:presLayoutVars>
          <dgm:bulletEnabled val="1"/>
        </dgm:presLayoutVars>
      </dgm:prSet>
      <dgm:spPr/>
    </dgm:pt>
    <dgm:pt modelId="{6117EA27-9CC0-43C9-A46A-01EC7268E742}" type="pres">
      <dgm:prSet presAssocID="{CA5CCB1F-8A58-4FA6-AB3A-DEE0E91FDF34}" presName="sibTrans" presStyleCnt="0"/>
      <dgm:spPr/>
    </dgm:pt>
    <dgm:pt modelId="{C884F9AE-7067-487F-8387-5B842B8C70CE}" type="pres">
      <dgm:prSet presAssocID="{67064097-1E69-40CF-8735-934223B8DFE5}" presName="node" presStyleLbl="node1" presStyleIdx="1" presStyleCnt="6" custLinFactNeighborX="-584" custLinFactNeighborY="-1431">
        <dgm:presLayoutVars>
          <dgm:bulletEnabled val="1"/>
        </dgm:presLayoutVars>
      </dgm:prSet>
      <dgm:spPr/>
    </dgm:pt>
    <dgm:pt modelId="{5693DA47-034B-422C-AA2A-1ECB23862C52}" type="pres">
      <dgm:prSet presAssocID="{67D1C121-54FF-4F96-B83D-18B9AE363635}" presName="sibTrans" presStyleCnt="0"/>
      <dgm:spPr/>
    </dgm:pt>
    <dgm:pt modelId="{3E3A84A6-80D8-472C-9C07-9B788A2A6BA5}" type="pres">
      <dgm:prSet presAssocID="{1CC840FD-4F7C-448C-84B9-9029CFCCA6CB}" presName="node" presStyleLbl="node1" presStyleIdx="2" presStyleCnt="6">
        <dgm:presLayoutVars>
          <dgm:bulletEnabled val="1"/>
        </dgm:presLayoutVars>
      </dgm:prSet>
      <dgm:spPr/>
    </dgm:pt>
    <dgm:pt modelId="{5B5CF4D7-A49B-4C1C-A370-8184C95A4F9B}" type="pres">
      <dgm:prSet presAssocID="{8AFA2FE1-7B43-4C59-9C87-2AB3FE608BDD}" presName="sibTrans" presStyleCnt="0"/>
      <dgm:spPr/>
    </dgm:pt>
    <dgm:pt modelId="{EF791B8E-9CF8-4E54-BBAB-04080D179773}" type="pres">
      <dgm:prSet presAssocID="{3093631C-95B9-407F-89F4-79D5148749F7}" presName="node" presStyleLbl="node1" presStyleIdx="3" presStyleCnt="6">
        <dgm:presLayoutVars>
          <dgm:bulletEnabled val="1"/>
        </dgm:presLayoutVars>
      </dgm:prSet>
      <dgm:spPr/>
    </dgm:pt>
    <dgm:pt modelId="{ABBD468A-D840-438B-80B6-2DB21A1C1BEA}" type="pres">
      <dgm:prSet presAssocID="{29559BAF-C6E5-4239-B9A3-9E059449795A}" presName="sibTrans" presStyleCnt="0"/>
      <dgm:spPr/>
    </dgm:pt>
    <dgm:pt modelId="{6B6A4BCE-95A9-4F63-94DA-A4978FD64290}" type="pres">
      <dgm:prSet presAssocID="{9D9B4169-2666-4CD4-8356-4163D2CF1E55}" presName="node" presStyleLbl="node1" presStyleIdx="4" presStyleCnt="6">
        <dgm:presLayoutVars>
          <dgm:bulletEnabled val="1"/>
        </dgm:presLayoutVars>
      </dgm:prSet>
      <dgm:spPr/>
    </dgm:pt>
    <dgm:pt modelId="{E2349AA6-EC3F-43DD-9C40-D192DD02EC40}" type="pres">
      <dgm:prSet presAssocID="{849104A3-6E39-4647-A62A-5CCCED961E90}" presName="sibTrans" presStyleCnt="0"/>
      <dgm:spPr/>
    </dgm:pt>
    <dgm:pt modelId="{EACC9323-3786-4286-A7D2-5CC8B565F1B9}" type="pres">
      <dgm:prSet presAssocID="{985E19D5-C414-4F35-A8DD-9981D3813DE6}" presName="node" presStyleLbl="node1" presStyleIdx="5" presStyleCnt="6">
        <dgm:presLayoutVars>
          <dgm:bulletEnabled val="1"/>
        </dgm:presLayoutVars>
      </dgm:prSet>
      <dgm:spPr/>
    </dgm:pt>
  </dgm:ptLst>
  <dgm:cxnLst>
    <dgm:cxn modelId="{F6FE6B3E-7C39-4B43-AAAD-883E1D621FA5}" srcId="{09CC0DCE-47C4-4D2A-B2C4-69FA68454F95}" destId="{9D9B4169-2666-4CD4-8356-4163D2CF1E55}" srcOrd="4" destOrd="0" parTransId="{85DB089F-9F6E-4BC2-8F76-A6E8F8F3FB82}" sibTransId="{849104A3-6E39-4647-A62A-5CCCED961E90}"/>
    <dgm:cxn modelId="{B64E8540-FECA-4A05-AEA3-0BA903DB9EC0}" srcId="{09CC0DCE-47C4-4D2A-B2C4-69FA68454F95}" destId="{1CC840FD-4F7C-448C-84B9-9029CFCCA6CB}" srcOrd="2" destOrd="0" parTransId="{5471CBDB-9F2B-4B59-97BF-436C26EA5A76}" sibTransId="{8AFA2FE1-7B43-4C59-9C87-2AB3FE608BDD}"/>
    <dgm:cxn modelId="{EE3CBF4A-920E-437A-B71C-C92DABD1B14C}" srcId="{09CC0DCE-47C4-4D2A-B2C4-69FA68454F95}" destId="{3093631C-95B9-407F-89F4-79D5148749F7}" srcOrd="3" destOrd="0" parTransId="{DE1FD3C3-41B3-4205-9330-0FD1F76D8E73}" sibTransId="{29559BAF-C6E5-4239-B9A3-9E059449795A}"/>
    <dgm:cxn modelId="{ED4EE87B-AEC2-4CFD-A185-7C6810566B8E}" type="presOf" srcId="{985E19D5-C414-4F35-A8DD-9981D3813DE6}" destId="{EACC9323-3786-4286-A7D2-5CC8B565F1B9}" srcOrd="0" destOrd="0" presId="urn:microsoft.com/office/officeart/2005/8/layout/default"/>
    <dgm:cxn modelId="{1D6E4A8A-E0E0-4213-A6F7-B974B896A097}" type="presOf" srcId="{1CC840FD-4F7C-448C-84B9-9029CFCCA6CB}" destId="{3E3A84A6-80D8-472C-9C07-9B788A2A6BA5}" srcOrd="0" destOrd="0" presId="urn:microsoft.com/office/officeart/2005/8/layout/default"/>
    <dgm:cxn modelId="{9C0D1F8C-5CD2-4682-A24F-7068935726CC}" type="presOf" srcId="{478F0F7E-3933-4A18-8480-A2B71838A772}" destId="{2652FECF-EAFC-4662-BC2F-A408DA60694D}" srcOrd="0" destOrd="0" presId="urn:microsoft.com/office/officeart/2005/8/layout/default"/>
    <dgm:cxn modelId="{873DC6A7-5E1F-4C46-B7A8-9931F9B3DFA1}" type="presOf" srcId="{67064097-1E69-40CF-8735-934223B8DFE5}" destId="{C884F9AE-7067-487F-8387-5B842B8C70CE}" srcOrd="0" destOrd="0" presId="urn:microsoft.com/office/officeart/2005/8/layout/default"/>
    <dgm:cxn modelId="{D80C88B8-E34F-492B-B076-02044D0CA1D0}" type="presOf" srcId="{3093631C-95B9-407F-89F4-79D5148749F7}" destId="{EF791B8E-9CF8-4E54-BBAB-04080D179773}" srcOrd="0" destOrd="0" presId="urn:microsoft.com/office/officeart/2005/8/layout/default"/>
    <dgm:cxn modelId="{3C0A82CF-29F7-4802-928A-27DDD220133D}" srcId="{09CC0DCE-47C4-4D2A-B2C4-69FA68454F95}" destId="{985E19D5-C414-4F35-A8DD-9981D3813DE6}" srcOrd="5" destOrd="0" parTransId="{2F2EE275-74D0-4CEC-88AC-98989F7D25D3}" sibTransId="{FAE4F207-95F0-46D6-82EA-79AE4E2FE510}"/>
    <dgm:cxn modelId="{19492DD5-7175-4113-84B1-B3F3AC20F3F4}" type="presOf" srcId="{09CC0DCE-47C4-4D2A-B2C4-69FA68454F95}" destId="{382C2F7A-E36D-488A-8DBF-E295E61AEA49}" srcOrd="0" destOrd="0" presId="urn:microsoft.com/office/officeart/2005/8/layout/default"/>
    <dgm:cxn modelId="{2476B7D5-9013-4BF5-871E-020D22BF036D}" type="presOf" srcId="{9D9B4169-2666-4CD4-8356-4163D2CF1E55}" destId="{6B6A4BCE-95A9-4F63-94DA-A4978FD64290}" srcOrd="0" destOrd="0" presId="urn:microsoft.com/office/officeart/2005/8/layout/default"/>
    <dgm:cxn modelId="{4022CBDB-CCD4-493B-8B2D-56E35E27D3D4}" srcId="{09CC0DCE-47C4-4D2A-B2C4-69FA68454F95}" destId="{478F0F7E-3933-4A18-8480-A2B71838A772}" srcOrd="0" destOrd="0" parTransId="{0512A4E4-438E-49A6-B3C1-20F9C2EF218D}" sibTransId="{CA5CCB1F-8A58-4FA6-AB3A-DEE0E91FDF34}"/>
    <dgm:cxn modelId="{24F835F8-3188-441E-B4E0-D2031D20B558}" srcId="{09CC0DCE-47C4-4D2A-B2C4-69FA68454F95}" destId="{67064097-1E69-40CF-8735-934223B8DFE5}" srcOrd="1" destOrd="0" parTransId="{CECDF8FF-BA56-4B8A-991A-6DF7F25E330C}" sibTransId="{67D1C121-54FF-4F96-B83D-18B9AE363635}"/>
    <dgm:cxn modelId="{42D90BD8-EFFC-4DF6-B51B-7AE9139F9887}" type="presParOf" srcId="{382C2F7A-E36D-488A-8DBF-E295E61AEA49}" destId="{2652FECF-EAFC-4662-BC2F-A408DA60694D}" srcOrd="0" destOrd="0" presId="urn:microsoft.com/office/officeart/2005/8/layout/default"/>
    <dgm:cxn modelId="{970AED73-CCB8-45BE-99A6-A0593AF9CE39}" type="presParOf" srcId="{382C2F7A-E36D-488A-8DBF-E295E61AEA49}" destId="{6117EA27-9CC0-43C9-A46A-01EC7268E742}" srcOrd="1" destOrd="0" presId="urn:microsoft.com/office/officeart/2005/8/layout/default"/>
    <dgm:cxn modelId="{5363D3DB-79C2-4A52-B3DE-F66B234875F1}" type="presParOf" srcId="{382C2F7A-E36D-488A-8DBF-E295E61AEA49}" destId="{C884F9AE-7067-487F-8387-5B842B8C70CE}" srcOrd="2" destOrd="0" presId="urn:microsoft.com/office/officeart/2005/8/layout/default"/>
    <dgm:cxn modelId="{DC315DC6-10B2-4962-8676-8A91AB632A18}" type="presParOf" srcId="{382C2F7A-E36D-488A-8DBF-E295E61AEA49}" destId="{5693DA47-034B-422C-AA2A-1ECB23862C52}" srcOrd="3" destOrd="0" presId="urn:microsoft.com/office/officeart/2005/8/layout/default"/>
    <dgm:cxn modelId="{09DBFA4D-3CC1-4AC0-84D8-AE0592712035}" type="presParOf" srcId="{382C2F7A-E36D-488A-8DBF-E295E61AEA49}" destId="{3E3A84A6-80D8-472C-9C07-9B788A2A6BA5}" srcOrd="4" destOrd="0" presId="urn:microsoft.com/office/officeart/2005/8/layout/default"/>
    <dgm:cxn modelId="{025DC72D-51F0-4C7A-9FEA-390BFC660EF7}" type="presParOf" srcId="{382C2F7A-E36D-488A-8DBF-E295E61AEA49}" destId="{5B5CF4D7-A49B-4C1C-A370-8184C95A4F9B}" srcOrd="5" destOrd="0" presId="urn:microsoft.com/office/officeart/2005/8/layout/default"/>
    <dgm:cxn modelId="{D24CF8A8-39C8-4976-ABB2-6362FFDB01A4}" type="presParOf" srcId="{382C2F7A-E36D-488A-8DBF-E295E61AEA49}" destId="{EF791B8E-9CF8-4E54-BBAB-04080D179773}" srcOrd="6" destOrd="0" presId="urn:microsoft.com/office/officeart/2005/8/layout/default"/>
    <dgm:cxn modelId="{138E7FA6-ACE8-4DA2-9729-EAFB5E61E685}" type="presParOf" srcId="{382C2F7A-E36D-488A-8DBF-E295E61AEA49}" destId="{ABBD468A-D840-438B-80B6-2DB21A1C1BEA}" srcOrd="7" destOrd="0" presId="urn:microsoft.com/office/officeart/2005/8/layout/default"/>
    <dgm:cxn modelId="{8B8E0DA6-1C8B-4B30-8082-77FCCA5C6728}" type="presParOf" srcId="{382C2F7A-E36D-488A-8DBF-E295E61AEA49}" destId="{6B6A4BCE-95A9-4F63-94DA-A4978FD64290}" srcOrd="8" destOrd="0" presId="urn:microsoft.com/office/officeart/2005/8/layout/default"/>
    <dgm:cxn modelId="{59F813DE-3728-438A-A185-90F0F40154D6}" type="presParOf" srcId="{382C2F7A-E36D-488A-8DBF-E295E61AEA49}" destId="{E2349AA6-EC3F-43DD-9C40-D192DD02EC40}" srcOrd="9" destOrd="0" presId="urn:microsoft.com/office/officeart/2005/8/layout/default"/>
    <dgm:cxn modelId="{EEB10889-863B-4008-8272-20BA1C86F9FD}" type="presParOf" srcId="{382C2F7A-E36D-488A-8DBF-E295E61AEA49}" destId="{EACC9323-3786-4286-A7D2-5CC8B565F1B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929768-6BBE-4449-91AE-FAE8314146DA}"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FA33AC6A-D2B1-0F46-8363-AFDCEC0AEA7A}">
      <dgm:prSet phldrT="[Text]"/>
      <dgm:spPr>
        <a:solidFill>
          <a:schemeClr val="accent2"/>
        </a:solidFill>
        <a:ln>
          <a:noFill/>
        </a:ln>
      </dgm:spPr>
      <dgm:t>
        <a:bodyPr tIns="91440" anchor="t"/>
        <a:lstStyle/>
        <a:p>
          <a:r>
            <a:rPr lang="en-US" b="1" dirty="0">
              <a:latin typeface="+mj-lt"/>
            </a:rPr>
            <a:t>INFORM</a:t>
          </a:r>
        </a:p>
      </dgm:t>
    </dgm:pt>
    <dgm:pt modelId="{851AEE6E-3C31-7945-BA27-0596478966A8}" type="parTrans" cxnId="{3C3D9F23-82A2-764D-9540-3ADEE0A70525}">
      <dgm:prSet/>
      <dgm:spPr/>
      <dgm:t>
        <a:bodyPr/>
        <a:lstStyle/>
        <a:p>
          <a:endParaRPr lang="en-US"/>
        </a:p>
      </dgm:t>
    </dgm:pt>
    <dgm:pt modelId="{3A159252-C6AF-304E-8CDB-1CDE7218CBAF}" type="sibTrans" cxnId="{3C3D9F23-82A2-764D-9540-3ADEE0A70525}">
      <dgm:prSet/>
      <dgm:spPr/>
      <dgm:t>
        <a:bodyPr/>
        <a:lstStyle/>
        <a:p>
          <a:endParaRPr lang="en-US"/>
        </a:p>
      </dgm:t>
    </dgm:pt>
    <dgm:pt modelId="{C605218B-4FF5-4F40-820D-8144DAD59BDC}">
      <dgm:prSet phldrT="[Text]" custT="1"/>
      <dgm:spPr>
        <a:solidFill>
          <a:schemeClr val="bg2"/>
        </a:solidFill>
        <a:ln>
          <a:noFill/>
        </a:ln>
      </dgm:spPr>
      <dgm:t>
        <a:bodyPr/>
        <a:lstStyle/>
        <a:p>
          <a:r>
            <a:rPr lang="en-US" sz="2000" dirty="0"/>
            <a:t>Tell the credit company in writing what information you believe is inaccurate. Include supporting documentation</a:t>
          </a:r>
        </a:p>
      </dgm:t>
    </dgm:pt>
    <dgm:pt modelId="{5097735F-3051-AE40-B85E-637E2F6CAA1B}" type="parTrans" cxnId="{5CE4AF76-49AF-B748-B4E0-BA1A43DC9BEB}">
      <dgm:prSet/>
      <dgm:spPr/>
      <dgm:t>
        <a:bodyPr/>
        <a:lstStyle/>
        <a:p>
          <a:endParaRPr lang="en-US"/>
        </a:p>
      </dgm:t>
    </dgm:pt>
    <dgm:pt modelId="{174A18F5-E11A-DF47-B2EA-0445A6C4428F}" type="sibTrans" cxnId="{5CE4AF76-49AF-B748-B4E0-BA1A43DC9BEB}">
      <dgm:prSet/>
      <dgm:spPr/>
      <dgm:t>
        <a:bodyPr/>
        <a:lstStyle/>
        <a:p>
          <a:endParaRPr lang="en-US"/>
        </a:p>
      </dgm:t>
    </dgm:pt>
    <dgm:pt modelId="{7854D05C-A7F3-D543-9882-A05E4CA66495}">
      <dgm:prSet phldrT="[Text]"/>
      <dgm:spPr>
        <a:solidFill>
          <a:schemeClr val="accent3"/>
        </a:solidFill>
        <a:ln>
          <a:noFill/>
        </a:ln>
      </dgm:spPr>
      <dgm:t>
        <a:bodyPr tIns="91440" anchor="t"/>
        <a:lstStyle/>
        <a:p>
          <a:r>
            <a:rPr lang="en-US" b="1" dirty="0">
              <a:latin typeface="+mj-lt"/>
            </a:rPr>
            <a:t>EVIDENCE</a:t>
          </a:r>
        </a:p>
      </dgm:t>
    </dgm:pt>
    <dgm:pt modelId="{775EFB9B-CE41-1545-9195-7328CB78329F}" type="parTrans" cxnId="{AEDD5EED-4472-0D47-AA70-6CADF66C78E4}">
      <dgm:prSet/>
      <dgm:spPr/>
      <dgm:t>
        <a:bodyPr/>
        <a:lstStyle/>
        <a:p>
          <a:endParaRPr lang="en-US"/>
        </a:p>
      </dgm:t>
    </dgm:pt>
    <dgm:pt modelId="{FA89491C-51A3-804C-A33D-3D986672E15E}" type="sibTrans" cxnId="{AEDD5EED-4472-0D47-AA70-6CADF66C78E4}">
      <dgm:prSet/>
      <dgm:spPr/>
      <dgm:t>
        <a:bodyPr/>
        <a:lstStyle/>
        <a:p>
          <a:endParaRPr lang="en-US"/>
        </a:p>
      </dgm:t>
    </dgm:pt>
    <dgm:pt modelId="{4BE5743C-A3E4-E747-B84A-B13FE1FD88B4}">
      <dgm:prSet phldrT="[Text]" custT="1"/>
      <dgm:spPr>
        <a:solidFill>
          <a:schemeClr val="bg2"/>
        </a:solidFill>
        <a:ln>
          <a:noFill/>
        </a:ln>
      </dgm:spPr>
      <dgm:t>
        <a:bodyPr/>
        <a:lstStyle/>
        <a:p>
          <a:r>
            <a:rPr lang="en-US" sz="2000" dirty="0"/>
            <a:t>Identify each item on your report you are disputing, state facts and explain why you dispute the information. Request for it to be removed.</a:t>
          </a:r>
        </a:p>
      </dgm:t>
    </dgm:pt>
    <dgm:pt modelId="{98BCD876-B791-C944-A64B-1F216C37EDA0}" type="parTrans" cxnId="{445D3DDE-31E1-8543-A3FA-14C653245A24}">
      <dgm:prSet/>
      <dgm:spPr/>
      <dgm:t>
        <a:bodyPr/>
        <a:lstStyle/>
        <a:p>
          <a:endParaRPr lang="en-US"/>
        </a:p>
      </dgm:t>
    </dgm:pt>
    <dgm:pt modelId="{195CB65B-A208-084C-887E-16457C4ACEE4}" type="sibTrans" cxnId="{445D3DDE-31E1-8543-A3FA-14C653245A24}">
      <dgm:prSet/>
      <dgm:spPr/>
      <dgm:t>
        <a:bodyPr/>
        <a:lstStyle/>
        <a:p>
          <a:endParaRPr lang="en-US"/>
        </a:p>
      </dgm:t>
    </dgm:pt>
    <dgm:pt modelId="{2F0DD1C2-002C-EE43-ABA3-CB7B1572FA9B}">
      <dgm:prSet phldrT="[Text]"/>
      <dgm:spPr>
        <a:solidFill>
          <a:schemeClr val="tx2"/>
        </a:solidFill>
        <a:ln>
          <a:noFill/>
        </a:ln>
      </dgm:spPr>
      <dgm:t>
        <a:bodyPr tIns="91440" anchor="t"/>
        <a:lstStyle/>
        <a:p>
          <a:r>
            <a:rPr lang="en-US" b="1" dirty="0">
              <a:latin typeface="+mj-lt"/>
            </a:rPr>
            <a:t>SEND IT!</a:t>
          </a:r>
        </a:p>
      </dgm:t>
    </dgm:pt>
    <dgm:pt modelId="{8BED7ECF-91FE-D548-A30B-FD02FFB37949}" type="parTrans" cxnId="{CAC7A1C0-3A42-194E-9FE9-05A78CDC5CA0}">
      <dgm:prSet/>
      <dgm:spPr/>
      <dgm:t>
        <a:bodyPr/>
        <a:lstStyle/>
        <a:p>
          <a:endParaRPr lang="en-US"/>
        </a:p>
      </dgm:t>
    </dgm:pt>
    <dgm:pt modelId="{49087443-EF4D-554F-925D-C332A24635B4}" type="sibTrans" cxnId="{CAC7A1C0-3A42-194E-9FE9-05A78CDC5CA0}">
      <dgm:prSet/>
      <dgm:spPr/>
      <dgm:t>
        <a:bodyPr/>
        <a:lstStyle/>
        <a:p>
          <a:endParaRPr lang="en-US"/>
        </a:p>
      </dgm:t>
    </dgm:pt>
    <dgm:pt modelId="{50E6DD5E-EBE1-F74D-87C7-00D6EAE55911}">
      <dgm:prSet phldrT="[Text]" custT="1"/>
      <dgm:spPr>
        <a:solidFill>
          <a:schemeClr val="bg2"/>
        </a:solidFill>
        <a:ln>
          <a:noFill/>
        </a:ln>
      </dgm:spPr>
      <dgm:t>
        <a:bodyPr/>
        <a:lstStyle/>
        <a:p>
          <a:r>
            <a:rPr lang="en-US" sz="2000" dirty="0"/>
            <a:t>Enclose a copy of the report with items in question circled. Send by certified mail with return receipt requested or online with screenshot.</a:t>
          </a:r>
        </a:p>
      </dgm:t>
    </dgm:pt>
    <dgm:pt modelId="{DC9CC627-95AF-5548-A02B-6502E6C6551D}" type="parTrans" cxnId="{58D380DD-EB51-3E4A-87A8-F6B9CCD7048E}">
      <dgm:prSet/>
      <dgm:spPr/>
      <dgm:t>
        <a:bodyPr/>
        <a:lstStyle/>
        <a:p>
          <a:endParaRPr lang="en-US"/>
        </a:p>
      </dgm:t>
    </dgm:pt>
    <dgm:pt modelId="{E53E9E01-4435-2147-920F-4FCD933455B0}" type="sibTrans" cxnId="{58D380DD-EB51-3E4A-87A8-F6B9CCD7048E}">
      <dgm:prSet/>
      <dgm:spPr/>
      <dgm:t>
        <a:bodyPr/>
        <a:lstStyle/>
        <a:p>
          <a:endParaRPr lang="en-US"/>
        </a:p>
      </dgm:t>
    </dgm:pt>
    <dgm:pt modelId="{0100E2CF-B1EE-B247-858B-8E488CD669A6}" type="pres">
      <dgm:prSet presAssocID="{C5929768-6BBE-4449-91AE-FAE8314146DA}" presName="Name0" presStyleCnt="0">
        <dgm:presLayoutVars>
          <dgm:dir/>
          <dgm:animLvl val="lvl"/>
          <dgm:resizeHandles val="exact"/>
        </dgm:presLayoutVars>
      </dgm:prSet>
      <dgm:spPr/>
    </dgm:pt>
    <dgm:pt modelId="{190F1E69-32D5-9B46-ADCD-1B6AA580E156}" type="pres">
      <dgm:prSet presAssocID="{2F0DD1C2-002C-EE43-ABA3-CB7B1572FA9B}" presName="boxAndChildren" presStyleCnt="0"/>
      <dgm:spPr/>
    </dgm:pt>
    <dgm:pt modelId="{D902ED35-51DB-E74A-A498-373A43484C3B}" type="pres">
      <dgm:prSet presAssocID="{2F0DD1C2-002C-EE43-ABA3-CB7B1572FA9B}" presName="parentTextBox" presStyleLbl="node1" presStyleIdx="0" presStyleCnt="3"/>
      <dgm:spPr/>
    </dgm:pt>
    <dgm:pt modelId="{40D2BF86-57AD-E54C-B1B4-253583555085}" type="pres">
      <dgm:prSet presAssocID="{2F0DD1C2-002C-EE43-ABA3-CB7B1572FA9B}" presName="entireBox" presStyleLbl="node1" presStyleIdx="0" presStyleCnt="3" custScaleY="61682" custLinFactNeighborY="1792"/>
      <dgm:spPr/>
    </dgm:pt>
    <dgm:pt modelId="{64F623BB-D633-1241-B0CA-16F69F9274C7}" type="pres">
      <dgm:prSet presAssocID="{2F0DD1C2-002C-EE43-ABA3-CB7B1572FA9B}" presName="descendantBox" presStyleCnt="0"/>
      <dgm:spPr/>
    </dgm:pt>
    <dgm:pt modelId="{EDB929D3-A13D-844C-A0C7-DF1046262DE9}" type="pres">
      <dgm:prSet presAssocID="{50E6DD5E-EBE1-F74D-87C7-00D6EAE55911}" presName="childTextBox" presStyleLbl="fgAccFollowNode1" presStyleIdx="0" presStyleCnt="3" custLinFactNeighborY="-11626">
        <dgm:presLayoutVars>
          <dgm:bulletEnabled val="1"/>
        </dgm:presLayoutVars>
      </dgm:prSet>
      <dgm:spPr/>
    </dgm:pt>
    <dgm:pt modelId="{7F73F914-E2E4-0F48-AABF-DDB07EE8D574}" type="pres">
      <dgm:prSet presAssocID="{FA89491C-51A3-804C-A33D-3D986672E15E}" presName="sp" presStyleCnt="0"/>
      <dgm:spPr/>
    </dgm:pt>
    <dgm:pt modelId="{24644914-5BE9-D743-AEBF-C5FB6F61C5FF}" type="pres">
      <dgm:prSet presAssocID="{7854D05C-A7F3-D543-9882-A05E4CA66495}" presName="arrowAndChildren" presStyleCnt="0"/>
      <dgm:spPr/>
    </dgm:pt>
    <dgm:pt modelId="{537445F1-DAA9-0742-963B-08BC77C50980}" type="pres">
      <dgm:prSet presAssocID="{7854D05C-A7F3-D543-9882-A05E4CA66495}" presName="parentTextArrow" presStyleLbl="node1" presStyleIdx="0" presStyleCnt="3"/>
      <dgm:spPr/>
    </dgm:pt>
    <dgm:pt modelId="{6A8FFD19-243B-C645-99CF-59988A5D4059}" type="pres">
      <dgm:prSet presAssocID="{7854D05C-A7F3-D543-9882-A05E4CA66495}" presName="arrow" presStyleLbl="node1" presStyleIdx="1" presStyleCnt="3" custScaleY="69776" custLinFactNeighborY="-218"/>
      <dgm:spPr/>
    </dgm:pt>
    <dgm:pt modelId="{D5F12AE2-BDE4-FA4F-8FA9-E3701302A900}" type="pres">
      <dgm:prSet presAssocID="{7854D05C-A7F3-D543-9882-A05E4CA66495}" presName="descendantArrow" presStyleCnt="0"/>
      <dgm:spPr/>
    </dgm:pt>
    <dgm:pt modelId="{9370DBA0-6FDF-9543-A9DB-54275FD176D0}" type="pres">
      <dgm:prSet presAssocID="{4BE5743C-A3E4-E747-B84A-B13FE1FD88B4}" presName="childTextArrow" presStyleLbl="fgAccFollowNode1" presStyleIdx="1" presStyleCnt="3" custLinFactNeighborX="40" custLinFactNeighborY="-11692">
        <dgm:presLayoutVars>
          <dgm:bulletEnabled val="1"/>
        </dgm:presLayoutVars>
      </dgm:prSet>
      <dgm:spPr/>
    </dgm:pt>
    <dgm:pt modelId="{96A7CCAA-72ED-FC40-8F6D-D73554C11346}" type="pres">
      <dgm:prSet presAssocID="{3A159252-C6AF-304E-8CDB-1CDE7218CBAF}" presName="sp" presStyleCnt="0"/>
      <dgm:spPr/>
    </dgm:pt>
    <dgm:pt modelId="{1AAEBD1C-F519-E547-B64F-D48AFF177042}" type="pres">
      <dgm:prSet presAssocID="{FA33AC6A-D2B1-0F46-8363-AFDCEC0AEA7A}" presName="arrowAndChildren" presStyleCnt="0"/>
      <dgm:spPr/>
    </dgm:pt>
    <dgm:pt modelId="{075C95D1-04E9-4D47-BCA2-CA47AC2FBABE}" type="pres">
      <dgm:prSet presAssocID="{FA33AC6A-D2B1-0F46-8363-AFDCEC0AEA7A}" presName="parentTextArrow" presStyleLbl="node1" presStyleIdx="1" presStyleCnt="3"/>
      <dgm:spPr/>
    </dgm:pt>
    <dgm:pt modelId="{CFD39F04-8CC9-5C44-850A-077DEA19D083}" type="pres">
      <dgm:prSet presAssocID="{FA33AC6A-D2B1-0F46-8363-AFDCEC0AEA7A}" presName="arrow" presStyleLbl="node1" presStyleIdx="2" presStyleCnt="3" custScaleY="71343" custLinFactNeighborY="-3377"/>
      <dgm:spPr/>
    </dgm:pt>
    <dgm:pt modelId="{91FD1303-70FB-5A42-85C9-782FEF1C3E9A}" type="pres">
      <dgm:prSet presAssocID="{FA33AC6A-D2B1-0F46-8363-AFDCEC0AEA7A}" presName="descendantArrow" presStyleCnt="0"/>
      <dgm:spPr/>
    </dgm:pt>
    <dgm:pt modelId="{855874CD-464C-094E-BEB6-55F02740DC29}" type="pres">
      <dgm:prSet presAssocID="{C605218B-4FF5-4F40-820D-8144DAD59BDC}" presName="childTextArrow" presStyleLbl="fgAccFollowNode1" presStyleIdx="2" presStyleCnt="3" custLinFactNeighborY="-13699">
        <dgm:presLayoutVars>
          <dgm:bulletEnabled val="1"/>
        </dgm:presLayoutVars>
      </dgm:prSet>
      <dgm:spPr/>
    </dgm:pt>
  </dgm:ptLst>
  <dgm:cxnLst>
    <dgm:cxn modelId="{43643900-710D-0643-956D-DE9BC8F2432D}" type="presOf" srcId="{FA33AC6A-D2B1-0F46-8363-AFDCEC0AEA7A}" destId="{075C95D1-04E9-4D47-BCA2-CA47AC2FBABE}" srcOrd="0" destOrd="0" presId="urn:microsoft.com/office/officeart/2005/8/layout/process4"/>
    <dgm:cxn modelId="{3C3D9F23-82A2-764D-9540-3ADEE0A70525}" srcId="{C5929768-6BBE-4449-91AE-FAE8314146DA}" destId="{FA33AC6A-D2B1-0F46-8363-AFDCEC0AEA7A}" srcOrd="0" destOrd="0" parTransId="{851AEE6E-3C31-7945-BA27-0596478966A8}" sibTransId="{3A159252-C6AF-304E-8CDB-1CDE7218CBAF}"/>
    <dgm:cxn modelId="{B233BE33-E8F6-B94A-BBFB-2C95A735D28E}" type="presOf" srcId="{7854D05C-A7F3-D543-9882-A05E4CA66495}" destId="{6A8FFD19-243B-C645-99CF-59988A5D4059}" srcOrd="1" destOrd="0" presId="urn:microsoft.com/office/officeart/2005/8/layout/process4"/>
    <dgm:cxn modelId="{A35CA534-E6E4-B349-81A6-1CEED935C925}" type="presOf" srcId="{C605218B-4FF5-4F40-820D-8144DAD59BDC}" destId="{855874CD-464C-094E-BEB6-55F02740DC29}" srcOrd="0" destOrd="0" presId="urn:microsoft.com/office/officeart/2005/8/layout/process4"/>
    <dgm:cxn modelId="{78CD4D4B-86C3-2B46-96CF-CC71DC2475E5}" type="presOf" srcId="{2F0DD1C2-002C-EE43-ABA3-CB7B1572FA9B}" destId="{40D2BF86-57AD-E54C-B1B4-253583555085}" srcOrd="1" destOrd="0" presId="urn:microsoft.com/office/officeart/2005/8/layout/process4"/>
    <dgm:cxn modelId="{C752014F-7783-0346-A479-E5820EBFC859}" type="presOf" srcId="{4BE5743C-A3E4-E747-B84A-B13FE1FD88B4}" destId="{9370DBA0-6FDF-9543-A9DB-54275FD176D0}" srcOrd="0" destOrd="0" presId="urn:microsoft.com/office/officeart/2005/8/layout/process4"/>
    <dgm:cxn modelId="{5CE4AF76-49AF-B748-B4E0-BA1A43DC9BEB}" srcId="{FA33AC6A-D2B1-0F46-8363-AFDCEC0AEA7A}" destId="{C605218B-4FF5-4F40-820D-8144DAD59BDC}" srcOrd="0" destOrd="0" parTransId="{5097735F-3051-AE40-B85E-637E2F6CAA1B}" sibTransId="{174A18F5-E11A-DF47-B2EA-0445A6C4428F}"/>
    <dgm:cxn modelId="{9339B28B-7D3E-4447-83C1-73B45D810445}" type="presOf" srcId="{C5929768-6BBE-4449-91AE-FAE8314146DA}" destId="{0100E2CF-B1EE-B247-858B-8E488CD669A6}" srcOrd="0" destOrd="0" presId="urn:microsoft.com/office/officeart/2005/8/layout/process4"/>
    <dgm:cxn modelId="{CE8D4DA4-69D0-774A-8EC8-0B9DDA148034}" type="presOf" srcId="{50E6DD5E-EBE1-F74D-87C7-00D6EAE55911}" destId="{EDB929D3-A13D-844C-A0C7-DF1046262DE9}" srcOrd="0" destOrd="0" presId="urn:microsoft.com/office/officeart/2005/8/layout/process4"/>
    <dgm:cxn modelId="{E85A3BB0-DC81-9C45-94B7-76340B72EE6C}" type="presOf" srcId="{2F0DD1C2-002C-EE43-ABA3-CB7B1572FA9B}" destId="{D902ED35-51DB-E74A-A498-373A43484C3B}" srcOrd="0" destOrd="0" presId="urn:microsoft.com/office/officeart/2005/8/layout/process4"/>
    <dgm:cxn modelId="{2A32DCBC-761C-D64F-981C-8A625CF5CDA4}" type="presOf" srcId="{7854D05C-A7F3-D543-9882-A05E4CA66495}" destId="{537445F1-DAA9-0742-963B-08BC77C50980}" srcOrd="0" destOrd="0" presId="urn:microsoft.com/office/officeart/2005/8/layout/process4"/>
    <dgm:cxn modelId="{CAC7A1C0-3A42-194E-9FE9-05A78CDC5CA0}" srcId="{C5929768-6BBE-4449-91AE-FAE8314146DA}" destId="{2F0DD1C2-002C-EE43-ABA3-CB7B1572FA9B}" srcOrd="2" destOrd="0" parTransId="{8BED7ECF-91FE-D548-A30B-FD02FFB37949}" sibTransId="{49087443-EF4D-554F-925D-C332A24635B4}"/>
    <dgm:cxn modelId="{58D380DD-EB51-3E4A-87A8-F6B9CCD7048E}" srcId="{2F0DD1C2-002C-EE43-ABA3-CB7B1572FA9B}" destId="{50E6DD5E-EBE1-F74D-87C7-00D6EAE55911}" srcOrd="0" destOrd="0" parTransId="{DC9CC627-95AF-5548-A02B-6502E6C6551D}" sibTransId="{E53E9E01-4435-2147-920F-4FCD933455B0}"/>
    <dgm:cxn modelId="{445D3DDE-31E1-8543-A3FA-14C653245A24}" srcId="{7854D05C-A7F3-D543-9882-A05E4CA66495}" destId="{4BE5743C-A3E4-E747-B84A-B13FE1FD88B4}" srcOrd="0" destOrd="0" parTransId="{98BCD876-B791-C944-A64B-1F216C37EDA0}" sibTransId="{195CB65B-A208-084C-887E-16457C4ACEE4}"/>
    <dgm:cxn modelId="{AEDD5EED-4472-0D47-AA70-6CADF66C78E4}" srcId="{C5929768-6BBE-4449-91AE-FAE8314146DA}" destId="{7854D05C-A7F3-D543-9882-A05E4CA66495}" srcOrd="1" destOrd="0" parTransId="{775EFB9B-CE41-1545-9195-7328CB78329F}" sibTransId="{FA89491C-51A3-804C-A33D-3D986672E15E}"/>
    <dgm:cxn modelId="{7D0612FC-F1F8-3142-A763-ABA4B5B9ACD0}" type="presOf" srcId="{FA33AC6A-D2B1-0F46-8363-AFDCEC0AEA7A}" destId="{CFD39F04-8CC9-5C44-850A-077DEA19D083}" srcOrd="1" destOrd="0" presId="urn:microsoft.com/office/officeart/2005/8/layout/process4"/>
    <dgm:cxn modelId="{01BBFA81-30FE-924D-AB4B-5C365F03E270}" type="presParOf" srcId="{0100E2CF-B1EE-B247-858B-8E488CD669A6}" destId="{190F1E69-32D5-9B46-ADCD-1B6AA580E156}" srcOrd="0" destOrd="0" presId="urn:microsoft.com/office/officeart/2005/8/layout/process4"/>
    <dgm:cxn modelId="{25BD89CD-1358-824A-A17A-939BEF27CAD4}" type="presParOf" srcId="{190F1E69-32D5-9B46-ADCD-1B6AA580E156}" destId="{D902ED35-51DB-E74A-A498-373A43484C3B}" srcOrd="0" destOrd="0" presId="urn:microsoft.com/office/officeart/2005/8/layout/process4"/>
    <dgm:cxn modelId="{61569871-C6F5-794E-9D59-4D5BF0E617B5}" type="presParOf" srcId="{190F1E69-32D5-9B46-ADCD-1B6AA580E156}" destId="{40D2BF86-57AD-E54C-B1B4-253583555085}" srcOrd="1" destOrd="0" presId="urn:microsoft.com/office/officeart/2005/8/layout/process4"/>
    <dgm:cxn modelId="{1A891CE4-894E-0F40-AE43-1E9F4ED4C1BE}" type="presParOf" srcId="{190F1E69-32D5-9B46-ADCD-1B6AA580E156}" destId="{64F623BB-D633-1241-B0CA-16F69F9274C7}" srcOrd="2" destOrd="0" presId="urn:microsoft.com/office/officeart/2005/8/layout/process4"/>
    <dgm:cxn modelId="{204A717B-8796-BF45-A5C9-6AEBFFB9F5D6}" type="presParOf" srcId="{64F623BB-D633-1241-B0CA-16F69F9274C7}" destId="{EDB929D3-A13D-844C-A0C7-DF1046262DE9}" srcOrd="0" destOrd="0" presId="urn:microsoft.com/office/officeart/2005/8/layout/process4"/>
    <dgm:cxn modelId="{1CA10780-B8D5-374F-B0DB-08B29BEC635F}" type="presParOf" srcId="{0100E2CF-B1EE-B247-858B-8E488CD669A6}" destId="{7F73F914-E2E4-0F48-AABF-DDB07EE8D574}" srcOrd="1" destOrd="0" presId="urn:microsoft.com/office/officeart/2005/8/layout/process4"/>
    <dgm:cxn modelId="{8EF98F18-C300-1B49-AA5B-CDA25E720C2D}" type="presParOf" srcId="{0100E2CF-B1EE-B247-858B-8E488CD669A6}" destId="{24644914-5BE9-D743-AEBF-C5FB6F61C5FF}" srcOrd="2" destOrd="0" presId="urn:microsoft.com/office/officeart/2005/8/layout/process4"/>
    <dgm:cxn modelId="{4ED5B89B-9C01-B344-828E-CF9439185AA3}" type="presParOf" srcId="{24644914-5BE9-D743-AEBF-C5FB6F61C5FF}" destId="{537445F1-DAA9-0742-963B-08BC77C50980}" srcOrd="0" destOrd="0" presId="urn:microsoft.com/office/officeart/2005/8/layout/process4"/>
    <dgm:cxn modelId="{3ABF2225-CA39-924D-9CDF-18C6DFE48DE3}" type="presParOf" srcId="{24644914-5BE9-D743-AEBF-C5FB6F61C5FF}" destId="{6A8FFD19-243B-C645-99CF-59988A5D4059}" srcOrd="1" destOrd="0" presId="urn:microsoft.com/office/officeart/2005/8/layout/process4"/>
    <dgm:cxn modelId="{777863A3-6625-8C41-9944-1644A91E20F3}" type="presParOf" srcId="{24644914-5BE9-D743-AEBF-C5FB6F61C5FF}" destId="{D5F12AE2-BDE4-FA4F-8FA9-E3701302A900}" srcOrd="2" destOrd="0" presId="urn:microsoft.com/office/officeart/2005/8/layout/process4"/>
    <dgm:cxn modelId="{7EBE136B-9DFE-C54D-9B6A-13E07C09CF06}" type="presParOf" srcId="{D5F12AE2-BDE4-FA4F-8FA9-E3701302A900}" destId="{9370DBA0-6FDF-9543-A9DB-54275FD176D0}" srcOrd="0" destOrd="0" presId="urn:microsoft.com/office/officeart/2005/8/layout/process4"/>
    <dgm:cxn modelId="{B6F914E1-1ECF-794C-A834-7BE759D335BA}" type="presParOf" srcId="{0100E2CF-B1EE-B247-858B-8E488CD669A6}" destId="{96A7CCAA-72ED-FC40-8F6D-D73554C11346}" srcOrd="3" destOrd="0" presId="urn:microsoft.com/office/officeart/2005/8/layout/process4"/>
    <dgm:cxn modelId="{E55CC912-E493-E349-B065-0865054FC81B}" type="presParOf" srcId="{0100E2CF-B1EE-B247-858B-8E488CD669A6}" destId="{1AAEBD1C-F519-E547-B64F-D48AFF177042}" srcOrd="4" destOrd="0" presId="urn:microsoft.com/office/officeart/2005/8/layout/process4"/>
    <dgm:cxn modelId="{2A9EA353-0129-1D4A-AE79-2B29F3D0CBA7}" type="presParOf" srcId="{1AAEBD1C-F519-E547-B64F-D48AFF177042}" destId="{075C95D1-04E9-4D47-BCA2-CA47AC2FBABE}" srcOrd="0" destOrd="0" presId="urn:microsoft.com/office/officeart/2005/8/layout/process4"/>
    <dgm:cxn modelId="{7A369D7E-8AAB-C04B-8760-EEAE3A17136B}" type="presParOf" srcId="{1AAEBD1C-F519-E547-B64F-D48AFF177042}" destId="{CFD39F04-8CC9-5C44-850A-077DEA19D083}" srcOrd="1" destOrd="0" presId="urn:microsoft.com/office/officeart/2005/8/layout/process4"/>
    <dgm:cxn modelId="{D28B27D9-D815-E44C-BC0E-B3BB6B4B43A8}" type="presParOf" srcId="{1AAEBD1C-F519-E547-B64F-D48AFF177042}" destId="{91FD1303-70FB-5A42-85C9-782FEF1C3E9A}" srcOrd="2" destOrd="0" presId="urn:microsoft.com/office/officeart/2005/8/layout/process4"/>
    <dgm:cxn modelId="{65FAA9DF-0B54-6A46-9316-480C237FC84C}" type="presParOf" srcId="{91FD1303-70FB-5A42-85C9-782FEF1C3E9A}" destId="{855874CD-464C-094E-BEB6-55F02740DC2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2FECF-EAFC-4662-BC2F-A408DA60694D}">
      <dsp:nvSpPr>
        <dsp:cNvPr id="0" name=""/>
        <dsp:cNvSpPr/>
      </dsp:nvSpPr>
      <dsp:spPr>
        <a:xfrm>
          <a:off x="144087" y="1041"/>
          <a:ext cx="2330201" cy="13981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Open a credit </a:t>
          </a:r>
          <a:br>
            <a:rPr lang="en-US" sz="2000" b="1" kern="1200" dirty="0">
              <a:latin typeface="+mn-lt"/>
            </a:rPr>
          </a:br>
          <a:r>
            <a:rPr lang="en-US" sz="2000" b="1" kern="1200" dirty="0">
              <a:latin typeface="+mn-lt"/>
            </a:rPr>
            <a:t>card with a low interest rate</a:t>
          </a:r>
        </a:p>
      </dsp:txBody>
      <dsp:txXfrm>
        <a:off x="144087" y="1041"/>
        <a:ext cx="2330201" cy="1398121"/>
      </dsp:txXfrm>
    </dsp:sp>
    <dsp:sp modelId="{C884F9AE-7067-487F-8387-5B842B8C70CE}">
      <dsp:nvSpPr>
        <dsp:cNvPr id="0" name=""/>
        <dsp:cNvSpPr/>
      </dsp:nvSpPr>
      <dsp:spPr>
        <a:xfrm>
          <a:off x="2693701" y="0"/>
          <a:ext cx="2330201" cy="1398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Obtain a car loan with a low interest rate</a:t>
          </a:r>
        </a:p>
      </dsp:txBody>
      <dsp:txXfrm>
        <a:off x="2693701" y="0"/>
        <a:ext cx="2330201" cy="1398121"/>
      </dsp:txXfrm>
    </dsp:sp>
    <dsp:sp modelId="{3E3A84A6-80D8-472C-9C07-9B788A2A6BA5}">
      <dsp:nvSpPr>
        <dsp:cNvPr id="0" name=""/>
        <dsp:cNvSpPr/>
      </dsp:nvSpPr>
      <dsp:spPr>
        <a:xfrm>
          <a:off x="144087" y="1632182"/>
          <a:ext cx="2330201" cy="13981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Receive a        low-cost cell phone plan</a:t>
          </a:r>
        </a:p>
      </dsp:txBody>
      <dsp:txXfrm>
        <a:off x="144087" y="1632182"/>
        <a:ext cx="2330201" cy="1398121"/>
      </dsp:txXfrm>
    </dsp:sp>
    <dsp:sp modelId="{EF791B8E-9CF8-4E54-BBAB-04080D179773}">
      <dsp:nvSpPr>
        <dsp:cNvPr id="0" name=""/>
        <dsp:cNvSpPr/>
      </dsp:nvSpPr>
      <dsp:spPr>
        <a:xfrm>
          <a:off x="2707310" y="1632182"/>
          <a:ext cx="2330201" cy="13981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Pay less for electric and gas</a:t>
          </a:r>
        </a:p>
      </dsp:txBody>
      <dsp:txXfrm>
        <a:off x="2707310" y="1632182"/>
        <a:ext cx="2330201" cy="1398121"/>
      </dsp:txXfrm>
    </dsp:sp>
    <dsp:sp modelId="{6B6A4BCE-95A9-4F63-94DA-A4978FD64290}">
      <dsp:nvSpPr>
        <dsp:cNvPr id="0" name=""/>
        <dsp:cNvSpPr/>
      </dsp:nvSpPr>
      <dsp:spPr>
        <a:xfrm>
          <a:off x="144087" y="3263324"/>
          <a:ext cx="2330201" cy="13981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Get a mortgage for a home — someday</a:t>
          </a:r>
          <a:r>
            <a:rPr lang="en-US" sz="2000" b="1" kern="1200" dirty="0">
              <a:latin typeface="+mj-lt"/>
            </a:rPr>
            <a:t>!</a:t>
          </a:r>
        </a:p>
      </dsp:txBody>
      <dsp:txXfrm>
        <a:off x="144087" y="3263324"/>
        <a:ext cx="2330201" cy="1398121"/>
      </dsp:txXfrm>
    </dsp:sp>
    <dsp:sp modelId="{EACC9323-3786-4286-A7D2-5CC8B565F1B9}">
      <dsp:nvSpPr>
        <dsp:cNvPr id="0" name=""/>
        <dsp:cNvSpPr/>
      </dsp:nvSpPr>
      <dsp:spPr>
        <a:xfrm>
          <a:off x="2707310" y="3263324"/>
          <a:ext cx="2330201" cy="1398121"/>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Rent an apartment</a:t>
          </a:r>
        </a:p>
      </dsp:txBody>
      <dsp:txXfrm>
        <a:off x="2707310" y="3263324"/>
        <a:ext cx="2330201" cy="1398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2BF86-57AD-E54C-B1B4-253583555085}">
      <dsp:nvSpPr>
        <dsp:cNvPr id="0" name=""/>
        <dsp:cNvSpPr/>
      </dsp:nvSpPr>
      <dsp:spPr>
        <a:xfrm>
          <a:off x="0" y="3200394"/>
          <a:ext cx="10515600" cy="914398"/>
        </a:xfrm>
        <a:prstGeom prst="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91440"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latin typeface="+mj-lt"/>
            </a:rPr>
            <a:t>SEND IT!</a:t>
          </a:r>
        </a:p>
      </dsp:txBody>
      <dsp:txXfrm>
        <a:off x="0" y="3200394"/>
        <a:ext cx="10515600" cy="493775"/>
      </dsp:txXfrm>
    </dsp:sp>
    <dsp:sp modelId="{EDB929D3-A13D-844C-A0C7-DF1046262DE9}">
      <dsp:nvSpPr>
        <dsp:cNvPr id="0" name=""/>
        <dsp:cNvSpPr/>
      </dsp:nvSpPr>
      <dsp:spPr>
        <a:xfrm>
          <a:off x="0" y="3581397"/>
          <a:ext cx="10515600" cy="681922"/>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Enclose a copy of the report with items in question circled. Send by certified mail with return receipt requested or online with screenshot.</a:t>
          </a:r>
        </a:p>
      </dsp:txBody>
      <dsp:txXfrm>
        <a:off x="0" y="3581397"/>
        <a:ext cx="10515600" cy="681922"/>
      </dsp:txXfrm>
    </dsp:sp>
    <dsp:sp modelId="{6A8FFD19-243B-C645-99CF-59988A5D4059}">
      <dsp:nvSpPr>
        <dsp:cNvPr id="0" name=""/>
        <dsp:cNvSpPr/>
      </dsp:nvSpPr>
      <dsp:spPr>
        <a:xfrm rot="10800000">
          <a:off x="0" y="1600208"/>
          <a:ext cx="10515600" cy="1590887"/>
        </a:xfrm>
        <a:prstGeom prst="upArrowCallou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91440"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latin typeface="+mj-lt"/>
            </a:rPr>
            <a:t>EVIDENCE</a:t>
          </a:r>
        </a:p>
      </dsp:txBody>
      <dsp:txXfrm rot="-10800000">
        <a:off x="0" y="1600208"/>
        <a:ext cx="10515600" cy="558401"/>
      </dsp:txXfrm>
    </dsp:sp>
    <dsp:sp modelId="{9370DBA0-6FDF-9543-A9DB-54275FD176D0}">
      <dsp:nvSpPr>
        <dsp:cNvPr id="0" name=""/>
        <dsp:cNvSpPr/>
      </dsp:nvSpPr>
      <dsp:spPr>
        <a:xfrm>
          <a:off x="0" y="1981197"/>
          <a:ext cx="10515600" cy="681717"/>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Identify each item on your report you are disputing, state facts and explain why you dispute the information. Request for it to be removed.</a:t>
          </a:r>
        </a:p>
      </dsp:txBody>
      <dsp:txXfrm>
        <a:off x="0" y="1981197"/>
        <a:ext cx="10515600" cy="681717"/>
      </dsp:txXfrm>
    </dsp:sp>
    <dsp:sp modelId="{CFD39F04-8CC9-5C44-850A-077DEA19D083}">
      <dsp:nvSpPr>
        <dsp:cNvPr id="0" name=""/>
        <dsp:cNvSpPr/>
      </dsp:nvSpPr>
      <dsp:spPr>
        <a:xfrm rot="10800000">
          <a:off x="0" y="0"/>
          <a:ext cx="10515600" cy="1626614"/>
        </a:xfrm>
        <a:prstGeom prst="upArrowCallou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91440"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latin typeface="+mj-lt"/>
            </a:rPr>
            <a:t>INFORM</a:t>
          </a:r>
        </a:p>
      </dsp:txBody>
      <dsp:txXfrm rot="-10800000">
        <a:off x="0" y="0"/>
        <a:ext cx="10515600" cy="570941"/>
      </dsp:txXfrm>
    </dsp:sp>
    <dsp:sp modelId="{855874CD-464C-094E-BEB6-55F02740DC29}">
      <dsp:nvSpPr>
        <dsp:cNvPr id="0" name=""/>
        <dsp:cNvSpPr/>
      </dsp:nvSpPr>
      <dsp:spPr>
        <a:xfrm>
          <a:off x="0" y="381000"/>
          <a:ext cx="10515600" cy="681717"/>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Tell the credit company in writing what information you believe is inaccurate. Include supporting documentation</a:t>
          </a:r>
        </a:p>
      </dsp:txBody>
      <dsp:txXfrm>
        <a:off x="0" y="381000"/>
        <a:ext cx="10515600" cy="6817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F35A2A-12CB-8840-AD41-387BF05968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A00B9499-2146-9A46-B125-A26F83772516}"/>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4EDDEED6-8355-124D-BA1F-1D43E629F9CD}" type="datetime1">
              <a:rPr lang="en-US" altLang="en-US"/>
              <a:pPr/>
              <a:t>9/5/2025</a:t>
            </a:fld>
            <a:endParaRPr lang="en-US" altLang="en-US"/>
          </a:p>
        </p:txBody>
      </p:sp>
      <p:sp>
        <p:nvSpPr>
          <p:cNvPr id="4" name="Footer Placeholder 3">
            <a:extLst>
              <a:ext uri="{FF2B5EF4-FFF2-40B4-BE49-F238E27FC236}">
                <a16:creationId xmlns:a16="http://schemas.microsoft.com/office/drawing/2014/main" id="{5AE29067-31F5-FD42-AE32-22CB0F1DDC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E34887CB-EDED-C84B-8379-88CF434B656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A3304158-1E8C-314F-A3CE-AFDF18DE6DD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760B-B29D-0D4E-B1E4-B09C6A2923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6854C7FD-EA40-304F-ACE1-191AACE9D884}"/>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05EDF0C5-50A7-E743-A516-81D501D5B895}" type="datetime1">
              <a:rPr lang="en-US" altLang="en-US"/>
              <a:pPr/>
              <a:t>9/5/2025</a:t>
            </a:fld>
            <a:endParaRPr lang="en-US" altLang="en-US"/>
          </a:p>
        </p:txBody>
      </p:sp>
      <p:sp>
        <p:nvSpPr>
          <p:cNvPr id="4" name="Slide Image Placeholder 3">
            <a:extLst>
              <a:ext uri="{FF2B5EF4-FFF2-40B4-BE49-F238E27FC236}">
                <a16:creationId xmlns:a16="http://schemas.microsoft.com/office/drawing/2014/main" id="{D54A1790-15FC-FA47-B8E8-8151AD111E7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4198F11-0909-344F-AF96-DA3F1326B98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7D874F7-899A-7141-BEA4-62E32748A2D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9BA9115A-3068-DC4C-884A-A6A7D99AB52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F4C000E-1F2D-674E-91E2-F75BBFC141C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yfico.com/credit-education/calculators/loan-savings-calculato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ecf.org/resources/keys-to-your-financial-future-participant-guides/#:~:text=Updated%20in%20August%202019%2C%20Keys,developed%20by%20the%20Annie%20E.&amp;text=The%20curriculum%20was%20created%20with,as%20they%20transitioned%20into%20adulthoo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9867208-695D-FF4A-81A4-E2A57C2B2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87165D-31FC-BD41-A626-A176B2A70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cs typeface="Calibri"/>
              </a:rPr>
              <a:t>For internal use by facilitators. This is a sample agenda that mirrors the agenda in the facilitator guide with the virtual adaptations.</a:t>
            </a:r>
          </a:p>
          <a:p>
            <a:pPr eaLnBrk="1" hangingPunct="1">
              <a:spcBef>
                <a:spcPct val="0"/>
              </a:spcBef>
            </a:pPr>
            <a:r>
              <a:rPr lang="en-US" altLang="en-US" dirty="0">
                <a:ea typeface="ＭＳ Ｐゴシック"/>
                <a:cs typeface="Calibri"/>
              </a:rPr>
              <a:t>To keep it one hour, the biggest difference is not doing the credit report reading and instead watching the 3 minute FICO video. </a:t>
            </a:r>
          </a:p>
        </p:txBody>
      </p:sp>
      <p:sp>
        <p:nvSpPr>
          <p:cNvPr id="55300" name="Slide Number Placeholder 3">
            <a:extLst>
              <a:ext uri="{FF2B5EF4-FFF2-40B4-BE49-F238E27FC236}">
                <a16:creationId xmlns:a16="http://schemas.microsoft.com/office/drawing/2014/main" id="{31F9BCE4-48E2-4543-8519-122253690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7454-DD73-E54E-AF5A-1E629EE40EC0}" type="slidenum">
              <a:rPr lang="en-US" altLang="en-US" sz="1200">
                <a:latin typeface="Calibri" panose="020F0502020204030204" pitchFamily="34" charset="0"/>
              </a:rPr>
              <a:pPr/>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4107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C693510-51B9-7E41-BAA4-A10DD9C54A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1B849567-625D-BD41-B442-1814844820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cs typeface="Calibri"/>
              </a:rPr>
              <a:t>Ask a participant to read the first bullet.</a:t>
            </a:r>
          </a:p>
          <a:p>
            <a:pPr marL="171450" indent="-171450" eaLnBrk="1" hangingPunct="1">
              <a:spcBef>
                <a:spcPct val="0"/>
              </a:spcBef>
              <a:buFont typeface="Wingdings" panose="05000000000000000000" pitchFamily="2" charset="2"/>
              <a:buChar char="§"/>
            </a:pPr>
            <a:r>
              <a:rPr lang="en-US" altLang="en-US" dirty="0">
                <a:ea typeface="ＭＳ Ｐゴシック"/>
                <a:cs typeface="Calibri"/>
              </a:rPr>
              <a:t>Discuss mistakes on credit reports that can range from a simple typo to someone committing identity theft and opening accounts with someone else’s credit information. </a:t>
            </a:r>
          </a:p>
          <a:p>
            <a:pPr marL="171450" indent="-171450" eaLnBrk="1" hangingPunct="1">
              <a:spcBef>
                <a:spcPct val="0"/>
              </a:spcBef>
              <a:buFont typeface="Wingdings" panose="05000000000000000000" pitchFamily="2" charset="2"/>
              <a:buChar char="§"/>
            </a:pPr>
            <a:r>
              <a:rPr lang="en-US" altLang="en-US" dirty="0">
                <a:ea typeface="ＭＳ Ｐゴシック"/>
                <a:cs typeface="Calibri"/>
              </a:rPr>
              <a:t>Ask a participant to read the last bullet. Let them know that the federal government enforces the Fair Credit Reporting Act to ensure that the data that is on someone's credit report is accurate. Ensuring that errors are corrected, however, is your responsibility.</a:t>
            </a:r>
            <a:endParaRPr lang="en-US" altLang="en-US" dirty="0">
              <a:ea typeface="ＭＳ Ｐゴシック" panose="020B0600070205080204" pitchFamily="34" charset="-128"/>
            </a:endParaRPr>
          </a:p>
        </p:txBody>
      </p:sp>
      <p:sp>
        <p:nvSpPr>
          <p:cNvPr id="67588" name="Slide Number Placeholder 3">
            <a:extLst>
              <a:ext uri="{FF2B5EF4-FFF2-40B4-BE49-F238E27FC236}">
                <a16:creationId xmlns:a16="http://schemas.microsoft.com/office/drawing/2014/main" id="{0A9F2C45-4D38-0F4E-B434-D946625343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0BCF82-674A-064C-B420-38C4DBDD52D7}" type="slidenum">
              <a:rPr lang="en-US" altLang="en-US" sz="1200">
                <a:latin typeface="Calibri" panose="020F0502020204030204" pitchFamily="34" charset="0"/>
              </a:rPr>
              <a:pPr/>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87508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BD93512-F972-4945-8FAE-DB14A3E676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BEBA80A4-B4B0-D948-A032-FDCA3BEBEC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cs typeface="Calibri"/>
              </a:rPr>
              <a:t>Review the categories of information that are on a person's credit report. </a:t>
            </a:r>
          </a:p>
          <a:p>
            <a:pPr marL="171450" indent="-171450" eaLnBrk="1" hangingPunct="1">
              <a:spcBef>
                <a:spcPct val="0"/>
              </a:spcBef>
              <a:buFont typeface="Wingdings" panose="05000000000000000000" pitchFamily="2" charset="2"/>
              <a:buChar char="§"/>
            </a:pPr>
            <a:r>
              <a:rPr lang="en-US" altLang="en-US" dirty="0">
                <a:ea typeface="ＭＳ Ｐゴシック"/>
                <a:cs typeface="Calibri"/>
              </a:rPr>
              <a:t>Ask a participant to read the personal information category. Note that it’s important to ensure the personal information listed is accurate. For example, if the report shows several addresses where the young person has never lived, it could be an indication that someone else has obtained credit in their name and is having the mail redirected. The young person can remove the inaccurate addresses. </a:t>
            </a:r>
          </a:p>
          <a:p>
            <a:pPr marL="171450" indent="-171450" eaLnBrk="1" hangingPunct="1">
              <a:spcBef>
                <a:spcPct val="0"/>
              </a:spcBef>
              <a:buFont typeface="Wingdings" panose="05000000000000000000" pitchFamily="2" charset="2"/>
              <a:buChar char="§"/>
            </a:pPr>
            <a:r>
              <a:rPr lang="en-US" altLang="en-US" dirty="0">
                <a:ea typeface="ＭＳ Ｐゴシック"/>
                <a:cs typeface="Calibri"/>
              </a:rPr>
              <a:t>You can choose to have other participants read other sections or review them yourself. </a:t>
            </a:r>
            <a:endParaRPr lang="en-US" dirty="0">
              <a:cs typeface="Calibri"/>
            </a:endParaRPr>
          </a:p>
          <a:p>
            <a:pPr eaLnBrk="1" hangingPunct="1">
              <a:spcBef>
                <a:spcPct val="0"/>
              </a:spcBef>
            </a:pPr>
            <a:endParaRPr lang="en-US" altLang="en-US" dirty="0">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4B5954F0-25F1-8247-8F71-D126A5540D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2CD488-BBF3-B04A-8069-FF690847CDED}" type="slidenum">
              <a:rPr lang="en-US" altLang="en-US" sz="1200">
                <a:latin typeface="Calibri" panose="020F0502020204030204" pitchFamily="34" charset="0"/>
              </a:rPr>
              <a:pPr/>
              <a:t>11</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C693510-51B9-7E41-BAA4-A10DD9C54A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1B849567-625D-BD41-B442-1814844820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Wingdings" panose="05000000000000000000" pitchFamily="2" charset="2"/>
              <a:buChar char="§"/>
            </a:pPr>
            <a:r>
              <a:rPr lang="en-US" altLang="en-US" dirty="0">
                <a:solidFill>
                  <a:srgbClr val="000000"/>
                </a:solidFill>
                <a:ea typeface="ＭＳ Ｐゴシック" panose="020B0600070205080204" pitchFamily="34" charset="-128"/>
              </a:rPr>
              <a:t>Emphasize that credit reports affect many areas of people’s life, as mentioned earlier, such as getting credit, an apartment, favorable cell phone plans and more. So why not ensure that these reports are accurate? </a:t>
            </a:r>
          </a:p>
          <a:p>
            <a:pPr marL="171450" indent="-171450" eaLnBrk="1" hangingPunct="1">
              <a:spcBef>
                <a:spcPct val="0"/>
              </a:spcBef>
              <a:buFont typeface="Wingdings" panose="05000000000000000000" pitchFamily="2" charset="2"/>
              <a:buChar char="§"/>
            </a:pPr>
            <a:r>
              <a:rPr lang="en-US" altLang="en-US" dirty="0">
                <a:solidFill>
                  <a:srgbClr val="000000"/>
                </a:solidFill>
                <a:ea typeface="ＭＳ Ｐゴシック" panose="020B0600070205080204" pitchFamily="34" charset="-128"/>
              </a:rPr>
              <a:t>Not only is it a good practice to make, but also it is our federal right as consumers to do so. As participants become older, this responsibility to obtain and review credit reports will fall on them.</a:t>
            </a:r>
          </a:p>
          <a:p>
            <a:pPr eaLnBrk="1" hangingPunct="1">
              <a:spcBef>
                <a:spcPct val="0"/>
              </a:spcBef>
            </a:pPr>
            <a:endParaRPr lang="en-US" altLang="en-US" dirty="0">
              <a:solidFill>
                <a:srgbClr val="000000"/>
              </a:solidFill>
              <a:ea typeface="ＭＳ Ｐゴシック" panose="020B0600070205080204" pitchFamily="34" charset="-128"/>
            </a:endParaRPr>
          </a:p>
          <a:p>
            <a:pPr eaLnBrk="1" hangingPunct="1">
              <a:spcBef>
                <a:spcPct val="0"/>
              </a:spcBef>
            </a:pPr>
            <a:endParaRPr lang="en-US" altLang="en-US" dirty="0">
              <a:solidFill>
                <a:srgbClr val="000000"/>
              </a:solidFill>
              <a:ea typeface="ＭＳ Ｐゴシック" panose="020B0600070205080204" pitchFamily="34" charset="-128"/>
            </a:endParaRPr>
          </a:p>
          <a:p>
            <a:pPr eaLnBrk="1" hangingPunct="1">
              <a:spcBef>
                <a:spcPct val="0"/>
              </a:spcBef>
            </a:pPr>
            <a:r>
              <a:rPr lang="en-US" altLang="en-US" dirty="0">
                <a:solidFill>
                  <a:srgbClr val="000000"/>
                </a:solidFill>
                <a:ea typeface="ＭＳ Ｐゴシック" panose="020B0600070205080204" pitchFamily="34" charset="-128"/>
              </a:rPr>
              <a:t>Activity: Option A (Time: 10 minutes):</a:t>
            </a:r>
          </a:p>
          <a:p>
            <a:pPr eaLnBrk="1" hangingPunct="1">
              <a:spcBef>
                <a:spcPct val="0"/>
              </a:spcBef>
            </a:pPr>
            <a:r>
              <a:rPr lang="en-US" altLang="en-US" dirty="0">
                <a:solidFill>
                  <a:srgbClr val="000000"/>
                </a:solidFill>
                <a:ea typeface="ＭＳ Ｐゴシック" panose="020B0600070205080204" pitchFamily="34" charset="-128"/>
              </a:rPr>
              <a:t>Tell the participants to turn to Page 12 of their Participant Guide to view the sample credit report or provide them the PDF link to the participant guide (link below). Give them five minutes to review it. Together, try to answer the questions:</a:t>
            </a:r>
          </a:p>
          <a:p>
            <a:pPr marL="171450" indent="-171450" eaLnBrk="1" hangingPunct="1">
              <a:spcBef>
                <a:spcPct val="0"/>
              </a:spcBef>
              <a:buFont typeface="Wingdings" panose="05000000000000000000" pitchFamily="2" charset="2"/>
              <a:buChar char="§"/>
            </a:pPr>
            <a:r>
              <a:rPr lang="en-US" altLang="en-US" dirty="0">
                <a:solidFill>
                  <a:srgbClr val="000000"/>
                </a:solidFill>
                <a:ea typeface="ＭＳ Ｐゴシック" panose="020B0600070205080204" pitchFamily="34" charset="-128"/>
              </a:rPr>
              <a:t>Who does this credit report belong to? </a:t>
            </a:r>
            <a:r>
              <a:rPr lang="en-US" altLang="en-US" b="1" dirty="0">
                <a:solidFill>
                  <a:srgbClr val="000000"/>
                </a:solidFill>
                <a:ea typeface="ＭＳ Ｐゴシック" panose="020B0600070205080204" pitchFamily="34" charset="-128"/>
              </a:rPr>
              <a:t>Answer: </a:t>
            </a:r>
            <a:r>
              <a:rPr lang="en-US" altLang="en-US" dirty="0" err="1">
                <a:solidFill>
                  <a:srgbClr val="000000"/>
                </a:solidFill>
                <a:ea typeface="ＭＳ Ｐゴシック" panose="020B0600070205080204" pitchFamily="34" charset="-128"/>
              </a:rPr>
              <a:t>Jadarius</a:t>
            </a:r>
            <a:r>
              <a:rPr lang="en-US" altLang="en-US" dirty="0">
                <a:solidFill>
                  <a:srgbClr val="000000"/>
                </a:solidFill>
                <a:ea typeface="ＭＳ Ｐゴシック" panose="020B0600070205080204" pitchFamily="34" charset="-128"/>
              </a:rPr>
              <a:t> Jay Jackson AKA </a:t>
            </a:r>
            <a:r>
              <a:rPr lang="en-US" altLang="en-US" dirty="0" err="1">
                <a:solidFill>
                  <a:srgbClr val="000000"/>
                </a:solidFill>
                <a:ea typeface="ＭＳ Ｐゴシック" panose="020B0600070205080204" pitchFamily="34" charset="-128"/>
              </a:rPr>
              <a:t>Jadarius</a:t>
            </a:r>
            <a:r>
              <a:rPr lang="en-US" altLang="en-US" dirty="0">
                <a:solidFill>
                  <a:srgbClr val="000000"/>
                </a:solidFill>
                <a:ea typeface="ＭＳ Ｐゴシック" panose="020B0600070205080204" pitchFamily="34" charset="-128"/>
              </a:rPr>
              <a:t> J. Jackson and JJ Jackson.</a:t>
            </a:r>
          </a:p>
          <a:p>
            <a:pPr marL="171450" indent="-171450" eaLnBrk="1" hangingPunct="1">
              <a:spcBef>
                <a:spcPct val="0"/>
              </a:spcBef>
              <a:buFont typeface="Wingdings" panose="05000000000000000000" pitchFamily="2" charset="2"/>
              <a:buChar char="§"/>
            </a:pPr>
            <a:r>
              <a:rPr lang="en-US" altLang="en-US" dirty="0">
                <a:solidFill>
                  <a:srgbClr val="000000"/>
                </a:solidFill>
                <a:ea typeface="ＭＳ Ｐゴシック" panose="020B0600070205080204" pitchFamily="34" charset="-128"/>
              </a:rPr>
              <a:t>Where does the person live? </a:t>
            </a:r>
            <a:r>
              <a:rPr lang="en-US" altLang="en-US" b="1" dirty="0">
                <a:solidFill>
                  <a:srgbClr val="000000"/>
                </a:solidFill>
                <a:ea typeface="ＭＳ Ｐゴシック" panose="020B0600070205080204" pitchFamily="34" charset="-128"/>
              </a:rPr>
              <a:t>Answer: </a:t>
            </a:r>
            <a:r>
              <a:rPr lang="en-US" altLang="en-US" dirty="0">
                <a:solidFill>
                  <a:srgbClr val="000000"/>
                </a:solidFill>
                <a:ea typeface="ＭＳ Ｐゴシック" panose="020B0600070205080204" pitchFamily="34" charset="-128"/>
              </a:rPr>
              <a:t>765 Rose Ave.., Apt. C, Anywhere, IA 78617</a:t>
            </a:r>
          </a:p>
          <a:p>
            <a:pPr marL="171450" indent="-171450" eaLnBrk="1" hangingPunct="1">
              <a:spcBef>
                <a:spcPct val="0"/>
              </a:spcBef>
              <a:buFont typeface="Arial" panose="020B0604020202020204" pitchFamily="34" charset="0"/>
              <a:buChar char="•"/>
            </a:pPr>
            <a:r>
              <a:rPr lang="en-US" altLang="en-US" dirty="0">
                <a:solidFill>
                  <a:srgbClr val="000000"/>
                </a:solidFill>
                <a:ea typeface="ＭＳ Ｐゴシック" panose="020B0600070205080204" pitchFamily="34" charset="-128"/>
              </a:rPr>
              <a:t>Has the person had a bankruptcy? </a:t>
            </a:r>
            <a:r>
              <a:rPr lang="en-US" altLang="en-US" b="1" dirty="0">
                <a:solidFill>
                  <a:srgbClr val="000000"/>
                </a:solidFill>
                <a:ea typeface="ＭＳ Ｐゴシック" panose="020B0600070205080204" pitchFamily="34" charset="-128"/>
              </a:rPr>
              <a:t>Answer: </a:t>
            </a:r>
            <a:r>
              <a:rPr lang="en-US" altLang="en-US" dirty="0">
                <a:solidFill>
                  <a:srgbClr val="000000"/>
                </a:solidFill>
                <a:ea typeface="ＭＳ Ｐゴシック" panose="020B0600070205080204" pitchFamily="34" charset="-128"/>
              </a:rPr>
              <a:t>Yes. Chapter 7 bankruptcy in August 2016.</a:t>
            </a:r>
          </a:p>
          <a:p>
            <a:pPr marL="171450" indent="-171450" eaLnBrk="1" hangingPunct="1">
              <a:spcBef>
                <a:spcPct val="0"/>
              </a:spcBef>
              <a:buFont typeface="Arial" panose="020B0604020202020204" pitchFamily="34" charset="0"/>
              <a:buChar char="•"/>
            </a:pPr>
            <a:r>
              <a:rPr lang="en-US" altLang="en-US" dirty="0">
                <a:solidFill>
                  <a:srgbClr val="000000"/>
                </a:solidFill>
                <a:ea typeface="ＭＳ Ｐゴシック" panose="020B0600070205080204" pitchFamily="34" charset="-128"/>
              </a:rPr>
              <a:t>How many credit accounts does this person have open? </a:t>
            </a:r>
            <a:r>
              <a:rPr lang="en-US" altLang="en-US" b="1" dirty="0">
                <a:solidFill>
                  <a:srgbClr val="000000"/>
                </a:solidFill>
                <a:ea typeface="ＭＳ Ｐゴシック" panose="020B0600070205080204" pitchFamily="34" charset="-128"/>
              </a:rPr>
              <a:t>Answer:</a:t>
            </a:r>
            <a:r>
              <a:rPr lang="en-US" altLang="en-US" dirty="0">
                <a:solidFill>
                  <a:srgbClr val="000000"/>
                </a:solidFill>
                <a:ea typeface="ＭＳ Ｐゴシック" panose="020B0600070205080204" pitchFamily="34" charset="-128"/>
              </a:rPr>
              <a:t> Three</a:t>
            </a:r>
          </a:p>
          <a:p>
            <a:pPr marL="0" indent="0" eaLnBrk="1" hangingPunct="1">
              <a:spcBef>
                <a:spcPct val="0"/>
              </a:spcBef>
              <a:buFont typeface="Arial" panose="020B0604020202020204" pitchFamily="34" charset="0"/>
              <a:buNone/>
            </a:pPr>
            <a:endParaRPr lang="en-US" altLang="en-US" dirty="0">
              <a:solidFill>
                <a:srgbClr val="000000"/>
              </a:solidFill>
              <a:ea typeface="ＭＳ Ｐゴシック" panose="020B0600070205080204" pitchFamily="34" charset="-128"/>
            </a:endParaRPr>
          </a:p>
          <a:p>
            <a:pPr marL="0" indent="0" eaLnBrk="1" hangingPunct="1">
              <a:spcBef>
                <a:spcPct val="0"/>
              </a:spcBef>
              <a:buFont typeface="Arial" panose="020B0604020202020204" pitchFamily="34" charset="0"/>
              <a:buNone/>
            </a:pPr>
            <a:r>
              <a:rPr lang="en-US" altLang="en-US" dirty="0">
                <a:solidFill>
                  <a:srgbClr val="000000"/>
                </a:solidFill>
                <a:ea typeface="ＭＳ Ｐゴシック" panose="020B0600070205080204" pitchFamily="34" charset="-128"/>
              </a:rPr>
              <a:t>Activity: Option B (Time: 2.5 minutes):</a:t>
            </a:r>
          </a:p>
          <a:p>
            <a:pPr marL="0" indent="0" eaLnBrk="1" hangingPunct="1">
              <a:spcBef>
                <a:spcPct val="0"/>
              </a:spcBef>
              <a:buFont typeface="Arial" panose="020B0604020202020204" pitchFamily="34" charset="0"/>
              <a:buNone/>
            </a:pPr>
            <a:r>
              <a:rPr lang="en-US" altLang="en-US" dirty="0">
                <a:solidFill>
                  <a:srgbClr val="000000"/>
                </a:solidFill>
                <a:ea typeface="ＭＳ Ｐゴシック" panose="020B0600070205080204" pitchFamily="34" charset="-128"/>
              </a:rPr>
              <a:t>If time does not permit the activity, an alternative option is to go to MyFICO.com online to show the video </a:t>
            </a:r>
            <a:r>
              <a:rPr lang="en-US" altLang="en-US" i="1" dirty="0">
                <a:solidFill>
                  <a:srgbClr val="000000"/>
                </a:solidFill>
                <a:ea typeface="ＭＳ Ｐゴシック" panose="020B0600070205080204" pitchFamily="34" charset="-128"/>
              </a:rPr>
              <a:t>Understanding Your Credit Report </a:t>
            </a:r>
            <a:r>
              <a:rPr lang="en-US" altLang="en-US" dirty="0">
                <a:ea typeface="ＭＳ Ｐゴシック" panose="020B0600070205080204" pitchFamily="34" charset="-128"/>
              </a:rPr>
              <a:t>(2 minutes, 19 seconds). Link: https://www.myfico.com/credit-education/credit-reports.  </a:t>
            </a:r>
          </a:p>
          <a:p>
            <a:pPr marL="0" indent="0" eaLnBrk="1" hangingPunct="1">
              <a:spcBef>
                <a:spcPct val="0"/>
              </a:spcBef>
              <a:buFont typeface="Arial" panose="020B0604020202020204" pitchFamily="34" charset="0"/>
              <a:buNone/>
            </a:pPr>
            <a:endParaRPr lang="en-US" altLang="en-US" dirty="0">
              <a:ea typeface="ＭＳ Ｐゴシック" panose="020B0600070205080204" pitchFamily="34" charset="-128"/>
            </a:endParaRPr>
          </a:p>
          <a:p>
            <a:pPr marL="0" indent="0" eaLnBrk="1" hangingPunct="1">
              <a:spcBef>
                <a:spcPct val="0"/>
              </a:spcBef>
              <a:buFont typeface="Arial" panose="020B0604020202020204" pitchFamily="34" charset="0"/>
              <a:buNone/>
            </a:pPr>
            <a:r>
              <a:rPr lang="en-US" altLang="en-US" i="1" dirty="0">
                <a:ea typeface="ＭＳ Ｐゴシック" panose="020B0600070205080204" pitchFamily="34" charset="-128"/>
              </a:rPr>
              <a:t>SOURCE: FICO® and </a:t>
            </a:r>
            <a:r>
              <a:rPr lang="en-US" altLang="en-US" i="1" dirty="0" err="1">
                <a:ea typeface="ＭＳ Ｐゴシック" panose="020B0600070205080204" pitchFamily="34" charset="-128"/>
              </a:rPr>
              <a:t>myFICO</a:t>
            </a:r>
            <a:r>
              <a:rPr lang="en-US" altLang="en-US" i="1" dirty="0">
                <a:ea typeface="ＭＳ Ｐゴシック" panose="020B0600070205080204" pitchFamily="34" charset="-128"/>
              </a:rPr>
              <a:t>® are trademarks of the Fair Isaac Corporation, which created a scoring system for summarizing a person’s </a:t>
            </a:r>
            <a:r>
              <a:rPr lang="en-US" altLang="en-US" i="1">
                <a:ea typeface="ＭＳ Ｐゴシック" panose="020B0600070205080204" pitchFamily="34" charset="-128"/>
              </a:rPr>
              <a:t>creditworthiness. </a:t>
            </a:r>
            <a:r>
              <a:rPr lang="en-US" altLang="en-US" dirty="0">
                <a:ea typeface="ＭＳ Ｐゴシック" panose="020B0600070205080204" pitchFamily="34" charset="-128"/>
              </a:rPr>
              <a:t>https://www.myfico.com/credit-education/credit-reports. </a:t>
            </a:r>
            <a:endParaRPr lang="en-US" altLang="en-US" i="1" dirty="0">
              <a:ea typeface="ＭＳ Ｐゴシック" panose="020B0600070205080204" pitchFamily="34" charset="-128"/>
            </a:endParaRPr>
          </a:p>
          <a:p>
            <a:pPr marL="171450" indent="-171450" eaLnBrk="1" hangingPunct="1">
              <a:spcBef>
                <a:spcPct val="0"/>
              </a:spcBef>
              <a:buFont typeface="Arial" panose="020B0604020202020204" pitchFamily="34" charset="0"/>
              <a:buChar char="•"/>
            </a:pPr>
            <a:endParaRPr lang="en-US" altLang="en-US" dirty="0">
              <a:solidFill>
                <a:srgbClr val="000000"/>
              </a:solidFill>
              <a:ea typeface="ＭＳ Ｐゴシック" panose="020B0600070205080204" pitchFamily="34" charset="-128"/>
            </a:endParaRPr>
          </a:p>
          <a:p>
            <a:pPr marL="0" indent="0" eaLnBrk="1" hangingPunct="1">
              <a:spcBef>
                <a:spcPct val="0"/>
              </a:spcBef>
              <a:buFont typeface="Arial" panose="020B0604020202020204" pitchFamily="34" charset="0"/>
              <a:buNone/>
            </a:pPr>
            <a:r>
              <a:rPr lang="en-US" altLang="en-US" dirty="0">
                <a:ea typeface="ＭＳ Ｐゴシック" panose="020B0600070205080204" pitchFamily="34" charset="-128"/>
              </a:rPr>
              <a:t>Link to the Participant Guide: https://assets.aecf.org/m/blogimg/aecf-keyscurriculumparticipant-key2-2019.pdf </a:t>
            </a:r>
          </a:p>
        </p:txBody>
      </p:sp>
      <p:sp>
        <p:nvSpPr>
          <p:cNvPr id="67588" name="Slide Number Placeholder 3">
            <a:extLst>
              <a:ext uri="{FF2B5EF4-FFF2-40B4-BE49-F238E27FC236}">
                <a16:creationId xmlns:a16="http://schemas.microsoft.com/office/drawing/2014/main" id="{0A9F2C45-4D38-0F4E-B434-D946625343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0BCF82-674A-064C-B420-38C4DBDD52D7}" type="slidenum">
              <a:rPr lang="en-US" altLang="en-US" sz="1200">
                <a:latin typeface="Calibri" panose="020F0502020204030204" pitchFamily="34" charset="0"/>
              </a:rPr>
              <a:pPr/>
              <a:t>12</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76440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40F4982E-4EC4-D44E-BD4D-A4AF190DEF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A0C38AAB-61DB-6A43-8350-63EDA3C15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Let participants know they have a right, under federal law, to dispute any item on their credit report that is inaccurate. They can do this by writing a letter or by filing an online dispute with the individual credit reporting agency.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Step 1: File the dispute and let the credit reporting agency know what item(s) are inaccurate. If there is any supporting documentation, such as a receipt for a bill that was paid, include copies of it.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Step 2: Ask a participant to read the Evidence paragraph.</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Step 3: Submit the dispute letter either by mailing it or sending a screenshot online and getting an email confirmation. Let participants know that it’s important to be able to prove that they are submitting a dispute, and when it was submitted, since federal law requires the credit reporting agency to investigate the dispute and respond to the consumer within 30 days. </a:t>
            </a:r>
          </a:p>
        </p:txBody>
      </p:sp>
      <p:sp>
        <p:nvSpPr>
          <p:cNvPr id="75780" name="Slide Number Placeholder 3">
            <a:extLst>
              <a:ext uri="{FF2B5EF4-FFF2-40B4-BE49-F238E27FC236}">
                <a16:creationId xmlns:a16="http://schemas.microsoft.com/office/drawing/2014/main" id="{26FA4A80-1879-AC4B-8F53-E36E7F7849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05030F-68CF-054F-B57A-AA19EEE34A67}" type="slidenum">
              <a:rPr lang="en-US" altLang="en-US" sz="1200">
                <a:latin typeface="Calibri" panose="020F0502020204030204" pitchFamily="34" charset="0"/>
              </a:rPr>
              <a:pPr/>
              <a:t>13</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8AF4C19-7B94-4849-BD7F-8BEA52E2D9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DA89C04B-61F9-6748-BE46-DF61803126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Wingdings" panose="05000000000000000000" pitchFamily="2" charset="2"/>
              <a:buChar char="§"/>
            </a:pPr>
            <a:r>
              <a:rPr lang="en-US" altLang="en-US" dirty="0">
                <a:solidFill>
                  <a:srgbClr val="000000"/>
                </a:solidFill>
                <a:ea typeface="ＭＳ Ｐゴシック"/>
                <a:cs typeface="Calibri"/>
              </a:rPr>
              <a:t>Ask if anyone has checked their credit report in the past, either by getting it themselves or having a family member or case manager get it for them and show it to them. </a:t>
            </a:r>
          </a:p>
          <a:p>
            <a:pPr marL="171450" indent="-171450" eaLnBrk="1" hangingPunct="1">
              <a:spcBef>
                <a:spcPct val="0"/>
              </a:spcBef>
              <a:buFont typeface="Wingdings" panose="05000000000000000000" pitchFamily="2" charset="2"/>
              <a:buChar char="§"/>
            </a:pPr>
            <a:r>
              <a:rPr lang="en-US" altLang="en-US" dirty="0">
                <a:solidFill>
                  <a:srgbClr val="000000"/>
                </a:solidFill>
                <a:ea typeface="ＭＳ Ｐゴシック"/>
                <a:cs typeface="Calibri"/>
              </a:rPr>
              <a:t>Let them know that checking their credit report regularly is important, in case someone else has used their identity information to obtain credit (using their financial reputation) and possibly hurting their chances of getting credit on their own. </a:t>
            </a:r>
          </a:p>
          <a:p>
            <a:pPr marL="171450" indent="-171450" eaLnBrk="1" hangingPunct="1">
              <a:spcBef>
                <a:spcPct val="0"/>
              </a:spcBef>
              <a:buFont typeface="Wingdings" panose="05000000000000000000" pitchFamily="2" charset="2"/>
              <a:buChar char="§"/>
            </a:pPr>
            <a:r>
              <a:rPr lang="en-US" altLang="en-US" dirty="0">
                <a:solidFill>
                  <a:srgbClr val="000000"/>
                </a:solidFill>
                <a:ea typeface="ＭＳ Ｐゴシック"/>
                <a:cs typeface="Calibri"/>
              </a:rPr>
              <a:t>Anyone over 18 has the legal right under federal law to obtain one free copy of their credit report from each of the credit reporting agencies each year. There are other conditions under which they can also get a free copy, such as if they are unemployed. </a:t>
            </a:r>
            <a:r>
              <a:rPr lang="en-US" dirty="0">
                <a:solidFill>
                  <a:srgbClr val="000000"/>
                </a:solidFill>
                <a:ea typeface="ＭＳ Ｐゴシック"/>
                <a:cs typeface="Calibri"/>
              </a:rPr>
              <a:t>The three bureaus have also currently extended a program that allows consumers to check their credit report for free once a week at each agency through AnnualCreditReport.com</a:t>
            </a:r>
            <a:endParaRPr lang="en-US" altLang="en-US" dirty="0">
              <a:solidFill>
                <a:srgbClr val="000000"/>
              </a:solidFill>
              <a:ea typeface="ＭＳ Ｐゴシック"/>
              <a:cs typeface="Calibri"/>
            </a:endParaRPr>
          </a:p>
          <a:p>
            <a:pPr eaLnBrk="1" hangingPunct="1">
              <a:spcBef>
                <a:spcPct val="0"/>
              </a:spcBef>
            </a:pPr>
            <a:endParaRPr lang="en-US" altLang="en-US" dirty="0">
              <a:solidFill>
                <a:srgbClr val="000000"/>
              </a:solidFill>
              <a:ea typeface="ＭＳ Ｐゴシック" panose="020B0600070205080204" pitchFamily="34" charset="-128"/>
            </a:endParaRPr>
          </a:p>
          <a:p>
            <a:pPr marL="171450" indent="-171450" eaLnBrk="1" hangingPunct="1">
              <a:spcBef>
                <a:spcPct val="0"/>
              </a:spcBef>
              <a:buFont typeface="Wingdings" panose="05000000000000000000" pitchFamily="2" charset="2"/>
              <a:buChar char="§"/>
            </a:pPr>
            <a:r>
              <a:rPr lang="en-US" altLang="en-US" dirty="0">
                <a:solidFill>
                  <a:srgbClr val="000000"/>
                </a:solidFill>
                <a:ea typeface="ＭＳ Ｐゴシック" panose="020B0600070205080204" pitchFamily="34" charset="-128"/>
              </a:rPr>
              <a:t>Explain that the website listed is the place to go to get a free report, and that people can get one at a time or all three at one time. There will be security questions that they will have to answer to get the report online, but if they have difficulty with the questions, they can call the number listed. Also, at the website, they can download a form, print it out and mail it to the credit reporting bureau. </a:t>
            </a:r>
          </a:p>
          <a:p>
            <a:pPr eaLnBrk="1" hangingPunct="1">
              <a:spcBef>
                <a:spcPct val="0"/>
              </a:spcBef>
            </a:pPr>
            <a:endParaRPr lang="en-US" altLang="en-US" dirty="0">
              <a:solidFill>
                <a:srgbClr val="000000"/>
              </a:solidFill>
              <a:ea typeface="ＭＳ Ｐゴシック" panose="020B0600070205080204" pitchFamily="34" charset="-128"/>
            </a:endParaRPr>
          </a:p>
        </p:txBody>
      </p:sp>
      <p:sp>
        <p:nvSpPr>
          <p:cNvPr id="77828" name="Slide Number Placeholder 3">
            <a:extLst>
              <a:ext uri="{FF2B5EF4-FFF2-40B4-BE49-F238E27FC236}">
                <a16:creationId xmlns:a16="http://schemas.microsoft.com/office/drawing/2014/main" id="{0B7BAAFA-13E6-CC4D-A583-D7ECAF72FF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BDF9B3-EB64-A846-8DBA-CB5AA2D4C9CE}" type="slidenum">
              <a:rPr lang="en-US" altLang="en-US" sz="1200">
                <a:latin typeface="Calibri" panose="020F0502020204030204" pitchFamily="34" charset="0"/>
              </a:rPr>
              <a:pPr/>
              <a:t>14</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BD3CF007-802A-2346-AC96-C16B7F5A90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FEFE351-C5BE-924C-BE75-6B9F690B3B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Explain that if a young person is under age 18, they should not have a credit report. If they do have one, it is very likely that they are a victim of identity theft and need to file a dispute with the credit reporting agency.</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Read the Key Right. Emphasize that young people may need to ask their case manager if the child welfare agency has checked their credit report as required by federal law. They can ask for proof that this has been done and for confirmation that there is nothing on their credit report indicating that there is a problem.</a:t>
            </a:r>
          </a:p>
        </p:txBody>
      </p:sp>
      <p:sp>
        <p:nvSpPr>
          <p:cNvPr id="79876" name="Slide Number Placeholder 3">
            <a:extLst>
              <a:ext uri="{FF2B5EF4-FFF2-40B4-BE49-F238E27FC236}">
                <a16:creationId xmlns:a16="http://schemas.microsoft.com/office/drawing/2014/main" id="{35CC3619-B293-3A4B-967B-A0EA63E49F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5062945-DA60-9B4D-80ED-4ABCD1A48E9F}" type="slidenum">
              <a:rPr lang="en-US" altLang="en-US" sz="1200">
                <a:latin typeface="Calibri" panose="020F0502020204030204" pitchFamily="34" charset="0"/>
              </a:rPr>
              <a:pPr/>
              <a:t>15</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C2E33FF4-6DD0-884A-917C-EA587FF8F0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6DA49CD6-E168-174D-9035-9F9E689B35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State that credit scores came into existence because lenders found it too time consuming to read all of their customers’ credit reports. The credit reporting agencies developed a math formula to automate the assessment of all the data on a credit report and give a number, or a score, of a  person’s creditworthiness.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a participant to read the sentences on the slide.</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Review the ranges of the credit score, from low to high.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Mention that there are multiple credit scores because:</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Lenders are not required to report data to all three of the main credit reporting agencies, so there might be differences in the information they each have about a person.</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There are different scoring models for auto loans, mortgages, credit cards and other credit products. </a:t>
            </a:r>
          </a:p>
        </p:txBody>
      </p:sp>
      <p:sp>
        <p:nvSpPr>
          <p:cNvPr id="81924" name="Slide Number Placeholder 3">
            <a:extLst>
              <a:ext uri="{FF2B5EF4-FFF2-40B4-BE49-F238E27FC236}">
                <a16:creationId xmlns:a16="http://schemas.microsoft.com/office/drawing/2014/main" id="{4192854A-03D4-3C47-B575-65430AEA85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B76734-E35C-3A4B-BFE0-4FF10631DD9A}" type="slidenum">
              <a:rPr lang="en-US" altLang="en-US" sz="1200">
                <a:latin typeface="Calibri" panose="020F0502020204030204" pitchFamily="34" charset="0"/>
              </a:rPr>
              <a:pPr/>
              <a:t>16</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C99BB6F4-101D-9342-B85F-58892E4AB1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EA901839-B929-7440-8E0F-F9D35B48E3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buNone/>
            </a:pPr>
            <a:r>
              <a:rPr lang="en-US" sz="1800" b="1" i="0" dirty="0">
                <a:solidFill>
                  <a:srgbClr val="000000"/>
                </a:solidFill>
                <a:effectLst/>
                <a:latin typeface="Aptos" panose="020B0004020202020204" pitchFamily="34" charset="0"/>
              </a:rPr>
              <a:t>Activity:</a:t>
            </a:r>
          </a:p>
          <a:p>
            <a:pPr marL="285750" indent="-285750" algn="l" fontAlgn="base">
              <a:buFont typeface="Arial" panose="020B0604020202020204" pitchFamily="34" charset="0"/>
              <a:buChar char="•"/>
            </a:pPr>
            <a:r>
              <a:rPr lang="en-US" sz="1800" b="0" i="0" dirty="0">
                <a:solidFill>
                  <a:srgbClr val="000000"/>
                </a:solidFill>
                <a:effectLst/>
                <a:latin typeface="Aptos" panose="020B0004020202020204" pitchFamily="34" charset="0"/>
              </a:rPr>
              <a:t>Share your screen and go to the FICO® Payment Calculator at </a:t>
            </a:r>
            <a:r>
              <a:rPr lang="en-US" sz="1800" b="0" i="0" dirty="0">
                <a:solidFill>
                  <a:srgbClr val="000000"/>
                </a:solidFill>
                <a:effectLst/>
                <a:latin typeface="Aptos" panose="020B0004020202020204" pitchFamily="34" charset="0"/>
                <a:hlinkClick r:id="rId3" tooltip="https://www.myfico.com/credit-education/calculators/loan-savings-calculator/"/>
              </a:rPr>
              <a:t>https://www.myfico.com/credit-education/calculators/loan-savings-calculator/</a:t>
            </a:r>
            <a:endParaRPr lang="en-US" sz="1800" b="0" i="0" dirty="0">
              <a:solidFill>
                <a:srgbClr val="000000"/>
              </a:solidFill>
              <a:effectLst/>
              <a:latin typeface="Aptos" panose="020B0004020202020204" pitchFamily="34" charset="0"/>
            </a:endParaRPr>
          </a:p>
          <a:p>
            <a:pPr marL="285750" indent="-285750" algn="l" fontAlgn="base">
              <a:buFont typeface="Arial" panose="020B0604020202020204" pitchFamily="34" charset="0"/>
              <a:buChar char="•"/>
            </a:pPr>
            <a:r>
              <a:rPr lang="en-US" sz="1800" b="0" i="0" dirty="0">
                <a:solidFill>
                  <a:srgbClr val="000000"/>
                </a:solidFill>
                <a:effectLst/>
                <a:latin typeface="Aptos" panose="020B0004020202020204" pitchFamily="34" charset="0"/>
              </a:rPr>
              <a:t>Select </a:t>
            </a:r>
            <a:r>
              <a:rPr lang="en-US" sz="1800" b="1" i="0" dirty="0">
                <a:solidFill>
                  <a:srgbClr val="000000"/>
                </a:solidFill>
                <a:effectLst/>
                <a:latin typeface="Aptos" panose="020B0004020202020204" pitchFamily="34" charset="0"/>
              </a:rPr>
              <a:t>Auto Loan </a:t>
            </a:r>
          </a:p>
          <a:p>
            <a:pPr marL="285750" indent="-285750" algn="l" fontAlgn="base">
              <a:buFont typeface="Arial" panose="020B0604020202020204" pitchFamily="34" charset="0"/>
              <a:buChar char="•"/>
            </a:pPr>
            <a:r>
              <a:rPr lang="en-US" sz="1800" b="0" i="0" dirty="0">
                <a:solidFill>
                  <a:srgbClr val="000000"/>
                </a:solidFill>
                <a:effectLst/>
                <a:latin typeface="Aptos" panose="020B0004020202020204" pitchFamily="34" charset="0"/>
              </a:rPr>
              <a:t>Type in </a:t>
            </a:r>
            <a:r>
              <a:rPr lang="en-US" sz="1800" b="1" i="0" dirty="0">
                <a:solidFill>
                  <a:srgbClr val="000000"/>
                </a:solidFill>
                <a:effectLst/>
                <a:latin typeface="Aptos" panose="020B0004020202020204" pitchFamily="34" charset="0"/>
              </a:rPr>
              <a:t>$15,000 </a:t>
            </a:r>
            <a:r>
              <a:rPr lang="en-US" sz="1800" b="0" i="0" dirty="0">
                <a:solidFill>
                  <a:srgbClr val="000000"/>
                </a:solidFill>
                <a:effectLst/>
                <a:latin typeface="Aptos" panose="020B0004020202020204" pitchFamily="34" charset="0"/>
              </a:rPr>
              <a:t>for the loan amount.</a:t>
            </a:r>
          </a:p>
          <a:p>
            <a:pPr marL="285750" indent="-285750" algn="l" fontAlgn="base">
              <a:buFont typeface="Arial" panose="020B0604020202020204" pitchFamily="34" charset="0"/>
              <a:buChar char="•"/>
            </a:pPr>
            <a:r>
              <a:rPr lang="en-US" sz="1800" b="0" i="0" dirty="0">
                <a:solidFill>
                  <a:srgbClr val="000000"/>
                </a:solidFill>
                <a:effectLst/>
                <a:latin typeface="Aptos" panose="020B0004020202020204" pitchFamily="34" charset="0"/>
              </a:rPr>
              <a:t>Select a </a:t>
            </a:r>
            <a:r>
              <a:rPr lang="en-US" sz="1800" b="1" i="0" dirty="0">
                <a:solidFill>
                  <a:srgbClr val="000000"/>
                </a:solidFill>
                <a:effectLst/>
                <a:latin typeface="Aptos" panose="020B0004020202020204" pitchFamily="34" charset="0"/>
              </a:rPr>
              <a:t>48-month</a:t>
            </a:r>
            <a:r>
              <a:rPr lang="en-US" sz="1800" b="0" i="0" dirty="0">
                <a:solidFill>
                  <a:srgbClr val="000000"/>
                </a:solidFill>
                <a:effectLst/>
                <a:latin typeface="Aptos" panose="020B0004020202020204" pitchFamily="34" charset="0"/>
              </a:rPr>
              <a:t> used for the loan type.</a:t>
            </a:r>
          </a:p>
          <a:p>
            <a:pPr marL="285750" indent="-285750" algn="l" fontAlgn="base">
              <a:buFont typeface="Arial" panose="020B0604020202020204" pitchFamily="34" charset="0"/>
              <a:buChar char="•"/>
            </a:pPr>
            <a:r>
              <a:rPr lang="en-US" sz="1800" b="0" i="0" dirty="0">
                <a:solidFill>
                  <a:srgbClr val="000000"/>
                </a:solidFill>
                <a:effectLst/>
                <a:latin typeface="Aptos" panose="020B0004020202020204" pitchFamily="34" charset="0"/>
              </a:rPr>
              <a:t>It will generate a chart for you to show the different credit score categories and corresponding APR* (Interest Rate), Monthly Payment and Interest Paid (over the term of the loan) </a:t>
            </a:r>
          </a:p>
          <a:p>
            <a:pPr algn="l" fontAlgn="base">
              <a:buNone/>
            </a:pPr>
            <a:br>
              <a:rPr lang="en-US" sz="1800" b="0" i="0" dirty="0">
                <a:solidFill>
                  <a:srgbClr val="000000"/>
                </a:solidFill>
                <a:effectLst/>
                <a:latin typeface="Aptos" panose="020B0004020202020204" pitchFamily="34" charset="0"/>
              </a:rPr>
            </a:br>
            <a:endParaRPr lang="en-US" sz="1800" b="0" i="0" dirty="0">
              <a:solidFill>
                <a:srgbClr val="000000"/>
              </a:solidFill>
              <a:effectLst/>
              <a:latin typeface="Aptos" panose="020B0004020202020204" pitchFamily="34" charset="0"/>
            </a:endParaRPr>
          </a:p>
          <a:p>
            <a:pPr algn="l" fontAlgn="base">
              <a:buNone/>
            </a:pPr>
            <a:r>
              <a:rPr lang="en-US" sz="1800" b="0" i="0" dirty="0">
                <a:solidFill>
                  <a:srgbClr val="000000"/>
                </a:solidFill>
                <a:effectLst/>
                <a:latin typeface="Aptos" panose="020B0004020202020204" pitchFamily="34" charset="0"/>
              </a:rPr>
              <a:t>Ask participants for their thoughts on the difference in amount of money paid for the loan at different score levels.</a:t>
            </a:r>
          </a:p>
          <a:p>
            <a:pPr algn="l" fontAlgn="base">
              <a:buNone/>
            </a:pPr>
            <a:br>
              <a:rPr lang="en-US" sz="1800" b="0" i="0" dirty="0">
                <a:solidFill>
                  <a:srgbClr val="000000"/>
                </a:solidFill>
                <a:effectLst/>
                <a:latin typeface="Aptos" panose="020B0004020202020204" pitchFamily="34" charset="0"/>
              </a:rPr>
            </a:br>
            <a:endParaRPr lang="en-US" sz="1800" b="0" i="0" dirty="0">
              <a:solidFill>
                <a:srgbClr val="000000"/>
              </a:solidFill>
              <a:effectLst/>
              <a:latin typeface="Aptos" panose="020B0004020202020204" pitchFamily="34" charset="0"/>
            </a:endParaRPr>
          </a:p>
          <a:p>
            <a:pPr algn="l" fontAlgn="base"/>
            <a:r>
              <a:rPr lang="en-US" sz="1800" b="1" i="0" dirty="0">
                <a:solidFill>
                  <a:srgbClr val="000000"/>
                </a:solidFill>
                <a:effectLst/>
                <a:latin typeface="Aptos" panose="020B0004020202020204" pitchFamily="34" charset="0"/>
              </a:rPr>
              <a:t>*Annual percentage rate (APR) </a:t>
            </a:r>
            <a:r>
              <a:rPr lang="en-US" sz="1800" b="0" i="0" dirty="0">
                <a:solidFill>
                  <a:srgbClr val="000000"/>
                </a:solidFill>
                <a:effectLst/>
                <a:latin typeface="Aptos" panose="020B0004020202020204" pitchFamily="34" charset="0"/>
              </a:rPr>
              <a:t>refers to the yearly interest generated by a sum that's charged to borrowers or paid to investors.</a:t>
            </a:r>
          </a:p>
          <a:p>
            <a:pPr eaLnBrk="1" hangingPunct="1">
              <a:spcBef>
                <a:spcPct val="0"/>
              </a:spcBef>
            </a:pPr>
            <a:endParaRPr lang="en-US" altLang="en-US" dirty="0">
              <a:ea typeface="ＭＳ Ｐゴシック" panose="020B0600070205080204" pitchFamily="34" charset="-128"/>
            </a:endParaRPr>
          </a:p>
        </p:txBody>
      </p:sp>
      <p:sp>
        <p:nvSpPr>
          <p:cNvPr id="83972" name="Slide Number Placeholder 3">
            <a:extLst>
              <a:ext uri="{FF2B5EF4-FFF2-40B4-BE49-F238E27FC236}">
                <a16:creationId xmlns:a16="http://schemas.microsoft.com/office/drawing/2014/main" id="{6FDB6540-F34B-FF41-9E58-0375DE7789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18C544-443D-884D-91BE-2B9258572E69}" type="slidenum">
              <a:rPr lang="en-US" altLang="en-US" sz="1200">
                <a:latin typeface="Calibri" panose="020F0502020204030204" pitchFamily="34" charset="0"/>
              </a:rPr>
              <a:pPr/>
              <a:t>17</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DB2F7EF4-5F61-2D48-B7DC-996A59732B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56B555F7-55D9-CA43-BDA5-58ED06E114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Explain that FICO® is another company that provides credit scores. FICO® Scores are calculated using many different pieces of credit data in your credit report. This data is grouped into five categories: payment history (35%), amounts owed (30%), length of credit history (15%), new credit (10%) and credit mix (10%).</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Share your screen and show the “What is a Credit Score” video from Investopedia. The link is embedded in the slide and can be found here: https://www.investopedia.com/terms/c/credit_score.asp</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if anyone has heard of these scores and if there are any comments on credit scores?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Mention that credit scores, under federal law, are not required to be free. Credit reporting agencies offer them for a fee. However, a lot of companies, such as banks and credit card companies, are giving their customers access to their credit score for free.</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if anyone has heard of, or is using, Credit Karma. This is a website that provides credit scores for free. There will likely be discussion on using this site. Point out that while Credit Karma provides credit scores for free, they only have scores from two of the three credit reporting agencies and not FICO®. Also, they earn money on the advertisements on the site and target marketing to their users for financial products.  </a:t>
            </a:r>
          </a:p>
          <a:p>
            <a:pPr eaLnBrk="1" hangingPunct="1">
              <a:spcBef>
                <a:spcPct val="0"/>
              </a:spcBef>
            </a:pPr>
            <a:endParaRPr lang="en-US" altLang="en-US" dirty="0">
              <a:ea typeface="ＭＳ Ｐゴシック" panose="020B0600070205080204" pitchFamily="34" charset="-128"/>
            </a:endParaRPr>
          </a:p>
        </p:txBody>
      </p:sp>
      <p:sp>
        <p:nvSpPr>
          <p:cNvPr id="86020" name="Slide Number Placeholder 3">
            <a:extLst>
              <a:ext uri="{FF2B5EF4-FFF2-40B4-BE49-F238E27FC236}">
                <a16:creationId xmlns:a16="http://schemas.microsoft.com/office/drawing/2014/main" id="{72B7FA25-F2E1-D847-BB85-F62671EBC6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611878-48A8-C241-A6F5-00DCCC6ADB6D}" type="slidenum">
              <a:rPr lang="en-US" altLang="en-US" sz="1200">
                <a:latin typeface="Calibri" panose="020F0502020204030204" pitchFamily="34" charset="0"/>
              </a:rPr>
              <a:pPr/>
              <a:t>18</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3D01B13F-DCAE-DF40-8DCD-A00580F326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EFE3FBDA-96A2-ED4E-9481-6E47BD97BA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ea typeface="ＭＳ Ｐゴシック" panose="020B0600070205080204" pitchFamily="34" charset="-128"/>
              </a:rPr>
              <a:t>Activity:</a:t>
            </a:r>
          </a:p>
          <a:p>
            <a:pPr eaLnBrk="1" hangingPunct="1">
              <a:spcBef>
                <a:spcPct val="0"/>
              </a:spcBef>
            </a:pPr>
            <a:r>
              <a:rPr lang="en-US" altLang="en-US" dirty="0">
                <a:ea typeface="ＭＳ Ｐゴシック" panose="020B0600070205080204" pitchFamily="34" charset="-128"/>
              </a:rPr>
              <a:t>This is the virtual version of the Stand Up/Sit Down Review activity that appears on Page 58 in the facilitator guide. </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Have participants turn off all their cameras and stop screen sharing the presentation.</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Tell the group that you will read items to them. They should turn on their cameras ONLY if they think an item is factored into their credit scores. If they think the item is not a factor in their credit scores, the participants should leave off or turn off their camera.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Read these items:  (Answer key: YES means camera should be on.):</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Age</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Different kinds of credit accounts (YES)</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On-time payments (YES)</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Race </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How long you have had credit (YES)</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Receiving public assistance</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Employment history</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Late payments (YES)</a:t>
            </a:r>
          </a:p>
          <a:p>
            <a:pPr marL="171450" indent="-171450" eaLnBrk="1" hangingPunct="1">
              <a:spcBef>
                <a:spcPct val="0"/>
              </a:spcBef>
              <a:buFont typeface="Arial" panose="020B0604020202020204" pitchFamily="34" charset="0"/>
              <a:buChar char="•"/>
            </a:pPr>
            <a:endParaRPr lang="en-US" altLang="en-US" dirty="0">
              <a:ea typeface="ＭＳ Ｐゴシック" panose="020B0600070205080204" pitchFamily="34" charset="-128"/>
            </a:endParaRPr>
          </a:p>
          <a:p>
            <a:pPr marL="0" indent="0" eaLnBrk="1" hangingPunct="1">
              <a:spcBef>
                <a:spcPct val="0"/>
              </a:spcBef>
              <a:buFont typeface="Arial" panose="020B0604020202020204" pitchFamily="34" charset="0"/>
              <a:buNone/>
            </a:pPr>
            <a:r>
              <a:rPr lang="en-US" altLang="en-US" dirty="0">
                <a:ea typeface="ＭＳ Ｐゴシック" panose="020B0600070205080204" pitchFamily="34" charset="-128"/>
              </a:rPr>
              <a:t>After the review, return to the slides.</a:t>
            </a:r>
          </a:p>
          <a:p>
            <a:pPr marL="0" indent="0" eaLnBrk="1" hangingPunct="1">
              <a:spcBef>
                <a:spcPct val="0"/>
              </a:spcBef>
              <a:buFont typeface="Arial" panose="020B0604020202020204" pitchFamily="34" charset="0"/>
              <a:buNone/>
            </a:pPr>
            <a:endParaRPr lang="en-US" altLang="en-US" dirty="0">
              <a:ea typeface="ＭＳ Ｐゴシック" panose="020B0600070205080204" pitchFamily="34" charset="-128"/>
            </a:endParaRPr>
          </a:p>
          <a:p>
            <a:pPr marL="0" indent="0" eaLnBrk="1" hangingPunct="1">
              <a:spcBef>
                <a:spcPct val="0"/>
              </a:spcBef>
              <a:buFont typeface="Arial" panose="020B0604020202020204" pitchFamily="34" charset="0"/>
              <a:buNone/>
            </a:pPr>
            <a:r>
              <a:rPr lang="en-US" altLang="en-US" b="1" dirty="0">
                <a:ea typeface="ＭＳ Ｐゴシック" panose="020B0600070205080204" pitchFamily="34" charset="-128"/>
              </a:rPr>
              <a:t>Summarize/Transition: </a:t>
            </a:r>
            <a:r>
              <a:rPr lang="en-US" altLang="en-US" dirty="0">
                <a:ea typeface="ＭＳ Ｐゴシック" panose="020B0600070205080204" pitchFamily="34" charset="-128"/>
              </a:rPr>
              <a:t>Remember, you may have many credit scores if you have information in credit reports. Credit scores are informed by credit reports, which is why it’s important to get into a habit of getting and reviewing your credit report — and disputing any errors in them.</a:t>
            </a:r>
          </a:p>
        </p:txBody>
      </p:sp>
      <p:sp>
        <p:nvSpPr>
          <p:cNvPr id="88068" name="Slide Number Placeholder 3">
            <a:extLst>
              <a:ext uri="{FF2B5EF4-FFF2-40B4-BE49-F238E27FC236}">
                <a16:creationId xmlns:a16="http://schemas.microsoft.com/office/drawing/2014/main" id="{D89683BB-AEBC-1C46-B5FC-092CD06FF9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A38C79-96E4-4143-A05B-1A5B15661B17}" type="slidenum">
              <a:rPr lang="en-US" altLang="en-US" sz="1200">
                <a:latin typeface="Calibri" panose="020F0502020204030204" pitchFamily="34" charset="0"/>
              </a:rPr>
              <a:pPr/>
              <a:t>19</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ＭＳ Ｐゴシック" panose="020B0600070205080204" pitchFamily="34" charset="-128"/>
              </a:rPr>
              <a:t>Facilitator will introduce self. </a:t>
            </a:r>
          </a:p>
          <a:p>
            <a:pPr eaLnBrk="1" hangingPunct="1">
              <a:spcBef>
                <a:spcPct val="0"/>
              </a:spcBef>
            </a:pPr>
            <a:r>
              <a:rPr lang="en-US" altLang="en-US" dirty="0">
                <a:ea typeface="ＭＳ Ｐゴシック" panose="020B0600070205080204" pitchFamily="34" charset="-128"/>
              </a:rPr>
              <a:t>Ask participants to take themselves off mute and say their names, or, if they are more comfortable, put their names in the chat box.</a:t>
            </a:r>
          </a:p>
          <a:p>
            <a:endParaRPr lang="en-US" dirty="0"/>
          </a:p>
        </p:txBody>
      </p:sp>
      <p:sp>
        <p:nvSpPr>
          <p:cNvPr id="4" name="Slide Number Placeholder 3"/>
          <p:cNvSpPr>
            <a:spLocks noGrp="1"/>
          </p:cNvSpPr>
          <p:nvPr>
            <p:ph type="sldNum" sz="quarter" idx="5"/>
          </p:nvPr>
        </p:nvSpPr>
        <p:spPr/>
        <p:txBody>
          <a:bodyPr/>
          <a:lstStyle/>
          <a:p>
            <a:fld id="{6F4C000E-1F2D-674E-91E2-F75BBFC141CD}" type="slidenum">
              <a:rPr lang="en-US" altLang="en-US" smtClean="0"/>
              <a:pPr/>
              <a:t>2</a:t>
            </a:fld>
            <a:endParaRPr lang="en-US" altLang="en-US"/>
          </a:p>
        </p:txBody>
      </p:sp>
    </p:spTree>
    <p:extLst>
      <p:ext uri="{BB962C8B-B14F-4D97-AF65-F5344CB8AC3E}">
        <p14:creationId xmlns:p14="http://schemas.microsoft.com/office/powerpoint/2010/main" val="1919994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CD613FC3-587B-A24A-AFD5-7D2B93A2FD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BDB051F8-CA46-B84B-9212-8DDAD4371D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Wingdings" panose="05000000000000000000" pitchFamily="2" charset="2"/>
              <a:buNone/>
            </a:pPr>
            <a:r>
              <a:rPr lang="en-US" altLang="en-US" dirty="0">
                <a:ea typeface="ＭＳ Ｐゴシック" panose="020B0600070205080204" pitchFamily="34" charset="-128"/>
              </a:rPr>
              <a:t>Facilitator:</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Familiarize yourself with credit-building strategies by reviewing Page 63 in the Key 2 Facilitator Guide. </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Review the six strategies listed on the slide by reading them or asking participants to read certain ones. </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Refer to the information that you have already reviewed in the credit score video related to #1, #3 and #6. </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Strategy #2 refers to the amount of credit being used or, the “credit utilization” part of the credit score (similar to #3 but you want to emphasize the point of trying not to have too much debt).</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Strategy #5 refers to the length of credit history that is part of the credit score.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If participants have a question about the “secured credit card” in strategy #4, that information appears on the next slide.</a:t>
            </a:r>
          </a:p>
          <a:p>
            <a:pPr eaLnBrk="1" hangingPunct="1">
              <a:spcBef>
                <a:spcPct val="0"/>
              </a:spcBef>
            </a:pPr>
            <a:endParaRPr lang="en-US" altLang="en-US" dirty="0">
              <a:ea typeface="ＭＳ Ｐゴシック" panose="020B0600070205080204" pitchFamily="34" charset="-128"/>
            </a:endParaRPr>
          </a:p>
        </p:txBody>
      </p:sp>
      <p:sp>
        <p:nvSpPr>
          <p:cNvPr id="90116" name="Slide Number Placeholder 3">
            <a:extLst>
              <a:ext uri="{FF2B5EF4-FFF2-40B4-BE49-F238E27FC236}">
                <a16:creationId xmlns:a16="http://schemas.microsoft.com/office/drawing/2014/main" id="{9DAC9677-CE9C-5246-9A0F-9C8953CE8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0FE229-99CE-9F42-B1C9-07C962DE02AA}" type="slidenum">
              <a:rPr lang="en-US" altLang="en-US" sz="1200">
                <a:latin typeface="Calibri" panose="020F0502020204030204" pitchFamily="34" charset="0"/>
              </a:rPr>
              <a:pPr/>
              <a:t>20</a:t>
            </a:fld>
            <a:endParaRPr lang="en-US" altLang="en-US"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D0DE533D-95D9-F343-891D-AD9782E78E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393538AE-868B-9940-8643-E3627798B2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Facilitator: Tell participants that you are going to talk about one way to build credit, which is a secured credit card. A secured credit card is a type of credit card that is backed by a cash deposit from the cardholder. </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Young people can save up the amount needed to get this type of card, typically between $300-$500. They then choose a bank or credit union to apply for the card. There is usually a fee to get the card, $40-$50. The cash deposit is placed in an account and is only used if the cardholder doesn’t pay for any charges they have made.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Review the statements on the slide. Ask if any participants have used a secured card to build credit.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Note that at the end of the stipulated time, the company will return the deposit to the cardholder and convert the card to an “unsecured” card.</a:t>
            </a:r>
          </a:p>
        </p:txBody>
      </p:sp>
      <p:sp>
        <p:nvSpPr>
          <p:cNvPr id="92164" name="Slide Number Placeholder 3">
            <a:extLst>
              <a:ext uri="{FF2B5EF4-FFF2-40B4-BE49-F238E27FC236}">
                <a16:creationId xmlns:a16="http://schemas.microsoft.com/office/drawing/2014/main" id="{B2F0C82D-A1A1-7949-AAD5-0D0DB79EB7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0CCDC1-EB92-7140-9273-31C1EBF7CC48}" type="slidenum">
              <a:rPr lang="en-US" altLang="en-US" sz="1200">
                <a:latin typeface="Calibri" panose="020F0502020204030204" pitchFamily="34" charset="0"/>
              </a:rPr>
              <a:pPr/>
              <a:t>21</a:t>
            </a:fld>
            <a:endParaRPr lang="en-US" altLang="en-US"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BFE00D88-7CD6-D449-BDF6-5B83AF9CAE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F29BF267-4EA9-6F4B-BC9F-ECF7276395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Facilitator: Ask young people if they think any of the listed items are good options for fixing a credit report.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98308" name="Slide Number Placeholder 3">
            <a:extLst>
              <a:ext uri="{FF2B5EF4-FFF2-40B4-BE49-F238E27FC236}">
                <a16:creationId xmlns:a16="http://schemas.microsoft.com/office/drawing/2014/main" id="{CE402EBF-CA8F-904E-AC14-275DC1FEBB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9B894A-58E0-AA41-8A1B-7D7B7347D317}" type="slidenum">
              <a:rPr lang="en-US" altLang="en-US" sz="1200">
                <a:latin typeface="Calibri" panose="020F0502020204030204" pitchFamily="34" charset="0"/>
              </a:rPr>
              <a:pPr/>
              <a:t>22</a:t>
            </a:fld>
            <a:endParaRPr lang="en-US" altLang="en-US"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Review these options and any local resources in your communities.</a:t>
            </a:r>
          </a:p>
        </p:txBody>
      </p:sp>
      <p:sp>
        <p:nvSpPr>
          <p:cNvPr id="4" name="Slide Number Placeholder 3"/>
          <p:cNvSpPr>
            <a:spLocks noGrp="1"/>
          </p:cNvSpPr>
          <p:nvPr>
            <p:ph type="sldNum" sz="quarter" idx="5"/>
          </p:nvPr>
        </p:nvSpPr>
        <p:spPr/>
        <p:txBody>
          <a:bodyPr/>
          <a:lstStyle/>
          <a:p>
            <a:fld id="{6F4C000E-1F2D-674E-91E2-F75BBFC141CD}" type="slidenum">
              <a:rPr lang="en-US" altLang="en-US"/>
              <a:pPr/>
              <a:t>23</a:t>
            </a:fld>
            <a:endParaRPr lang="en-US" altLang="en-US"/>
          </a:p>
        </p:txBody>
      </p:sp>
    </p:spTree>
    <p:extLst>
      <p:ext uri="{BB962C8B-B14F-4D97-AF65-F5344CB8AC3E}">
        <p14:creationId xmlns:p14="http://schemas.microsoft.com/office/powerpoint/2010/main" val="4137990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CED25D4F-1CF0-2144-858E-A9B60FB93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104AC54-3C24-EB4B-9CBE-2C3BB3553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participants if they have any questions about what was covered in the Key or any last comments.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Confirm the date and time for the next workshop.</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Thank everyone for attending and participating and give out your contact information so they can reach you with any questions. </a:t>
            </a:r>
          </a:p>
        </p:txBody>
      </p:sp>
      <p:sp>
        <p:nvSpPr>
          <p:cNvPr id="91139" name="Slide Number Placeholder 3">
            <a:extLst>
              <a:ext uri="{FF2B5EF4-FFF2-40B4-BE49-F238E27FC236}">
                <a16:creationId xmlns:a16="http://schemas.microsoft.com/office/drawing/2014/main" id="{2FEF9BBF-1998-4D41-A3D9-851BE5167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B7045C-A281-DE46-8688-75B5AEA169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7264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9867208-695D-FF4A-81A4-E2A57C2B2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87165D-31FC-BD41-A626-A176B2A70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Discuss the content that is covered in </a:t>
            </a:r>
            <a:r>
              <a:rPr lang="en-US" altLang="en-US" b="1" dirty="0">
                <a:ea typeface="ＭＳ Ｐゴシック" panose="020B0600070205080204" pitchFamily="34" charset="-128"/>
              </a:rPr>
              <a:t>Key 2: Understanding Credit History.</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 participants know that there is a lot of material in the Key and you will not be able to cover it all in a virtual workshop. Encourage them to use the participant guide to receive the entire content.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 young people know that the original Keys and their Participant Guides can be found at: </a:t>
            </a:r>
            <a:r>
              <a:rPr lang="en-US" altLang="en-US" dirty="0">
                <a:ea typeface="ＭＳ Ｐゴシック" panose="020B0600070205080204" pitchFamily="34" charset="-128"/>
                <a:hlinkClick r:id="rId3"/>
              </a:rPr>
              <a:t>https://www.aecf.org/resources/keys-to-your-financial-future-participant-guides/#:~:text=Updated%20in%20August%202019%2C%20Keys,developed%20by%20the%20Annie%20E.&amp;text=The%20curriculum%20was%20created%20with,as%20they%20transitioned%20into%20adulthood.</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Be sure that you cover these 2 main points during this workshop:</a:t>
            </a:r>
          </a:p>
          <a:p>
            <a:pPr eaLnBrk="1" hangingPunct="1">
              <a:spcBef>
                <a:spcPct val="0"/>
              </a:spcBef>
            </a:pPr>
            <a:r>
              <a:rPr lang="en-US" altLang="en-US" dirty="0">
                <a:ea typeface="ＭＳ Ｐゴシック" panose="020B0600070205080204" pitchFamily="34" charset="-128"/>
              </a:rPr>
              <a:t>It’s important to get your credit report every year and make sure that everything is correct</a:t>
            </a:r>
          </a:p>
          <a:p>
            <a:pPr eaLnBrk="1" hangingPunct="1">
              <a:spcBef>
                <a:spcPct val="0"/>
              </a:spcBef>
            </a:pPr>
            <a:r>
              <a:rPr lang="en-US" altLang="en-US" dirty="0">
                <a:ea typeface="ＭＳ Ｐゴシック" panose="020B0600070205080204" pitchFamily="34" charset="-128"/>
              </a:rPr>
              <a:t>Pay bills on time to help your credit score</a:t>
            </a:r>
          </a:p>
        </p:txBody>
      </p:sp>
      <p:sp>
        <p:nvSpPr>
          <p:cNvPr id="55300" name="Slide Number Placeholder 3">
            <a:extLst>
              <a:ext uri="{FF2B5EF4-FFF2-40B4-BE49-F238E27FC236}">
                <a16:creationId xmlns:a16="http://schemas.microsoft.com/office/drawing/2014/main" id="{31F9BCE4-48E2-4543-8519-122253690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7454-DD73-E54E-AF5A-1E629EE40EC0}" type="slidenum">
              <a:rPr lang="en-US" altLang="en-US" sz="1200">
                <a:latin typeface="Calibri" panose="020F0502020204030204" pitchFamily="34" charset="0"/>
              </a:rPr>
              <a:pPr/>
              <a:t>3</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C67C2CCB-7ECD-2247-A299-2CB46DD205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4F32111F-BC33-9641-B7AD-5469FD4683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Do the fun icebreaker question following up on Key 1. Participants can take themselves off of mute to answer questions or put answers in the chat box. Mention that you talked about creating a vision for the future and how that vision helps them set goals to achieve the vision. Ask if they thought about their vision or notice any financial values or habits that were not discussed during the last session?</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Since you will be discussing credit during this session, ask what they think of when they hear the word “credit”?</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59396" name="Slide Number Placeholder 3">
            <a:extLst>
              <a:ext uri="{FF2B5EF4-FFF2-40B4-BE49-F238E27FC236}">
                <a16:creationId xmlns:a16="http://schemas.microsoft.com/office/drawing/2014/main" id="{15BBDBC9-05D4-AC42-9786-6C86CE7EAE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88A46F-C63B-6449-A256-9C0A8D7DDD2E}" type="slidenum">
              <a:rPr lang="en-US" altLang="en-US" sz="1200">
                <a:latin typeface="Calibri" panose="020F0502020204030204" pitchFamily="34" charset="0"/>
              </a:rPr>
              <a:pPr/>
              <a:t>4</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1250BB-5BA7-BC41-9109-52565144EF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2B36E647-6F76-A743-99CB-3366157E71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Facilitator: Use the white board feature in Zoom or share your screen and show a blank Word document. Ask participants what they think of when they hear “credit” and ”financial reputation.” Type the responses so they can see them. Discuss their answers.  Go back to sharing the screen to continue with Key #2.</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State that this session is focusing on a person’s financial reputation and that a credit report and credit score are a big part of that reputation. Getting credit or a loan from a company means that the company trusts that you will pay the money borrowed back so “credit equals trust.”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Mention that sometimes things happen in life, such as using a lot of credit when you don’t have emergency savings, or maybe you miss a payment on a loan. If that happens, there may be fees or lenders may not think the person is handling the credit as expected, but the person can always get back on track and improve their credit history.</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Have a participant read the last sentence.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 </a:t>
            </a:r>
          </a:p>
          <a:p>
            <a:pPr eaLnBrk="1" hangingPunct="1">
              <a:spcBef>
                <a:spcPct val="0"/>
              </a:spcBef>
            </a:pPr>
            <a:endParaRPr lang="en-US" altLang="en-US" dirty="0">
              <a:ea typeface="ＭＳ Ｐゴシック" panose="020B0600070205080204" pitchFamily="34" charset="-128"/>
            </a:endParaRPr>
          </a:p>
        </p:txBody>
      </p:sp>
      <p:sp>
        <p:nvSpPr>
          <p:cNvPr id="61444" name="Slide Number Placeholder 3">
            <a:extLst>
              <a:ext uri="{FF2B5EF4-FFF2-40B4-BE49-F238E27FC236}">
                <a16:creationId xmlns:a16="http://schemas.microsoft.com/office/drawing/2014/main" id="{195C7435-4643-AA48-80AE-09A77B8EC9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0E35FA-D28E-1046-BC77-852FF81DF594}" type="slidenum">
              <a:rPr lang="en-US" altLang="en-US" sz="1200">
                <a:latin typeface="Calibri" panose="020F0502020204030204" pitchFamily="34" charset="0"/>
              </a:rPr>
              <a:pPr/>
              <a:t>5</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B34D79A9-C8DD-174D-931D-9A695EAFB7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D84A8B8D-E688-7947-89CE-7E91D7513C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a participant to read the scenario on the slide, Saif’s Financial Reputation. Then, ask the questions in the blue box:</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How would you describe </a:t>
            </a:r>
            <a:r>
              <a:rPr lang="en-US" altLang="en-US" dirty="0" err="1">
                <a:ea typeface="ＭＳ Ｐゴシック" panose="020B0600070205080204" pitchFamily="34" charset="-128"/>
              </a:rPr>
              <a:t>Saif’s</a:t>
            </a:r>
            <a:r>
              <a:rPr lang="en-US" altLang="en-US" dirty="0">
                <a:ea typeface="ＭＳ Ｐゴシック" panose="020B0600070205080204" pitchFamily="34" charset="-128"/>
              </a:rPr>
              <a:t> financial reputation? Ask participants if they think that Saif has been trustworthy with credit?</a:t>
            </a:r>
          </a:p>
          <a:p>
            <a:pPr algn="ct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How can he change it?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Answers may include: </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He is trustworthy with his cell phone.</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He is causing a burden with his roommate.</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He could start paying his rent on time.</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He could talk to his aunt about how to repay her.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 </a:t>
            </a:r>
          </a:p>
          <a:p>
            <a:pPr eaLnBrk="1" hangingPunct="1">
              <a:spcBef>
                <a:spcPct val="0"/>
              </a:spcBef>
            </a:pPr>
            <a:endParaRPr lang="en-US" altLang="en-US" dirty="0">
              <a:ea typeface="ＭＳ Ｐゴシック" panose="020B0600070205080204" pitchFamily="34" charset="-128"/>
            </a:endParaRPr>
          </a:p>
        </p:txBody>
      </p:sp>
      <p:sp>
        <p:nvSpPr>
          <p:cNvPr id="63492" name="Slide Number Placeholder 3">
            <a:extLst>
              <a:ext uri="{FF2B5EF4-FFF2-40B4-BE49-F238E27FC236}">
                <a16:creationId xmlns:a16="http://schemas.microsoft.com/office/drawing/2014/main" id="{CABFF857-56F4-C94C-B593-BC29F2D6F6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8291E9-1C6E-594B-8A91-DC39F1846C54}" type="slidenum">
              <a:rPr lang="en-US" altLang="en-US" sz="1200">
                <a:latin typeface="Calibri" panose="020F0502020204030204" pitchFamily="34" charset="0"/>
              </a:rPr>
              <a:pPr/>
              <a:t>6</a:t>
            </a:fld>
            <a:endParaRPr lang="en-US"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a:t>
            </a:r>
            <a:r>
              <a:rPr lang="en-US" b="1" dirty="0"/>
              <a:t>Vote With a Thumbs Up </a:t>
            </a:r>
            <a:r>
              <a:rPr lang="en-US" dirty="0"/>
              <a:t>(on camera or in the chat).</a:t>
            </a:r>
          </a:p>
          <a:p>
            <a:pPr marL="171450" indent="-171450">
              <a:buFont typeface="Wingdings" panose="05000000000000000000" pitchFamily="2" charset="2"/>
              <a:buChar char="§"/>
            </a:pPr>
            <a:r>
              <a:rPr lang="en-US" dirty="0"/>
              <a:t>Ask someone in the group to read the six statements on the slide. </a:t>
            </a:r>
          </a:p>
          <a:p>
            <a:pPr marL="171450" indent="-171450">
              <a:buFont typeface="Wingdings" panose="05000000000000000000" pitchFamily="2" charset="2"/>
              <a:buChar char="§"/>
            </a:pPr>
            <a:r>
              <a:rPr lang="en-US" dirty="0"/>
              <a:t>Give participants one minute to think about which statement they feel is the MOST important to them right now. They just need to choose one. </a:t>
            </a:r>
          </a:p>
          <a:p>
            <a:pPr marL="171450" indent="-171450">
              <a:buFont typeface="Wingdings" panose="05000000000000000000" pitchFamily="2" charset="2"/>
              <a:buChar char="§"/>
            </a:pPr>
            <a:r>
              <a:rPr lang="en-US" dirty="0"/>
              <a:t>After a minute, read each statement and ask participants to put a thumbs up on their camera or in the chat, when you have read the statement that they have chosen. </a:t>
            </a:r>
          </a:p>
          <a:p>
            <a:pPr marL="171450" indent="-171450">
              <a:buFont typeface="Wingdings" panose="05000000000000000000" pitchFamily="2" charset="2"/>
              <a:buChar char="§"/>
            </a:pPr>
            <a:r>
              <a:rPr lang="en-US" dirty="0"/>
              <a:t>Ask if anyone would like to share the reasons that they have chosen that item as most important to them. </a:t>
            </a:r>
          </a:p>
          <a:p>
            <a:pPr marL="171450" indent="-171450">
              <a:buFont typeface="Wingdings" panose="05000000000000000000" pitchFamily="2" charset="2"/>
              <a:buChar char="§"/>
            </a:pPr>
            <a:r>
              <a:rPr lang="en-US" dirty="0"/>
              <a:t>Transition by stating that having a good credit history is a key to getting every one of these items and having a poor credit history can affect them. Not listed here: A poor credit history may also prevent you from getting a job or utilities (such as electricity, gas, cable).</a:t>
            </a:r>
          </a:p>
          <a:p>
            <a:pPr marL="171450" indent="-171450">
              <a:buFont typeface="Wingdings" panose="05000000000000000000" pitchFamily="2" charset="2"/>
              <a:buChar char="§"/>
            </a:pPr>
            <a:r>
              <a:rPr lang="en-US" dirty="0"/>
              <a:t>Finally, explain again that credit history is credit reports + credit scores. </a:t>
            </a:r>
          </a:p>
          <a:p>
            <a:pPr marL="171450" indent="-171450">
              <a:buFont typeface="Wingdings" panose="05000000000000000000" pitchFamily="2" charset="2"/>
              <a:buChar char="§"/>
            </a:pPr>
            <a:r>
              <a:rPr lang="en-US" dirty="0"/>
              <a:t>Explain that we will start by examining what a credit report is and how to understand it.</a:t>
            </a:r>
          </a:p>
        </p:txBody>
      </p:sp>
      <p:sp>
        <p:nvSpPr>
          <p:cNvPr id="4" name="Slide Number Placeholder 3"/>
          <p:cNvSpPr>
            <a:spLocks noGrp="1"/>
          </p:cNvSpPr>
          <p:nvPr>
            <p:ph type="sldNum" sz="quarter" idx="5"/>
          </p:nvPr>
        </p:nvSpPr>
        <p:spPr/>
        <p:txBody>
          <a:bodyPr/>
          <a:lstStyle/>
          <a:p>
            <a:fld id="{6F4C000E-1F2D-674E-91E2-F75BBFC141CD}" type="slidenum">
              <a:rPr lang="en-US" altLang="en-US" smtClean="0"/>
              <a:pPr/>
              <a:t>7</a:t>
            </a:fld>
            <a:endParaRPr lang="en-US" altLang="en-US"/>
          </a:p>
        </p:txBody>
      </p:sp>
    </p:spTree>
    <p:extLst>
      <p:ext uri="{BB962C8B-B14F-4D97-AF65-F5344CB8AC3E}">
        <p14:creationId xmlns:p14="http://schemas.microsoft.com/office/powerpoint/2010/main" val="3381450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53B25D9-38EE-3C47-A36C-00D2D62882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F8702BD7-0ED3-6B44-AC14-23D0BA26B3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a participant to read the first bullet. Explain that credit reporting companies give businesses insights into a consumer's past borrowing behavior, similar to the way in which an insurance company might use a driving record or a prospective employer might use a college transcript.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Read the question on the slide and encourage participants to answer in the chat or raise their hand.</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These insights are used to make decisions about a person’s stability and ability and willingness to repay debt. </a:t>
            </a:r>
          </a:p>
          <a:p>
            <a:pPr eaLnBrk="1" hangingPunct="1">
              <a:spcBef>
                <a:spcPct val="0"/>
              </a:spcBef>
            </a:pPr>
            <a:r>
              <a:rPr lang="en-US" altLang="en-US" dirty="0">
                <a:ea typeface="ＭＳ Ｐゴシック" panose="020B0600070205080204" pitchFamily="34" charset="-128"/>
              </a:rPr>
              <a:t>Therefore, </a:t>
            </a:r>
            <a:r>
              <a:rPr lang="en-US" altLang="en-US" dirty="0">
                <a:solidFill>
                  <a:srgbClr val="000000"/>
                </a:solidFill>
                <a:ea typeface="ＭＳ Ｐゴシック" panose="020B0600070205080204" pitchFamily="34" charset="-128"/>
              </a:rPr>
              <a:t>banks, businesses, employers and others use your credit history </a:t>
            </a:r>
            <a:r>
              <a:rPr lang="en-US" altLang="en-US" b="1" dirty="0">
                <a:solidFill>
                  <a:srgbClr val="000000"/>
                </a:solidFill>
                <a:ea typeface="ＭＳ Ｐゴシック" panose="020B0600070205080204" pitchFamily="34" charset="-128"/>
              </a:rPr>
              <a:t>to make decisions about you.</a:t>
            </a:r>
          </a:p>
          <a:p>
            <a:pPr eaLnBrk="1" hangingPunct="1">
              <a:spcBef>
                <a:spcPct val="0"/>
              </a:spcBef>
            </a:pPr>
            <a:endParaRPr lang="en-US" altLang="en-US" b="1" dirty="0">
              <a:solidFill>
                <a:srgbClr val="000000"/>
              </a:solidFill>
              <a:ea typeface="ＭＳ Ｐゴシック" panose="020B0600070205080204" pitchFamily="34" charset="-128"/>
            </a:endParaRPr>
          </a:p>
          <a:p>
            <a:pPr eaLnBrk="1" hangingPunct="1">
              <a:spcBef>
                <a:spcPct val="0"/>
              </a:spcBef>
            </a:pPr>
            <a:r>
              <a:rPr lang="en-US" altLang="en-US" dirty="0">
                <a:solidFill>
                  <a:srgbClr val="000000"/>
                </a:solidFill>
                <a:ea typeface="ＭＳ Ｐゴシック" panose="020B0600070205080204" pitchFamily="34" charset="-128"/>
              </a:rPr>
              <a:t>Return to the previous slide. Ask a participant to read the items that will be hard to obtain if they have negative credit history.</a:t>
            </a:r>
          </a:p>
          <a:p>
            <a:pPr eaLnBrk="1" hangingPunct="1">
              <a:spcBef>
                <a:spcPct val="0"/>
              </a:spcBef>
            </a:pPr>
            <a:endParaRPr lang="en-US" altLang="en-US" dirty="0">
              <a:solidFill>
                <a:srgbClr val="000000"/>
              </a:solidFill>
              <a:ea typeface="ＭＳ Ｐゴシック" panose="020B0600070205080204" pitchFamily="34" charset="-128"/>
            </a:endParaRPr>
          </a:p>
          <a:p>
            <a:pPr eaLnBrk="1" hangingPunct="1">
              <a:spcBef>
                <a:spcPct val="0"/>
              </a:spcBef>
            </a:pPr>
            <a:r>
              <a:rPr lang="en-US" altLang="en-US" dirty="0">
                <a:solidFill>
                  <a:srgbClr val="000000"/>
                </a:solidFill>
                <a:ea typeface="ＭＳ Ｐゴシック" panose="020B0600070205080204" pitchFamily="34" charset="-128"/>
              </a:rPr>
              <a:t>Remind them that “credit = trust.”</a:t>
            </a:r>
          </a:p>
          <a:p>
            <a:pPr eaLnBrk="1" hangingPunct="1">
              <a:spcBef>
                <a:spcPct val="0"/>
              </a:spcBef>
            </a:pPr>
            <a:endParaRPr lang="en-US" altLang="en-US" dirty="0">
              <a:ea typeface="ＭＳ Ｐゴシック" panose="020B0600070205080204" pitchFamily="34" charset="-128"/>
            </a:endParaRPr>
          </a:p>
        </p:txBody>
      </p:sp>
      <p:sp>
        <p:nvSpPr>
          <p:cNvPr id="65540" name="Slide Number Placeholder 3">
            <a:extLst>
              <a:ext uri="{FF2B5EF4-FFF2-40B4-BE49-F238E27FC236}">
                <a16:creationId xmlns:a16="http://schemas.microsoft.com/office/drawing/2014/main" id="{6CABAF08-FBD2-A448-8B8C-6F10E9121E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8C5999-AF14-7844-9D9C-D4752193CB56}" type="slidenum">
              <a:rPr lang="en-US" altLang="en-US" sz="1200">
                <a:latin typeface="Calibri" panose="020F0502020204030204" pitchFamily="34" charset="0"/>
              </a:rPr>
              <a:pPr/>
              <a:t>8</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71536575-4011-9445-9A6A-C0C8AA87FB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53093AF8-64D9-B340-A957-508096497F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Activity: What Is on a Credit Report?  </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Read the list, bullet point by bullet point, and ask participants to answer yes or no: Do they believe that item is included in a credit report?</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Remind them that credit = trust and it’s about an individual’s behavior when they get borrowed money (either credit card or loans). That’s why savings and checking accounts are not on the credit report, because they are not borrowed money.</a:t>
            </a:r>
          </a:p>
          <a:p>
            <a:pPr eaLnBrk="1" hangingPunct="1">
              <a:spcBef>
                <a:spcPct val="0"/>
              </a:spcBef>
            </a:pPr>
            <a:endParaRPr lang="en-US" altLang="en-US" dirty="0">
              <a:ea typeface="ＭＳ Ｐゴシック" panose="020B0600070205080204" pitchFamily="34" charset="-128"/>
            </a:endParaRPr>
          </a:p>
        </p:txBody>
      </p:sp>
      <p:sp>
        <p:nvSpPr>
          <p:cNvPr id="73732" name="Slide Number Placeholder 3">
            <a:extLst>
              <a:ext uri="{FF2B5EF4-FFF2-40B4-BE49-F238E27FC236}">
                <a16:creationId xmlns:a16="http://schemas.microsoft.com/office/drawing/2014/main" id="{B96DE2EB-23D0-AA46-B88C-7D71C30BDD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03E261-3363-FA46-8F43-AC68244F8F9C}" type="slidenum">
              <a:rPr lang="en-US" altLang="en-US" sz="1200">
                <a:latin typeface="Calibri" panose="020F0502020204030204" pitchFamily="34" charset="0"/>
              </a:rPr>
              <a:pPr/>
              <a:t>9</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76529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DA5425-D2AD-C14D-9441-179B39BE32C2}"/>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92CE6896-1322-A846-99D7-17EA47288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lIns="0"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203031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ver--Pic 2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75CE61A5-CD86-ED45-98B7-7683F8DC2D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85EDBED5-428F-3F4E-B391-42012CC1A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78962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ver--Pic 3 (System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BAFC36DE-65C6-7444-9841-CE0F5665C7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B689D3C0-BD93-394E-8F0A-8056E5AAD2D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9" cy="2135139"/>
          </a:xfrm>
        </p:spPr>
        <p:txBody>
          <a:bodyPr tIns="137160" rIns="137160" anchor="t"/>
          <a:lstStyle>
            <a:lvl1pPr marL="0" indent="0" algn="l">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29316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Pic 4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C9C76473-6747-CA4C-9C4F-0DFCAD16E5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B7F6CDF0-F6F5-EA4B-805E-9A4E0F7E84AD}"/>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person holding a basketball&#10;&#10;Description automatically generated">
            <a:extLst>
              <a:ext uri="{FF2B5EF4-FFF2-40B4-BE49-F238E27FC236}">
                <a16:creationId xmlns:a16="http://schemas.microsoft.com/office/drawing/2014/main" id="{84C3773D-57FD-7747-B4E5-641D9743F2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E250E66-2C39-0245-A0F9-3F2BBE0F59BD}"/>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749737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72269C1-9CE0-E34B-BA87-DC98A45D09BA}"/>
              </a:ext>
            </a:extLst>
          </p:cNvPr>
          <p:cNvSpPr>
            <a:spLocks noGrp="1"/>
          </p:cNvSpPr>
          <p:nvPr>
            <p:ph type="sldNum" sz="quarter" idx="10"/>
          </p:nvPr>
        </p:nvSpPr>
        <p:spPr/>
        <p:txBody>
          <a:bodyPr/>
          <a:lstStyle>
            <a:lvl1pPr>
              <a:defRPr/>
            </a:lvl1pPr>
          </a:lstStyle>
          <a:p>
            <a:fld id="{053B8777-EC74-1243-8D49-890454A3E371}" type="slidenum">
              <a:rPr lang="en-US" altLang="en-US"/>
              <a:pPr/>
              <a:t>‹#›</a:t>
            </a:fld>
            <a:endParaRPr lang="en-US" altLang="en-US"/>
          </a:p>
        </p:txBody>
      </p:sp>
    </p:spTree>
    <p:extLst>
      <p:ext uri="{BB962C8B-B14F-4D97-AF65-F5344CB8AC3E}">
        <p14:creationId xmlns:p14="http://schemas.microsoft.com/office/powerpoint/2010/main" val="2809452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6BB2F37A-58FE-1E45-926B-C8E006D65392}"/>
              </a:ext>
            </a:extLst>
          </p:cNvPr>
          <p:cNvSpPr>
            <a:spLocks noGrp="1"/>
          </p:cNvSpPr>
          <p:nvPr>
            <p:ph type="sldNum" sz="quarter" idx="12"/>
          </p:nvPr>
        </p:nvSpPr>
        <p:spPr/>
        <p:txBody>
          <a:bodyPr/>
          <a:lstStyle>
            <a:lvl1pPr>
              <a:defRPr/>
            </a:lvl1pPr>
          </a:lstStyle>
          <a:p>
            <a:fld id="{668708FD-8931-914C-AD8E-999D7F323245}" type="slidenum">
              <a:rPr lang="en-US" altLang="en-US"/>
              <a:pPr/>
              <a:t>‹#›</a:t>
            </a:fld>
            <a:endParaRPr lang="en-US" altLang="en-US"/>
          </a:p>
        </p:txBody>
      </p:sp>
    </p:spTree>
    <p:extLst>
      <p:ext uri="{BB962C8B-B14F-4D97-AF65-F5344CB8AC3E}">
        <p14:creationId xmlns:p14="http://schemas.microsoft.com/office/powerpoint/2010/main" val="3091430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5FDB64BF-0BFA-7B4C-9D87-D7CFCD5EFE42}"/>
              </a:ext>
            </a:extLst>
          </p:cNvPr>
          <p:cNvSpPr>
            <a:spLocks noGrp="1"/>
          </p:cNvSpPr>
          <p:nvPr>
            <p:ph type="sldNum" sz="quarter" idx="10"/>
          </p:nvPr>
        </p:nvSpPr>
        <p:spPr/>
        <p:txBody>
          <a:bodyPr/>
          <a:lstStyle>
            <a:lvl1pPr>
              <a:defRPr/>
            </a:lvl1pPr>
          </a:lstStyle>
          <a:p>
            <a:fld id="{19706774-4512-934E-8590-E3B898FC9ED5}" type="slidenum">
              <a:rPr lang="en-US" altLang="en-US"/>
              <a:pPr/>
              <a:t>‹#›</a:t>
            </a:fld>
            <a:endParaRPr lang="en-US" altLang="en-US"/>
          </a:p>
        </p:txBody>
      </p:sp>
    </p:spTree>
    <p:extLst>
      <p:ext uri="{BB962C8B-B14F-4D97-AF65-F5344CB8AC3E}">
        <p14:creationId xmlns:p14="http://schemas.microsoft.com/office/powerpoint/2010/main" val="4106912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20DC1FD-D2C5-574F-ACC2-00C93E95B6EE}"/>
              </a:ext>
            </a:extLst>
          </p:cNvPr>
          <p:cNvSpPr>
            <a:spLocks noGrp="1"/>
          </p:cNvSpPr>
          <p:nvPr>
            <p:ph type="sldNum" sz="quarter" idx="10"/>
          </p:nvPr>
        </p:nvSpPr>
        <p:spPr/>
        <p:txBody>
          <a:bodyPr/>
          <a:lstStyle>
            <a:lvl1pPr>
              <a:defRPr/>
            </a:lvl1pPr>
          </a:lstStyle>
          <a:p>
            <a:fld id="{63AEC410-5F16-EC49-A1C2-358AD9D4E528}" type="slidenum">
              <a:rPr lang="en-US" altLang="en-US"/>
              <a:pPr/>
              <a:t>‹#›</a:t>
            </a:fld>
            <a:endParaRPr lang="en-US" altLang="en-US"/>
          </a:p>
        </p:txBody>
      </p:sp>
    </p:spTree>
    <p:extLst>
      <p:ext uri="{BB962C8B-B14F-4D97-AF65-F5344CB8AC3E}">
        <p14:creationId xmlns:p14="http://schemas.microsoft.com/office/powerpoint/2010/main" val="2814456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89BDA2C-980E-F04F-8001-A2093FEA1ACE}"/>
              </a:ext>
            </a:extLst>
          </p:cNvPr>
          <p:cNvSpPr>
            <a:spLocks noGrp="1"/>
          </p:cNvSpPr>
          <p:nvPr>
            <p:ph type="sldNum" sz="quarter" idx="10"/>
          </p:nvPr>
        </p:nvSpPr>
        <p:spPr/>
        <p:txBody>
          <a:bodyPr/>
          <a:lstStyle>
            <a:lvl1pPr>
              <a:defRPr/>
            </a:lvl1pPr>
          </a:lstStyle>
          <a:p>
            <a:fld id="{43F1B45B-3601-4C4A-9E53-3A533975C702}" type="slidenum">
              <a:rPr lang="en-US" altLang="en-US"/>
              <a:pPr/>
              <a:t>‹#›</a:t>
            </a:fld>
            <a:endParaRPr lang="en-US" altLang="en-US"/>
          </a:p>
        </p:txBody>
      </p:sp>
    </p:spTree>
    <p:extLst>
      <p:ext uri="{BB962C8B-B14F-4D97-AF65-F5344CB8AC3E}">
        <p14:creationId xmlns:p14="http://schemas.microsoft.com/office/powerpoint/2010/main" val="1237513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14B18C1-F8B3-CA47-BFE4-5F79E70E8F8F}"/>
              </a:ext>
            </a:extLst>
          </p:cNvPr>
          <p:cNvSpPr>
            <a:spLocks noGrp="1"/>
          </p:cNvSpPr>
          <p:nvPr>
            <p:ph type="sldNum" sz="quarter" idx="10"/>
          </p:nvPr>
        </p:nvSpPr>
        <p:spPr/>
        <p:txBody>
          <a:bodyPr/>
          <a:lstStyle>
            <a:lvl1pPr>
              <a:defRPr/>
            </a:lvl1pPr>
          </a:lstStyle>
          <a:p>
            <a:fld id="{682679F1-5F56-5D44-9DE4-A7448E7F7472}" type="slidenum">
              <a:rPr lang="en-US" altLang="en-US"/>
              <a:pPr/>
              <a:t>‹#›</a:t>
            </a:fld>
            <a:endParaRPr lang="en-US" altLang="en-US"/>
          </a:p>
        </p:txBody>
      </p:sp>
    </p:spTree>
    <p:extLst>
      <p:ext uri="{BB962C8B-B14F-4D97-AF65-F5344CB8AC3E}">
        <p14:creationId xmlns:p14="http://schemas.microsoft.com/office/powerpoint/2010/main" val="1783316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D5D32F7-D671-5A43-A21E-8202C0781F37}"/>
              </a:ext>
            </a:extLst>
          </p:cNvPr>
          <p:cNvSpPr>
            <a:spLocks noGrp="1"/>
          </p:cNvSpPr>
          <p:nvPr>
            <p:ph type="sldNum" sz="quarter" idx="10"/>
          </p:nvPr>
        </p:nvSpPr>
        <p:spPr/>
        <p:txBody>
          <a:bodyPr/>
          <a:lstStyle>
            <a:lvl1pPr>
              <a:defRPr/>
            </a:lvl1pPr>
          </a:lstStyle>
          <a:p>
            <a:fld id="{03DF917F-9FB2-E54B-A819-69E538DEC2C3}" type="slidenum">
              <a:rPr lang="en-US" altLang="en-US"/>
              <a:pPr/>
              <a:t>‹#›</a:t>
            </a:fld>
            <a:endParaRPr lang="en-US" altLang="en-US"/>
          </a:p>
        </p:txBody>
      </p:sp>
    </p:spTree>
    <p:extLst>
      <p:ext uri="{BB962C8B-B14F-4D97-AF65-F5344CB8AC3E}">
        <p14:creationId xmlns:p14="http://schemas.microsoft.com/office/powerpoint/2010/main" val="2239534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B5C4A9DE-7F8E-A648-BB32-48F85C2420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14" name="Text Placeholder 13"/>
          <p:cNvSpPr>
            <a:spLocks noGrp="1"/>
          </p:cNvSpPr>
          <p:nvPr>
            <p:ph type="body" sz="quarter" idx="12"/>
          </p:nvPr>
        </p:nvSpPr>
        <p:spPr>
          <a:xfrm>
            <a:off x="0" y="6170614"/>
            <a:ext cx="9400117" cy="687387"/>
          </a:xfrm>
        </p:spPr>
        <p:txBody>
          <a:bodyPr lIns="457200" tIns="0" rIns="457200" bIns="457200" anchor="b"/>
          <a:lstStyle>
            <a:lvl1pPr algn="l">
              <a:defRPr sz="1800" baseline="0">
                <a:solidFill>
                  <a:srgbClr val="9D740F"/>
                </a:solidFill>
              </a:defRPr>
            </a:lvl1pPr>
          </a:lstStyle>
          <a:p>
            <a:pPr lvl="0"/>
            <a:r>
              <a:rPr lang="en-US"/>
              <a:t>Click to edit Master text styles</a:t>
            </a:r>
          </a:p>
        </p:txBody>
      </p:sp>
      <p:sp>
        <p:nvSpPr>
          <p:cNvPr id="16" name="Text Placeholder 15"/>
          <p:cNvSpPr>
            <a:spLocks noGrp="1"/>
          </p:cNvSpPr>
          <p:nvPr>
            <p:ph type="body" sz="quarter" idx="13"/>
          </p:nvPr>
        </p:nvSpPr>
        <p:spPr>
          <a:xfrm>
            <a:off x="9400117" y="6170614"/>
            <a:ext cx="2791883" cy="687387"/>
          </a:xfrm>
        </p:spPr>
        <p:txBody>
          <a:bodyPr lIns="0" tIns="0" rIns="457200" bIns="457200" anchor="b"/>
          <a:lstStyle>
            <a:lvl1pPr algn="r">
              <a:defRPr sz="130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1946503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D6EEAF9-6488-1144-BE3F-4AEB2CA5B8B9}"/>
              </a:ext>
            </a:extLst>
          </p:cNvPr>
          <p:cNvSpPr>
            <a:spLocks noGrp="1"/>
          </p:cNvSpPr>
          <p:nvPr>
            <p:ph type="sldNum" sz="quarter" idx="10"/>
          </p:nvPr>
        </p:nvSpPr>
        <p:spPr/>
        <p:txBody>
          <a:bodyPr/>
          <a:lstStyle>
            <a:lvl1pPr>
              <a:defRPr/>
            </a:lvl1pPr>
          </a:lstStyle>
          <a:p>
            <a:fld id="{22459CF3-D092-E742-BE3B-047B47585132}" type="slidenum">
              <a:rPr lang="en-US" altLang="en-US"/>
              <a:pPr/>
              <a:t>‹#›</a:t>
            </a:fld>
            <a:endParaRPr lang="en-US" altLang="en-US"/>
          </a:p>
        </p:txBody>
      </p:sp>
    </p:spTree>
    <p:extLst>
      <p:ext uri="{BB962C8B-B14F-4D97-AF65-F5344CB8AC3E}">
        <p14:creationId xmlns:p14="http://schemas.microsoft.com/office/powerpoint/2010/main" val="3772536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50999DA-3245-4249-84DD-3A5DE9A88525}"/>
              </a:ext>
            </a:extLst>
          </p:cNvPr>
          <p:cNvSpPr>
            <a:spLocks noGrp="1"/>
          </p:cNvSpPr>
          <p:nvPr>
            <p:ph type="sldNum" sz="quarter" idx="10"/>
          </p:nvPr>
        </p:nvSpPr>
        <p:spPr/>
        <p:txBody>
          <a:bodyPr/>
          <a:lstStyle>
            <a:lvl1pPr>
              <a:defRPr/>
            </a:lvl1pPr>
          </a:lstStyle>
          <a:p>
            <a:fld id="{47AC5105-97A2-F344-848E-1D26AE842D0E}" type="slidenum">
              <a:rPr lang="en-US" altLang="en-US"/>
              <a:pPr/>
              <a:t>‹#›</a:t>
            </a:fld>
            <a:endParaRPr lang="en-US" altLang="en-US"/>
          </a:p>
        </p:txBody>
      </p:sp>
    </p:spTree>
    <p:extLst>
      <p:ext uri="{BB962C8B-B14F-4D97-AF65-F5344CB8AC3E}">
        <p14:creationId xmlns:p14="http://schemas.microsoft.com/office/powerpoint/2010/main" val="1397138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B20B66D4-C410-C448-AC11-F1FDB23748B1}"/>
              </a:ext>
            </a:extLst>
          </p:cNvPr>
          <p:cNvSpPr>
            <a:spLocks noGrp="1"/>
          </p:cNvSpPr>
          <p:nvPr>
            <p:ph type="sldNum" sz="quarter" idx="10"/>
          </p:nvPr>
        </p:nvSpPr>
        <p:spPr/>
        <p:txBody>
          <a:bodyPr/>
          <a:lstStyle>
            <a:lvl1pPr>
              <a:defRPr/>
            </a:lvl1pPr>
          </a:lstStyle>
          <a:p>
            <a:fld id="{DAAC7A1C-144F-2E46-B5C9-86C03331645B}" type="slidenum">
              <a:rPr lang="en-US" altLang="en-US"/>
              <a:pPr/>
              <a:t>‹#›</a:t>
            </a:fld>
            <a:endParaRPr lang="en-US" altLang="en-US"/>
          </a:p>
        </p:txBody>
      </p:sp>
    </p:spTree>
    <p:extLst>
      <p:ext uri="{BB962C8B-B14F-4D97-AF65-F5344CB8AC3E}">
        <p14:creationId xmlns:p14="http://schemas.microsoft.com/office/powerpoint/2010/main" val="9807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C203A6E8-09E5-DE4E-A4E0-C240419F80BB}"/>
              </a:ext>
            </a:extLst>
          </p:cNvPr>
          <p:cNvSpPr>
            <a:spLocks noGrp="1"/>
          </p:cNvSpPr>
          <p:nvPr>
            <p:ph type="sldNum" sz="quarter" idx="12"/>
          </p:nvPr>
        </p:nvSpPr>
        <p:spPr/>
        <p:txBody>
          <a:bodyPr/>
          <a:lstStyle>
            <a:lvl1pPr>
              <a:defRPr/>
            </a:lvl1pPr>
          </a:lstStyle>
          <a:p>
            <a:fld id="{881CC4C7-D46C-E944-BA55-70612D1CEDCB}" type="slidenum">
              <a:rPr lang="en-US" altLang="en-US"/>
              <a:pPr/>
              <a:t>‹#›</a:t>
            </a:fld>
            <a:endParaRPr lang="en-US" altLang="en-US"/>
          </a:p>
        </p:txBody>
      </p:sp>
    </p:spTree>
    <p:extLst>
      <p:ext uri="{BB962C8B-B14F-4D97-AF65-F5344CB8AC3E}">
        <p14:creationId xmlns:p14="http://schemas.microsoft.com/office/powerpoint/2010/main" val="1673999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BB2FFBC-2447-1D45-9C46-9ED5C9FD3537}"/>
              </a:ext>
            </a:extLst>
          </p:cNvPr>
          <p:cNvSpPr>
            <a:spLocks noGrp="1"/>
          </p:cNvSpPr>
          <p:nvPr>
            <p:ph type="sldNum" sz="quarter" idx="10"/>
          </p:nvPr>
        </p:nvSpPr>
        <p:spPr/>
        <p:txBody>
          <a:bodyPr/>
          <a:lstStyle>
            <a:lvl1pPr>
              <a:defRPr/>
            </a:lvl1pPr>
          </a:lstStyle>
          <a:p>
            <a:fld id="{D94A989F-D51D-C14A-A5BD-6C25BEF7249A}" type="slidenum">
              <a:rPr lang="en-US" altLang="en-US"/>
              <a:pPr/>
              <a:t>‹#›</a:t>
            </a:fld>
            <a:endParaRPr lang="en-US" altLang="en-US"/>
          </a:p>
        </p:txBody>
      </p:sp>
    </p:spTree>
    <p:extLst>
      <p:ext uri="{BB962C8B-B14F-4D97-AF65-F5344CB8AC3E}">
        <p14:creationId xmlns:p14="http://schemas.microsoft.com/office/powerpoint/2010/main" val="2879132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136430E6-6D4C-3142-A5CB-966A804BEA6D}"/>
              </a:ext>
            </a:extLst>
          </p:cNvPr>
          <p:cNvSpPr>
            <a:spLocks noGrp="1"/>
          </p:cNvSpPr>
          <p:nvPr>
            <p:ph type="sldNum" sz="quarter" idx="10"/>
          </p:nvPr>
        </p:nvSpPr>
        <p:spPr/>
        <p:txBody>
          <a:bodyPr/>
          <a:lstStyle>
            <a:lvl1pPr>
              <a:defRPr/>
            </a:lvl1pPr>
          </a:lstStyle>
          <a:p>
            <a:fld id="{4FA2C0EA-0A2C-464F-B376-B0FFCC3593D6}" type="slidenum">
              <a:rPr lang="en-US" altLang="en-US"/>
              <a:pPr/>
              <a:t>‹#›</a:t>
            </a:fld>
            <a:endParaRPr lang="en-US" altLang="en-US"/>
          </a:p>
        </p:txBody>
      </p:sp>
    </p:spTree>
    <p:extLst>
      <p:ext uri="{BB962C8B-B14F-4D97-AF65-F5344CB8AC3E}">
        <p14:creationId xmlns:p14="http://schemas.microsoft.com/office/powerpoint/2010/main" val="189387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58CBD388-436A-EC49-9D11-6CC0C2242B67}"/>
              </a:ext>
            </a:extLst>
          </p:cNvPr>
          <p:cNvSpPr>
            <a:spLocks noGrp="1"/>
          </p:cNvSpPr>
          <p:nvPr>
            <p:ph type="sldNum" sz="quarter" idx="12"/>
          </p:nvPr>
        </p:nvSpPr>
        <p:spPr/>
        <p:txBody>
          <a:bodyPr/>
          <a:lstStyle>
            <a:lvl1pPr>
              <a:defRPr/>
            </a:lvl1pPr>
          </a:lstStyle>
          <a:p>
            <a:fld id="{7EBDEC45-995D-A340-825E-DF2C78A483C4}" type="slidenum">
              <a:rPr lang="en-US" altLang="en-US"/>
              <a:pPr/>
              <a:t>‹#›</a:t>
            </a:fld>
            <a:endParaRPr lang="en-US" altLang="en-US"/>
          </a:p>
        </p:txBody>
      </p:sp>
    </p:spTree>
    <p:extLst>
      <p:ext uri="{BB962C8B-B14F-4D97-AF65-F5344CB8AC3E}">
        <p14:creationId xmlns:p14="http://schemas.microsoft.com/office/powerpoint/2010/main" val="4112100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84EB1554-BA01-9440-91DE-D2EE003AA439}"/>
              </a:ext>
            </a:extLst>
          </p:cNvPr>
          <p:cNvSpPr>
            <a:spLocks noGrp="1"/>
          </p:cNvSpPr>
          <p:nvPr>
            <p:ph type="sldNum" sz="quarter" idx="13"/>
          </p:nvPr>
        </p:nvSpPr>
        <p:spPr/>
        <p:txBody>
          <a:bodyPr/>
          <a:lstStyle>
            <a:lvl1pPr>
              <a:defRPr/>
            </a:lvl1pPr>
          </a:lstStyle>
          <a:p>
            <a:fld id="{E8162D0E-BEAD-2C47-AAFF-DE2805F0DED7}" type="slidenum">
              <a:rPr lang="en-US" altLang="en-US"/>
              <a:pPr/>
              <a:t>‹#›</a:t>
            </a:fld>
            <a:endParaRPr lang="en-US" altLang="en-US"/>
          </a:p>
        </p:txBody>
      </p:sp>
    </p:spTree>
    <p:extLst>
      <p:ext uri="{BB962C8B-B14F-4D97-AF65-F5344CB8AC3E}">
        <p14:creationId xmlns:p14="http://schemas.microsoft.com/office/powerpoint/2010/main" val="2163660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700395AE-BC4B-A440-B6A5-AE1CE42DC4DD}"/>
              </a:ext>
            </a:extLst>
          </p:cNvPr>
          <p:cNvSpPr>
            <a:spLocks noGrp="1"/>
          </p:cNvSpPr>
          <p:nvPr>
            <p:ph type="sldNum" sz="quarter" idx="13"/>
          </p:nvPr>
        </p:nvSpPr>
        <p:spPr/>
        <p:txBody>
          <a:bodyPr/>
          <a:lstStyle>
            <a:lvl1pPr>
              <a:defRPr/>
            </a:lvl1pPr>
          </a:lstStyle>
          <a:p>
            <a:fld id="{CC87A168-D9DF-0643-A5B4-F688F9183C10}" type="slidenum">
              <a:rPr lang="en-US" altLang="en-US"/>
              <a:pPr/>
              <a:t>‹#›</a:t>
            </a:fld>
            <a:endParaRPr lang="en-US" altLang="en-US"/>
          </a:p>
        </p:txBody>
      </p:sp>
    </p:spTree>
    <p:extLst>
      <p:ext uri="{BB962C8B-B14F-4D97-AF65-F5344CB8AC3E}">
        <p14:creationId xmlns:p14="http://schemas.microsoft.com/office/powerpoint/2010/main" val="1763191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EEE83CC4-FEF7-1549-8A7E-385F4E0592C0}"/>
              </a:ext>
            </a:extLst>
          </p:cNvPr>
          <p:cNvSpPr>
            <a:spLocks noGrp="1"/>
          </p:cNvSpPr>
          <p:nvPr>
            <p:ph type="sldNum" sz="quarter" idx="12"/>
          </p:nvPr>
        </p:nvSpPr>
        <p:spPr/>
        <p:txBody>
          <a:bodyPr/>
          <a:lstStyle>
            <a:lvl1pPr>
              <a:defRPr/>
            </a:lvl1pPr>
          </a:lstStyle>
          <a:p>
            <a:fld id="{D10996B2-1AC3-F94C-8479-CC1129AE508F}" type="slidenum">
              <a:rPr lang="en-US" altLang="en-US"/>
              <a:pPr/>
              <a:t>‹#›</a:t>
            </a:fld>
            <a:endParaRPr lang="en-US" altLang="en-US"/>
          </a:p>
        </p:txBody>
      </p:sp>
    </p:spTree>
    <p:extLst>
      <p:ext uri="{BB962C8B-B14F-4D97-AF65-F5344CB8AC3E}">
        <p14:creationId xmlns:p14="http://schemas.microsoft.com/office/powerpoint/2010/main" val="912681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48CADB-4AD1-C14F-8E06-B38CC6608251}"/>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3C166B74-1741-2F43-9F43-0C502F7BA1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4014732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665F0446-8C0C-6846-A5DC-FF8F5F3C76FD}"/>
              </a:ext>
            </a:extLst>
          </p:cNvPr>
          <p:cNvSpPr>
            <a:spLocks noGrp="1"/>
          </p:cNvSpPr>
          <p:nvPr>
            <p:ph type="sldNum" sz="quarter" idx="15"/>
          </p:nvPr>
        </p:nvSpPr>
        <p:spPr/>
        <p:txBody>
          <a:bodyPr/>
          <a:lstStyle>
            <a:lvl1pPr>
              <a:defRPr/>
            </a:lvl1pPr>
          </a:lstStyle>
          <a:p>
            <a:fld id="{51C20051-DDE8-FC4E-8CB8-EA70F377194D}" type="slidenum">
              <a:rPr lang="en-US" altLang="en-US"/>
              <a:pPr/>
              <a:t>‹#›</a:t>
            </a:fld>
            <a:endParaRPr lang="en-US" altLang="en-US"/>
          </a:p>
        </p:txBody>
      </p:sp>
    </p:spTree>
    <p:extLst>
      <p:ext uri="{BB962C8B-B14F-4D97-AF65-F5344CB8AC3E}">
        <p14:creationId xmlns:p14="http://schemas.microsoft.com/office/powerpoint/2010/main" val="4074622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F3E38A8F-2EAC-1D47-9D00-BFA2409C4AB3}"/>
              </a:ext>
            </a:extLst>
          </p:cNvPr>
          <p:cNvSpPr>
            <a:spLocks noGrp="1"/>
          </p:cNvSpPr>
          <p:nvPr>
            <p:ph type="sldNum" sz="quarter" idx="10"/>
          </p:nvPr>
        </p:nvSpPr>
        <p:spPr/>
        <p:txBody>
          <a:bodyPr/>
          <a:lstStyle>
            <a:lvl1pPr>
              <a:defRPr/>
            </a:lvl1pPr>
          </a:lstStyle>
          <a:p>
            <a:fld id="{C85C7505-8E2E-1148-8136-51B598926DB3}" type="slidenum">
              <a:rPr lang="en-US" altLang="en-US"/>
              <a:pPr/>
              <a:t>‹#›</a:t>
            </a:fld>
            <a:endParaRPr lang="en-US" altLang="en-US"/>
          </a:p>
        </p:txBody>
      </p:sp>
    </p:spTree>
    <p:extLst>
      <p:ext uri="{BB962C8B-B14F-4D97-AF65-F5344CB8AC3E}">
        <p14:creationId xmlns:p14="http://schemas.microsoft.com/office/powerpoint/2010/main" val="3538649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223ED7B-AAB0-D641-8DC4-4D84E1EF0D61}"/>
              </a:ext>
            </a:extLst>
          </p:cNvPr>
          <p:cNvSpPr>
            <a:spLocks noGrp="1"/>
          </p:cNvSpPr>
          <p:nvPr>
            <p:ph type="sldNum" sz="quarter" idx="10"/>
          </p:nvPr>
        </p:nvSpPr>
        <p:spPr/>
        <p:txBody>
          <a:bodyPr/>
          <a:lstStyle>
            <a:lvl1pPr>
              <a:defRPr/>
            </a:lvl1pPr>
          </a:lstStyle>
          <a:p>
            <a:fld id="{94B3E91F-4A43-EF49-A59B-51D89E9085DC}" type="slidenum">
              <a:rPr lang="en-US" altLang="en-US"/>
              <a:pPr/>
              <a:t>‹#›</a:t>
            </a:fld>
            <a:endParaRPr lang="en-US" altLang="en-US"/>
          </a:p>
        </p:txBody>
      </p:sp>
    </p:spTree>
    <p:extLst>
      <p:ext uri="{BB962C8B-B14F-4D97-AF65-F5344CB8AC3E}">
        <p14:creationId xmlns:p14="http://schemas.microsoft.com/office/powerpoint/2010/main" val="3619994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2" y="2120529"/>
            <a:ext cx="12172949" cy="1389434"/>
          </a:xfrm>
        </p:spPr>
        <p:txBody>
          <a:bodyPr lIns="457200" rIns="457200" anchorCtr="0"/>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28843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Divider--Mast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B17120-81AC-8A4E-B76F-1BF578B87701}"/>
              </a:ext>
            </a:extLst>
          </p:cNvPr>
          <p:cNvSpPr/>
          <p:nvPr userDrawn="1"/>
        </p:nvSpPr>
        <p:spPr>
          <a:xfrm>
            <a:off x="0" y="0"/>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 y="2120529"/>
            <a:ext cx="12172949" cy="1389434"/>
          </a:xfrm>
        </p:spPr>
        <p:txBody>
          <a:bodyPr lIns="457200" rIns="457200" anchorCtr="0"/>
          <a:lstStyle>
            <a:lvl1pPr algn="ctr">
              <a:defRPr sz="40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3387519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rgbClr val="E9AF1D"/>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 y="3543300"/>
            <a:ext cx="12191999" cy="952500"/>
          </a:xfrm>
        </p:spPr>
        <p:txBody>
          <a:bodyPr lIns="914400" rIns="914400"/>
          <a:lstStyle>
            <a:lvl1pPr marL="0" indent="0" algn="ctr">
              <a:buNone/>
              <a:defRPr sz="2200" spc="3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000" cap="none" spc="3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29979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70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BDE721-C319-CF4C-86C3-6A829A6EEA54}"/>
              </a:ext>
            </a:extLst>
          </p:cNvPr>
          <p:cNvSpPr>
            <a:spLocks noGrp="1"/>
          </p:cNvSpPr>
          <p:nvPr>
            <p:ph type="sldNum" sz="quarter" idx="10"/>
          </p:nvPr>
        </p:nvSpPr>
        <p:spPr/>
        <p:txBody>
          <a:bodyPr/>
          <a:lstStyle>
            <a:lvl1pPr>
              <a:defRPr/>
            </a:lvl1pPr>
          </a:lstStyle>
          <a:p>
            <a:fld id="{36A680C4-0F60-9444-AA95-C0CA3E26AF92}" type="slidenum">
              <a:rPr lang="en-US" altLang="en-US"/>
              <a:pPr/>
              <a:t>‹#›</a:t>
            </a:fld>
            <a:endParaRPr lang="en-US" altLang="en-US"/>
          </a:p>
        </p:txBody>
      </p:sp>
    </p:spTree>
    <p:extLst>
      <p:ext uri="{BB962C8B-B14F-4D97-AF65-F5344CB8AC3E}">
        <p14:creationId xmlns:p14="http://schemas.microsoft.com/office/powerpoint/2010/main" val="1015591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DA720B-6722-A24F-8076-6BF9301BE05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948AF4F9-218C-094B-9498-3C7EA43E53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161971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91C1AD8-AE3C-BB48-BCB1-2CF3531CE6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247415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DEA3B40-76A1-6A47-9F93-1F538185C7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886148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6BC17BCC-A453-5341-840C-217C01EDCAF4}"/>
              </a:ext>
            </a:extLst>
          </p:cNvPr>
          <p:cNvSpPr>
            <a:spLocks noGrp="1"/>
          </p:cNvSpPr>
          <p:nvPr>
            <p:ph type="sldNum" sz="quarter" idx="10"/>
          </p:nvPr>
        </p:nvSpPr>
        <p:spPr/>
        <p:txBody>
          <a:bodyPr/>
          <a:lstStyle>
            <a:lvl1pPr>
              <a:defRPr/>
            </a:lvl1pPr>
          </a:lstStyle>
          <a:p>
            <a:pPr>
              <a:defRPr/>
            </a:pPr>
            <a:fld id="{A0311BEA-D1E9-7B4F-AE43-C01D25FDFEC5}" type="slidenum">
              <a:rPr lang="en-US" altLang="en-US"/>
              <a:pPr>
                <a:defRPr/>
              </a:pPr>
              <a:t>‹#›</a:t>
            </a:fld>
            <a:endParaRPr lang="en-US" altLang="en-US"/>
          </a:p>
        </p:txBody>
      </p:sp>
    </p:spTree>
    <p:extLst>
      <p:ext uri="{BB962C8B-B14F-4D97-AF65-F5344CB8AC3E}">
        <p14:creationId xmlns:p14="http://schemas.microsoft.com/office/powerpoint/2010/main" val="3010737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7D77AEC5-5F6E-DB48-9A9E-DE83ED26E423}"/>
              </a:ext>
            </a:extLst>
          </p:cNvPr>
          <p:cNvSpPr>
            <a:spLocks noGrp="1"/>
          </p:cNvSpPr>
          <p:nvPr>
            <p:ph type="sldNum" sz="quarter" idx="12"/>
          </p:nvPr>
        </p:nvSpPr>
        <p:spPr/>
        <p:txBody>
          <a:bodyPr/>
          <a:lstStyle>
            <a:lvl1pPr>
              <a:defRPr/>
            </a:lvl1pPr>
          </a:lstStyle>
          <a:p>
            <a:pPr>
              <a:defRPr/>
            </a:pPr>
            <a:fld id="{1D7FECBD-1B01-0D45-94E0-2F44FA1B8F6A}" type="slidenum">
              <a:rPr lang="en-US" altLang="en-US"/>
              <a:pPr>
                <a:defRPr/>
              </a:pPr>
              <a:t>‹#›</a:t>
            </a:fld>
            <a:endParaRPr lang="en-US" altLang="en-US"/>
          </a:p>
        </p:txBody>
      </p:sp>
    </p:spTree>
    <p:extLst>
      <p:ext uri="{BB962C8B-B14F-4D97-AF65-F5344CB8AC3E}">
        <p14:creationId xmlns:p14="http://schemas.microsoft.com/office/powerpoint/2010/main" val="1338541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3BD49FE-568D-364F-97A2-A13675C97BDF}"/>
              </a:ext>
            </a:extLst>
          </p:cNvPr>
          <p:cNvSpPr>
            <a:spLocks noGrp="1"/>
          </p:cNvSpPr>
          <p:nvPr>
            <p:ph type="sldNum" sz="quarter" idx="10"/>
          </p:nvPr>
        </p:nvSpPr>
        <p:spPr/>
        <p:txBody>
          <a:bodyPr/>
          <a:lstStyle>
            <a:lvl1pPr>
              <a:defRPr/>
            </a:lvl1pPr>
          </a:lstStyle>
          <a:p>
            <a:pPr>
              <a:defRPr/>
            </a:pPr>
            <a:fld id="{92221244-53CA-0B49-A12A-9F09DBE63DD3}" type="slidenum">
              <a:rPr lang="en-US" altLang="en-US"/>
              <a:pPr>
                <a:defRPr/>
              </a:pPr>
              <a:t>‹#›</a:t>
            </a:fld>
            <a:endParaRPr lang="en-US" altLang="en-US"/>
          </a:p>
        </p:txBody>
      </p:sp>
    </p:spTree>
    <p:extLst>
      <p:ext uri="{BB962C8B-B14F-4D97-AF65-F5344CB8AC3E}">
        <p14:creationId xmlns:p14="http://schemas.microsoft.com/office/powerpoint/2010/main" val="833178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13F0567-295C-024B-B197-B6D10AA54A3A}"/>
              </a:ext>
            </a:extLst>
          </p:cNvPr>
          <p:cNvSpPr>
            <a:spLocks noGrp="1"/>
          </p:cNvSpPr>
          <p:nvPr>
            <p:ph type="sldNum" sz="quarter" idx="10"/>
          </p:nvPr>
        </p:nvSpPr>
        <p:spPr/>
        <p:txBody>
          <a:bodyPr/>
          <a:lstStyle>
            <a:lvl1pPr>
              <a:defRPr/>
            </a:lvl1pPr>
          </a:lstStyle>
          <a:p>
            <a:pPr>
              <a:defRPr/>
            </a:pPr>
            <a:fld id="{25C57263-7D57-9248-B2FA-412C9FDF9ED7}" type="slidenum">
              <a:rPr lang="en-US" altLang="en-US"/>
              <a:pPr>
                <a:defRPr/>
              </a:pPr>
              <a:t>‹#›</a:t>
            </a:fld>
            <a:endParaRPr lang="en-US" altLang="en-US"/>
          </a:p>
        </p:txBody>
      </p:sp>
    </p:spTree>
    <p:extLst>
      <p:ext uri="{BB962C8B-B14F-4D97-AF65-F5344CB8AC3E}">
        <p14:creationId xmlns:p14="http://schemas.microsoft.com/office/powerpoint/2010/main" val="2534754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2ADBA14-DCD6-0248-B81A-09DAE852116F}"/>
              </a:ext>
            </a:extLst>
          </p:cNvPr>
          <p:cNvSpPr>
            <a:spLocks noGrp="1"/>
          </p:cNvSpPr>
          <p:nvPr>
            <p:ph type="sldNum" sz="quarter" idx="10"/>
          </p:nvPr>
        </p:nvSpPr>
        <p:spPr/>
        <p:txBody>
          <a:bodyPr/>
          <a:lstStyle>
            <a:lvl1pPr>
              <a:defRPr/>
            </a:lvl1pPr>
          </a:lstStyle>
          <a:p>
            <a:pPr>
              <a:defRPr/>
            </a:pPr>
            <a:fld id="{0ED1C9BA-9B96-774A-B804-3D2EF1007958}" type="slidenum">
              <a:rPr lang="en-US" altLang="en-US"/>
              <a:pPr>
                <a:defRPr/>
              </a:pPr>
              <a:t>‹#›</a:t>
            </a:fld>
            <a:endParaRPr lang="en-US" altLang="en-US"/>
          </a:p>
        </p:txBody>
      </p:sp>
    </p:spTree>
    <p:extLst>
      <p:ext uri="{BB962C8B-B14F-4D97-AF65-F5344CB8AC3E}">
        <p14:creationId xmlns:p14="http://schemas.microsoft.com/office/powerpoint/2010/main" val="3874497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F72C1F0-3AE5-E94D-8C71-EDE70B91872F}"/>
              </a:ext>
            </a:extLst>
          </p:cNvPr>
          <p:cNvSpPr>
            <a:spLocks noGrp="1"/>
          </p:cNvSpPr>
          <p:nvPr>
            <p:ph type="sldNum" sz="quarter" idx="10"/>
          </p:nvPr>
        </p:nvSpPr>
        <p:spPr/>
        <p:txBody>
          <a:bodyPr/>
          <a:lstStyle>
            <a:lvl1pPr>
              <a:defRPr/>
            </a:lvl1pPr>
          </a:lstStyle>
          <a:p>
            <a:pPr>
              <a:defRPr/>
            </a:pPr>
            <a:fld id="{3AF111DB-D1B4-8542-B69D-9D294145FDD4}" type="slidenum">
              <a:rPr lang="en-US" altLang="en-US"/>
              <a:pPr>
                <a:defRPr/>
              </a:pPr>
              <a:t>‹#›</a:t>
            </a:fld>
            <a:endParaRPr lang="en-US" altLang="en-US"/>
          </a:p>
        </p:txBody>
      </p:sp>
    </p:spTree>
    <p:extLst>
      <p:ext uri="{BB962C8B-B14F-4D97-AF65-F5344CB8AC3E}">
        <p14:creationId xmlns:p14="http://schemas.microsoft.com/office/powerpoint/2010/main" val="1138307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D4EAAB3-AEEB-EF49-A224-35F01F27BDD2}"/>
              </a:ext>
            </a:extLst>
          </p:cNvPr>
          <p:cNvSpPr>
            <a:spLocks noGrp="1"/>
          </p:cNvSpPr>
          <p:nvPr>
            <p:ph type="sldNum" sz="quarter" idx="10"/>
          </p:nvPr>
        </p:nvSpPr>
        <p:spPr/>
        <p:txBody>
          <a:bodyPr/>
          <a:lstStyle>
            <a:lvl1pPr>
              <a:defRPr/>
            </a:lvl1pPr>
          </a:lstStyle>
          <a:p>
            <a:pPr>
              <a:defRPr/>
            </a:pPr>
            <a:fld id="{13D5DF33-1FAC-8049-B079-3D34FFC2AC28}" type="slidenum">
              <a:rPr lang="en-US" altLang="en-US"/>
              <a:pPr>
                <a:defRPr/>
              </a:pPr>
              <a:t>‹#›</a:t>
            </a:fld>
            <a:endParaRPr lang="en-US" altLang="en-US"/>
          </a:p>
        </p:txBody>
      </p:sp>
    </p:spTree>
    <p:extLst>
      <p:ext uri="{BB962C8B-B14F-4D97-AF65-F5344CB8AC3E}">
        <p14:creationId xmlns:p14="http://schemas.microsoft.com/office/powerpoint/2010/main" val="3369857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B62F1EC-56E6-7D4C-8AA3-7F9D2F7FA185}"/>
              </a:ext>
            </a:extLst>
          </p:cNvPr>
          <p:cNvSpPr>
            <a:spLocks noGrp="1"/>
          </p:cNvSpPr>
          <p:nvPr>
            <p:ph type="sldNum" sz="quarter" idx="10"/>
          </p:nvPr>
        </p:nvSpPr>
        <p:spPr/>
        <p:txBody>
          <a:bodyPr/>
          <a:lstStyle>
            <a:lvl1pPr>
              <a:defRPr/>
            </a:lvl1pPr>
          </a:lstStyle>
          <a:p>
            <a:pPr>
              <a:defRPr/>
            </a:pPr>
            <a:fld id="{E219DF13-008F-4745-ABF8-93E710F59E5F}" type="slidenum">
              <a:rPr lang="en-US" altLang="en-US"/>
              <a:pPr>
                <a:defRPr/>
              </a:pPr>
              <a:t>‹#›</a:t>
            </a:fld>
            <a:endParaRPr lang="en-US" altLang="en-US"/>
          </a:p>
        </p:txBody>
      </p:sp>
    </p:spTree>
    <p:extLst>
      <p:ext uri="{BB962C8B-B14F-4D97-AF65-F5344CB8AC3E}">
        <p14:creationId xmlns:p14="http://schemas.microsoft.com/office/powerpoint/2010/main" val="275159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F8337F4-C7ED-3A45-B6DD-C0F01A84D46F}"/>
              </a:ext>
            </a:extLst>
          </p:cNvPr>
          <p:cNvSpPr>
            <a:spLocks noGrp="1"/>
          </p:cNvSpPr>
          <p:nvPr>
            <p:ph type="sldNum" sz="quarter" idx="10"/>
          </p:nvPr>
        </p:nvSpPr>
        <p:spPr/>
        <p:txBody>
          <a:bodyPr/>
          <a:lstStyle>
            <a:lvl1pPr>
              <a:defRPr/>
            </a:lvl1pPr>
          </a:lstStyle>
          <a:p>
            <a:pPr>
              <a:defRPr/>
            </a:pPr>
            <a:fld id="{42A54A64-10B8-D242-A2B7-11B7DD92022F}" type="slidenum">
              <a:rPr lang="en-US" altLang="en-US"/>
              <a:pPr>
                <a:defRPr/>
              </a:pPr>
              <a:t>‹#›</a:t>
            </a:fld>
            <a:endParaRPr lang="en-US" altLang="en-US"/>
          </a:p>
        </p:txBody>
      </p:sp>
    </p:spTree>
    <p:extLst>
      <p:ext uri="{BB962C8B-B14F-4D97-AF65-F5344CB8AC3E}">
        <p14:creationId xmlns:p14="http://schemas.microsoft.com/office/powerpoint/2010/main" val="2533967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69537D8-5CFE-1841-8A27-5B060C7C2F3D}"/>
              </a:ext>
            </a:extLst>
          </p:cNvPr>
          <p:cNvSpPr>
            <a:spLocks noGrp="1"/>
          </p:cNvSpPr>
          <p:nvPr>
            <p:ph type="sldNum" sz="quarter" idx="10"/>
          </p:nvPr>
        </p:nvSpPr>
        <p:spPr/>
        <p:txBody>
          <a:bodyPr/>
          <a:lstStyle>
            <a:lvl1pPr>
              <a:defRPr/>
            </a:lvl1pPr>
          </a:lstStyle>
          <a:p>
            <a:pPr>
              <a:defRPr/>
            </a:pPr>
            <a:fld id="{CD18C8BD-560C-FE45-A9B9-0406D56DE649}" type="slidenum">
              <a:rPr lang="en-US" altLang="en-US"/>
              <a:pPr>
                <a:defRPr/>
              </a:pPr>
              <a:t>‹#›</a:t>
            </a:fld>
            <a:endParaRPr lang="en-US" altLang="en-US"/>
          </a:p>
        </p:txBody>
      </p:sp>
    </p:spTree>
    <p:extLst>
      <p:ext uri="{BB962C8B-B14F-4D97-AF65-F5344CB8AC3E}">
        <p14:creationId xmlns:p14="http://schemas.microsoft.com/office/powerpoint/2010/main" val="394924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F1159C11-B3B0-AF48-A85B-B3651218B4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F3BDEE0-7639-E74A-920B-1F218BCAD956}"/>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961405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2A8CE25A-2EE9-DF4F-B13E-1C20400E089C}"/>
              </a:ext>
            </a:extLst>
          </p:cNvPr>
          <p:cNvSpPr>
            <a:spLocks noGrp="1"/>
          </p:cNvSpPr>
          <p:nvPr>
            <p:ph type="sldNum" sz="quarter" idx="12"/>
          </p:nvPr>
        </p:nvSpPr>
        <p:spPr/>
        <p:txBody>
          <a:bodyPr/>
          <a:lstStyle>
            <a:lvl1pPr>
              <a:defRPr/>
            </a:lvl1pPr>
          </a:lstStyle>
          <a:p>
            <a:pPr>
              <a:defRPr/>
            </a:pPr>
            <a:fld id="{6D8750E4-A0AD-D248-A599-97DD63A6717B}" type="slidenum">
              <a:rPr lang="en-US" altLang="en-US"/>
              <a:pPr>
                <a:defRPr/>
              </a:pPr>
              <a:t>‹#›</a:t>
            </a:fld>
            <a:endParaRPr lang="en-US" altLang="en-US"/>
          </a:p>
        </p:txBody>
      </p:sp>
    </p:spTree>
    <p:extLst>
      <p:ext uri="{BB962C8B-B14F-4D97-AF65-F5344CB8AC3E}">
        <p14:creationId xmlns:p14="http://schemas.microsoft.com/office/powerpoint/2010/main" val="1621479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3AF619A-8CD6-E54B-81EA-133BA781D5EC}"/>
              </a:ext>
            </a:extLst>
          </p:cNvPr>
          <p:cNvSpPr>
            <a:spLocks noGrp="1"/>
          </p:cNvSpPr>
          <p:nvPr>
            <p:ph type="sldNum" sz="quarter" idx="10"/>
          </p:nvPr>
        </p:nvSpPr>
        <p:spPr/>
        <p:txBody>
          <a:bodyPr/>
          <a:lstStyle>
            <a:lvl1pPr>
              <a:defRPr/>
            </a:lvl1pPr>
          </a:lstStyle>
          <a:p>
            <a:pPr>
              <a:defRPr/>
            </a:pPr>
            <a:fld id="{9777A2D9-348E-9B4E-A5EA-26B97776548C}" type="slidenum">
              <a:rPr lang="en-US" altLang="en-US"/>
              <a:pPr>
                <a:defRPr/>
              </a:pPr>
              <a:t>‹#›</a:t>
            </a:fld>
            <a:endParaRPr lang="en-US" altLang="en-US"/>
          </a:p>
        </p:txBody>
      </p:sp>
    </p:spTree>
    <p:extLst>
      <p:ext uri="{BB962C8B-B14F-4D97-AF65-F5344CB8AC3E}">
        <p14:creationId xmlns:p14="http://schemas.microsoft.com/office/powerpoint/2010/main" val="685770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8A3BCD77-B29C-424A-B471-9BD83B4E1FCC}"/>
              </a:ext>
            </a:extLst>
          </p:cNvPr>
          <p:cNvSpPr>
            <a:spLocks noGrp="1"/>
          </p:cNvSpPr>
          <p:nvPr>
            <p:ph type="sldNum" sz="quarter" idx="10"/>
          </p:nvPr>
        </p:nvSpPr>
        <p:spPr/>
        <p:txBody>
          <a:bodyPr/>
          <a:lstStyle>
            <a:lvl1pPr>
              <a:defRPr/>
            </a:lvl1pPr>
          </a:lstStyle>
          <a:p>
            <a:pPr>
              <a:defRPr/>
            </a:pPr>
            <a:fld id="{304A8BAF-F8FF-2948-B8E7-E9709EF49974}" type="slidenum">
              <a:rPr lang="en-US" altLang="en-US"/>
              <a:pPr>
                <a:defRPr/>
              </a:pPr>
              <a:t>‹#›</a:t>
            </a:fld>
            <a:endParaRPr lang="en-US" altLang="en-US"/>
          </a:p>
        </p:txBody>
      </p:sp>
    </p:spTree>
    <p:extLst>
      <p:ext uri="{BB962C8B-B14F-4D97-AF65-F5344CB8AC3E}">
        <p14:creationId xmlns:p14="http://schemas.microsoft.com/office/powerpoint/2010/main" val="37637321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926CB6B-7DE6-5146-9374-B79E4B4915F4}"/>
              </a:ext>
            </a:extLst>
          </p:cNvPr>
          <p:cNvSpPr>
            <a:spLocks noGrp="1"/>
          </p:cNvSpPr>
          <p:nvPr>
            <p:ph type="sldNum" sz="quarter" idx="12"/>
          </p:nvPr>
        </p:nvSpPr>
        <p:spPr/>
        <p:txBody>
          <a:bodyPr/>
          <a:lstStyle>
            <a:lvl1pPr>
              <a:defRPr/>
            </a:lvl1pPr>
          </a:lstStyle>
          <a:p>
            <a:pPr>
              <a:defRPr/>
            </a:pPr>
            <a:fld id="{207669ED-E9DF-F848-A17C-91B3D3DA2FC7}" type="slidenum">
              <a:rPr lang="en-US" altLang="en-US"/>
              <a:pPr>
                <a:defRPr/>
              </a:pPr>
              <a:t>‹#›</a:t>
            </a:fld>
            <a:endParaRPr lang="en-US" altLang="en-US"/>
          </a:p>
        </p:txBody>
      </p:sp>
    </p:spTree>
    <p:extLst>
      <p:ext uri="{BB962C8B-B14F-4D97-AF65-F5344CB8AC3E}">
        <p14:creationId xmlns:p14="http://schemas.microsoft.com/office/powerpoint/2010/main" val="3207796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6195D1C7-DA7F-FF46-A02E-15228ED1D9D3}"/>
              </a:ext>
            </a:extLst>
          </p:cNvPr>
          <p:cNvSpPr>
            <a:spLocks noGrp="1"/>
          </p:cNvSpPr>
          <p:nvPr>
            <p:ph type="sldNum" sz="quarter" idx="13"/>
          </p:nvPr>
        </p:nvSpPr>
        <p:spPr/>
        <p:txBody>
          <a:bodyPr/>
          <a:lstStyle>
            <a:lvl1pPr>
              <a:defRPr/>
            </a:lvl1pPr>
          </a:lstStyle>
          <a:p>
            <a:pPr>
              <a:defRPr/>
            </a:pPr>
            <a:fld id="{EC6F08E4-1B05-E24D-AD8B-BA4F6E458911}" type="slidenum">
              <a:rPr lang="en-US" altLang="en-US"/>
              <a:pPr>
                <a:defRPr/>
              </a:pPr>
              <a:t>‹#›</a:t>
            </a:fld>
            <a:endParaRPr lang="en-US" altLang="en-US"/>
          </a:p>
        </p:txBody>
      </p:sp>
    </p:spTree>
    <p:extLst>
      <p:ext uri="{BB962C8B-B14F-4D97-AF65-F5344CB8AC3E}">
        <p14:creationId xmlns:p14="http://schemas.microsoft.com/office/powerpoint/2010/main" val="40651867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DEAE58D9-4DB3-1041-8453-167B62586301}"/>
              </a:ext>
            </a:extLst>
          </p:cNvPr>
          <p:cNvSpPr>
            <a:spLocks noGrp="1"/>
          </p:cNvSpPr>
          <p:nvPr>
            <p:ph type="sldNum" sz="quarter" idx="13"/>
          </p:nvPr>
        </p:nvSpPr>
        <p:spPr/>
        <p:txBody>
          <a:bodyPr/>
          <a:lstStyle>
            <a:lvl1pPr>
              <a:defRPr/>
            </a:lvl1pPr>
          </a:lstStyle>
          <a:p>
            <a:pPr>
              <a:defRPr/>
            </a:pPr>
            <a:fld id="{62799411-AD42-984B-8C36-4437095144E8}" type="slidenum">
              <a:rPr lang="en-US" altLang="en-US"/>
              <a:pPr>
                <a:defRPr/>
              </a:pPr>
              <a:t>‹#›</a:t>
            </a:fld>
            <a:endParaRPr lang="en-US" altLang="en-US"/>
          </a:p>
        </p:txBody>
      </p:sp>
    </p:spTree>
    <p:extLst>
      <p:ext uri="{BB962C8B-B14F-4D97-AF65-F5344CB8AC3E}">
        <p14:creationId xmlns:p14="http://schemas.microsoft.com/office/powerpoint/2010/main" val="1647418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83659A23-03A1-8942-B687-0A8805E539E3}"/>
              </a:ext>
            </a:extLst>
          </p:cNvPr>
          <p:cNvSpPr>
            <a:spLocks noGrp="1"/>
          </p:cNvSpPr>
          <p:nvPr>
            <p:ph type="sldNum" sz="quarter" idx="12"/>
          </p:nvPr>
        </p:nvSpPr>
        <p:spPr/>
        <p:txBody>
          <a:bodyPr/>
          <a:lstStyle>
            <a:lvl1pPr>
              <a:defRPr/>
            </a:lvl1pPr>
          </a:lstStyle>
          <a:p>
            <a:pPr>
              <a:defRPr/>
            </a:pPr>
            <a:fld id="{7DF157A5-A8F1-444F-AFF1-A9EDFB0D80C7}" type="slidenum">
              <a:rPr lang="en-US" altLang="en-US"/>
              <a:pPr>
                <a:defRPr/>
              </a:pPr>
              <a:t>‹#›</a:t>
            </a:fld>
            <a:endParaRPr lang="en-US" altLang="en-US"/>
          </a:p>
        </p:txBody>
      </p:sp>
    </p:spTree>
    <p:extLst>
      <p:ext uri="{BB962C8B-B14F-4D97-AF65-F5344CB8AC3E}">
        <p14:creationId xmlns:p14="http://schemas.microsoft.com/office/powerpoint/2010/main" val="3457129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75D17E3D-1EB9-C644-8105-CB1B359107CA}"/>
              </a:ext>
            </a:extLst>
          </p:cNvPr>
          <p:cNvSpPr>
            <a:spLocks noGrp="1"/>
          </p:cNvSpPr>
          <p:nvPr>
            <p:ph type="sldNum" sz="quarter" idx="15"/>
          </p:nvPr>
        </p:nvSpPr>
        <p:spPr/>
        <p:txBody>
          <a:bodyPr/>
          <a:lstStyle>
            <a:lvl1pPr>
              <a:defRPr/>
            </a:lvl1pPr>
          </a:lstStyle>
          <a:p>
            <a:pPr>
              <a:defRPr/>
            </a:pPr>
            <a:fld id="{D09AB906-C86B-0C4E-81A3-C05D727D5395}" type="slidenum">
              <a:rPr lang="en-US" altLang="en-US"/>
              <a:pPr>
                <a:defRPr/>
              </a:pPr>
              <a:t>‹#›</a:t>
            </a:fld>
            <a:endParaRPr lang="en-US" altLang="en-US"/>
          </a:p>
        </p:txBody>
      </p:sp>
    </p:spTree>
    <p:extLst>
      <p:ext uri="{BB962C8B-B14F-4D97-AF65-F5344CB8AC3E}">
        <p14:creationId xmlns:p14="http://schemas.microsoft.com/office/powerpoint/2010/main" val="363029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3AD77A15-B1E0-3D41-A5F0-432B5D14B3A7}"/>
              </a:ext>
            </a:extLst>
          </p:cNvPr>
          <p:cNvSpPr>
            <a:spLocks noGrp="1"/>
          </p:cNvSpPr>
          <p:nvPr>
            <p:ph type="sldNum" sz="quarter" idx="10"/>
          </p:nvPr>
        </p:nvSpPr>
        <p:spPr/>
        <p:txBody>
          <a:bodyPr/>
          <a:lstStyle>
            <a:lvl1pPr>
              <a:defRPr/>
            </a:lvl1pPr>
          </a:lstStyle>
          <a:p>
            <a:pPr>
              <a:defRPr/>
            </a:pPr>
            <a:fld id="{0206052E-1EA7-8340-B782-2A263437DFC0}" type="slidenum">
              <a:rPr lang="en-US" altLang="en-US"/>
              <a:pPr>
                <a:defRPr/>
              </a:pPr>
              <a:t>‹#›</a:t>
            </a:fld>
            <a:endParaRPr lang="en-US" altLang="en-US"/>
          </a:p>
        </p:txBody>
      </p:sp>
    </p:spTree>
    <p:extLst>
      <p:ext uri="{BB962C8B-B14F-4D97-AF65-F5344CB8AC3E}">
        <p14:creationId xmlns:p14="http://schemas.microsoft.com/office/powerpoint/2010/main" val="449647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4BCA7-E893-8340-994B-0CBD26C03CD4}"/>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Graphic 7">
            <a:extLst>
              <a:ext uri="{FF2B5EF4-FFF2-40B4-BE49-F238E27FC236}">
                <a16:creationId xmlns:a16="http://schemas.microsoft.com/office/drawing/2014/main" id="{09CC3C94-D383-4842-A521-4EA769B041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311264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2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206E1587-E3BC-7341-A8DE-788F1F672342}"/>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9C831B3-995F-3A47-8EE5-AC7EF8E2F2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794294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1D891-3D02-3C4E-AC52-169CF0894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3FE8A9-6B60-EA42-88F7-149D23C85FAD}" type="datetime1">
              <a:rPr lang="en-US" altLang="en-US"/>
              <a:pPr>
                <a:defRPr/>
              </a:pPr>
              <a:t>9/5/2025</a:t>
            </a:fld>
            <a:endParaRPr lang="en-US" altLang="en-US"/>
          </a:p>
        </p:txBody>
      </p:sp>
      <p:sp>
        <p:nvSpPr>
          <p:cNvPr id="3" name="Footer Placeholder 2">
            <a:extLst>
              <a:ext uri="{FF2B5EF4-FFF2-40B4-BE49-F238E27FC236}">
                <a16:creationId xmlns:a16="http://schemas.microsoft.com/office/drawing/2014/main" id="{204C9B03-80B7-9A4E-A263-A4F0EADE2F0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668168EE-634B-EF4D-8AC4-4F678EF289DF}"/>
              </a:ext>
            </a:extLst>
          </p:cNvPr>
          <p:cNvSpPr>
            <a:spLocks noGrp="1"/>
          </p:cNvSpPr>
          <p:nvPr>
            <p:ph type="sldNum" sz="quarter" idx="12"/>
          </p:nvPr>
        </p:nvSpPr>
        <p:spPr/>
        <p:txBody>
          <a:bodyPr/>
          <a:lstStyle>
            <a:lvl1pPr>
              <a:defRPr smtClean="0"/>
            </a:lvl1pPr>
          </a:lstStyle>
          <a:p>
            <a:pPr>
              <a:defRPr/>
            </a:pPr>
            <a:fld id="{92F4E82E-F785-6E4F-A09E-FB0ECAA978B3}" type="slidenum">
              <a:rPr lang="en-US" altLang="en-US"/>
              <a:pPr>
                <a:defRPr/>
              </a:pPr>
              <a:t>‹#›</a:t>
            </a:fld>
            <a:endParaRPr lang="en-US" altLang="en-US"/>
          </a:p>
        </p:txBody>
      </p:sp>
    </p:spTree>
    <p:extLst>
      <p:ext uri="{BB962C8B-B14F-4D97-AF65-F5344CB8AC3E}">
        <p14:creationId xmlns:p14="http://schemas.microsoft.com/office/powerpoint/2010/main" val="3987766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07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EAC7A5E7-79CF-454D-AD1C-2D98DAE576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FFE40A40-E5D6-5E45-A22D-33EF2F1153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7" cy="2135139"/>
          </a:xfrm>
        </p:spPr>
        <p:txBody>
          <a:bodyPr tIns="137160" rIns="137160" anchor="t"/>
          <a:lstStyle>
            <a:lvl1pPr marL="0" indent="0" algn="l">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423365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AF8BCF95-3100-5D47-9CE2-88B0D1DC428C}"/>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4F6F380B-DF0B-5D49-AEA3-A59221935084}"/>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person holding a basketball&#10;&#10;Description automatically generated">
            <a:extLst>
              <a:ext uri="{FF2B5EF4-FFF2-40B4-BE49-F238E27FC236}">
                <a16:creationId xmlns:a16="http://schemas.microsoft.com/office/drawing/2014/main" id="{7AAE3B17-3871-CC42-9122-44F1875CEB9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A857090A-75D1-0F48-9565-5193BCE7B5C1}"/>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4829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ver--Pic 1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2D6CF223-5EB4-2546-818D-DA45FDBF8F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55B70A1C-0204-D34F-863E-9A6FAB22F6A5}"/>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747132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10.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5.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252E2-0C7B-B248-B8E6-71A1A3BA00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5E8DA278-B235-7C4B-BBB0-2F024D42E30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116" r:id="rId1"/>
    <p:sldLayoutId id="2147484117" r:id="rId2"/>
  </p:sldLayoutIdLst>
  <p:hf hdr="0" ftr="0" dt="0"/>
  <p:txStyles>
    <p:titleStyle>
      <a:lvl1pPr algn="ctr" defTabSz="685800" rtl="0" eaLnBrk="0" fontAlgn="base" hangingPunct="0">
        <a:lnSpc>
          <a:spcPct val="80000"/>
        </a:lnSpc>
        <a:spcBef>
          <a:spcPct val="0"/>
        </a:spcBef>
        <a:spcAft>
          <a:spcPct val="0"/>
        </a:spcAft>
        <a:defRPr sz="4500" kern="2200" cap="all" spc="30">
          <a:solidFill>
            <a:schemeClr val="accent2"/>
          </a:solidFill>
          <a:latin typeface="Knockout 30 Junior Welterwt" pitchFamily="50" charset="0"/>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Knockout 30 Junior Welterwt" pitchFamily="50" charset="0"/>
          <a:ea typeface="ＭＳ Ｐゴシック" charset="-128"/>
          <a:cs typeface="ＭＳ Ｐゴシック"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7A71-75BD-2B49-A6B8-979AD023AF2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7BFA6337-3EC9-BD4F-AF20-BFBC21E3C9E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97B64DC-5C01-1645-A531-A8D2F331DB3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73CC3D3B-7FCC-5645-B2D9-19759E5C2BF5}" type="slidenum">
              <a:rPr lang="en-US" altLang="en-US"/>
              <a:pPr>
                <a:defRPr/>
              </a:pPr>
              <a:t>‹#›</a:t>
            </a:fld>
            <a:endParaRPr lang="en-US" altLang="en-US"/>
          </a:p>
        </p:txBody>
      </p:sp>
      <p:cxnSp>
        <p:nvCxnSpPr>
          <p:cNvPr id="5" name="Straight Connector 4">
            <a:extLst>
              <a:ext uri="{FF2B5EF4-FFF2-40B4-BE49-F238E27FC236}">
                <a16:creationId xmlns:a16="http://schemas.microsoft.com/office/drawing/2014/main" id="{522BC005-C61D-3F41-A1E0-95807E8B195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1748891"/>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 id="2147484156" r:id="rId20"/>
    <p:sldLayoutId id="2147484157" r:id="rId21"/>
    <p:sldLayoutId id="2147484158" r:id="rId22"/>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140C44-99E7-C74F-8DE6-31688E974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54FFD1B2-C94C-9349-BB57-A823B97E7728}"/>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118" r:id="rId1"/>
    <p:sldLayoutId id="2147484119" r:id="rId2"/>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charset="-128"/>
          <a:cs typeface="ＭＳ Ｐゴシック"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8F9611-EC49-CA4B-ACCA-ED601C30FFC0}"/>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6B83E8C2-0DF2-2D4A-9C90-D3F55BEC7291}"/>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Lst>
  <p:hf hdr="0" ftr="0" dt="0"/>
  <p:txStyles>
    <p:titleStyle>
      <a:lvl1pPr algn="ctr" defTabSz="685800" rtl="0" eaLnBrk="0" fontAlgn="base" hangingPunct="0">
        <a:lnSpc>
          <a:spcPct val="80000"/>
        </a:lnSpc>
        <a:spcBef>
          <a:spcPct val="0"/>
        </a:spcBef>
        <a:spcAft>
          <a:spcPct val="0"/>
        </a:spcAft>
        <a:defRPr sz="4000" kern="2200" cap="all">
          <a:solidFill>
            <a:schemeClr val="bg1"/>
          </a:solidFill>
          <a:latin typeface="Knockout 30 Junior Welterwt" pitchFamily="50" charset="0"/>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Knockout 30 Junior Welterwt" pitchFamily="50" charset="0"/>
          <a:ea typeface="ＭＳ Ｐゴシック" charset="-128"/>
          <a:cs typeface="ＭＳ Ｐゴシック" charset="-128"/>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199A9-43D3-9240-B152-F3609EA5E1B6}"/>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FEAEBFA4-9906-9E4F-8EE4-BC6B4FFD62B9}"/>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Lst>
  <p:hf hdr="0" ftr="0" dt="0"/>
  <p:txStyles>
    <p:titleStyle>
      <a:lvl1pPr algn="ctr" defTabSz="685800" rtl="0" eaLnBrk="0" fontAlgn="base" hangingPunct="0">
        <a:lnSpc>
          <a:spcPct val="80000"/>
        </a:lnSpc>
        <a:spcBef>
          <a:spcPct val="0"/>
        </a:spcBef>
        <a:spcAft>
          <a:spcPct val="0"/>
        </a:spcAft>
        <a:defRPr sz="4000" b="1" kern="2200" cap="all">
          <a:solidFill>
            <a:schemeClr val="bg1"/>
          </a:solidFill>
          <a:latin typeface="+mj-lt"/>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charset="-128"/>
          <a:cs typeface="ＭＳ Ｐゴシック" charset="-128"/>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490DD5-32DA-E24A-BB77-EB9972A11A4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F8AD080C-F31A-DB4C-A145-7CA0FF5C8C32}"/>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F936E9B9-9CBC-5A41-8552-0BCB28D1F8A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050D9504-575D-3143-A5A3-4A670377066F}" type="slidenum">
              <a:rPr lang="en-US" altLang="en-US"/>
              <a:pPr/>
              <a:t>‹#›</a:t>
            </a:fld>
            <a:endParaRPr lang="en-US" altLang="en-US"/>
          </a:p>
        </p:txBody>
      </p:sp>
      <p:cxnSp>
        <p:nvCxnSpPr>
          <p:cNvPr id="5" name="Straight Connector 4">
            <a:extLst>
              <a:ext uri="{FF2B5EF4-FFF2-40B4-BE49-F238E27FC236}">
                <a16:creationId xmlns:a16="http://schemas.microsoft.com/office/drawing/2014/main" id="{F6EB9FB4-45CE-4144-81E5-800318BF31DE}"/>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 id="2147484109" r:id="rId16"/>
    <p:sldLayoutId id="2147484110" r:id="rId17"/>
    <p:sldLayoutId id="2147484111" r:id="rId18"/>
    <p:sldLayoutId id="2147484112" r:id="rId19"/>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charset="-128"/>
          <a:cs typeface="ＭＳ Ｐゴシック"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E0EED5-3D81-F543-A6C9-769465B305A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700200B9-CC45-EC4F-9C0A-198FD8880B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3" r:id="rId1"/>
  </p:sldLayoutIdLst>
  <p:hf hdr="0" ftr="0" dt="0"/>
  <p:txStyles>
    <p:titleStyle>
      <a:lvl1pPr algn="l" defTabSz="685800" rtl="0" eaLnBrk="0" fontAlgn="base" hangingPunct="0">
        <a:lnSpc>
          <a:spcPct val="87000"/>
        </a:lnSpc>
        <a:spcBef>
          <a:spcPct val="0"/>
        </a:spcBef>
        <a:spcAft>
          <a:spcPct val="0"/>
        </a:spcAft>
        <a:defRPr sz="3300" b="1" kern="2200">
          <a:solidFill>
            <a:schemeClr val="accent2"/>
          </a:solidFill>
          <a:latin typeface="+mj-lt"/>
          <a:ea typeface="ＭＳ Ｐゴシック" charset="-128"/>
          <a:cs typeface="ＭＳ Ｐゴシック"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9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894E17-582D-6048-A6F2-9278D46DD3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AB5D9B27-2D8E-8547-A19D-9CC8287BCDCF}"/>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114" r:id="rId1"/>
    <p:sldLayoutId id="2147484130" r:id="rId2"/>
    <p:sldLayoutId id="2147484131" r:id="rId3"/>
    <p:sldLayoutId id="2147484132" r:id="rId4"/>
  </p:sldLayoutIdLst>
  <p:hf hdr="0" ftr="0" dt="0"/>
  <p:txStyles>
    <p:titleStyle>
      <a:lvl1pPr algn="ctr" defTabSz="685800" rtl="0" eaLnBrk="0" fontAlgn="base" hangingPunct="0">
        <a:lnSpc>
          <a:spcPct val="80000"/>
        </a:lnSpc>
        <a:spcBef>
          <a:spcPct val="0"/>
        </a:spcBef>
        <a:spcAft>
          <a:spcPct val="0"/>
        </a:spcAft>
        <a:defRPr sz="4000" b="1" kern="2200" spc="30">
          <a:solidFill>
            <a:schemeClr val="accent2"/>
          </a:solidFill>
          <a:latin typeface="+mj-lt"/>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charset="-128"/>
          <a:cs typeface="ＭＳ Ｐゴシック" charset="-128"/>
        </a:defRPr>
      </a:lvl1pPr>
      <a:lvl2pPr marL="457200" indent="-227013" algn="l" defTabSz="685800" rtl="0" eaLnBrk="0" fontAlgn="base" hangingPunct="0">
        <a:lnSpc>
          <a:spcPct val="90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7CA217-7BE1-564A-AED3-3D3239A19413}"/>
              </a:ext>
            </a:extLst>
          </p:cNvPr>
          <p:cNvSpPr>
            <a:spLocks noGrp="1"/>
          </p:cNvSpPr>
          <p:nvPr>
            <p:ph type="title"/>
          </p:nvPr>
        </p:nvSpPr>
        <p:spPr>
          <a:xfrm>
            <a:off x="838200" y="493713"/>
            <a:ext cx="10515600" cy="865187"/>
          </a:xfrm>
          <a:prstGeom prst="rect">
            <a:avLst/>
          </a:prstGeom>
          <a:ln>
            <a:noFill/>
          </a:ln>
        </p:spPr>
        <p:txBody>
          <a:bodyPr vert="horz" lIns="0" tIns="45720" rIns="91440" bIns="45720" rtlCol="0" anchor="ctr" anchorCtr="0">
            <a:noAutofit/>
          </a:bodyPr>
          <a:lstStyle/>
          <a:p>
            <a:r>
              <a:rPr lang="en-US" dirty="0"/>
              <a:t>Click to edit Master title</a:t>
            </a:r>
          </a:p>
        </p:txBody>
      </p:sp>
      <p:sp>
        <p:nvSpPr>
          <p:cNvPr id="47107" name="Text Placeholder 2">
            <a:extLst>
              <a:ext uri="{FF2B5EF4-FFF2-40B4-BE49-F238E27FC236}">
                <a16:creationId xmlns:a16="http://schemas.microsoft.com/office/drawing/2014/main" id="{6B8B7304-84C9-F54A-A36A-95C927366A45}"/>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C59FF612-CE35-304C-91D2-4FAF03A4487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93775203-121F-1648-A325-5C69F158A40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5" r:id="rId1"/>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charset="-128"/>
          <a:cs typeface="ＭＳ Ｐゴシック"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547688" indent="-27305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822325"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1096963"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371600"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88E91-FA25-1A45-BA9E-691830EF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E3FF41AB-43D3-184C-A18F-0291CAC5F13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extLst>
      <p:ext uri="{BB962C8B-B14F-4D97-AF65-F5344CB8AC3E}">
        <p14:creationId xmlns:p14="http://schemas.microsoft.com/office/powerpoint/2010/main" val="3042114152"/>
      </p:ext>
    </p:extLst>
  </p:cSld>
  <p:clrMap bg1="lt1" tx1="dk1" bg2="lt2" tx2="dk2" accent1="accent1" accent2="accent2" accent3="accent3" accent4="accent4" accent5="accent5" accent6="accent6" hlink="hlink" folHlink="folHlink"/>
  <p:sldLayoutIdLst>
    <p:sldLayoutId id="2147484134" r:id="rId1"/>
    <p:sldLayoutId id="2147484135" r:id="rId2"/>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hyperlink" Target="https://www.investopedia.com/terms/c/credit_score.asp" TargetMode="External"/><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sv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hyperlink" Target="https://www.cdfifund.gov/system/files/documents/cdfi_infographic_v08a.pdf" TargetMode="External"/><Relationship Id="rId10" Type="http://schemas.openxmlformats.org/officeDocument/2006/relationships/image" Target="../media/image50.png"/><Relationship Id="rId4" Type="http://schemas.openxmlformats.org/officeDocument/2006/relationships/image" Target="../media/image45.svg"/><Relationship Id="rId9" Type="http://schemas.openxmlformats.org/officeDocument/2006/relationships/image" Target="../media/image49.svg"/></Relationships>
</file>

<file path=ppt/slides/_rels/slide2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8FB4-1A21-7241-A332-42AA81608A36}"/>
              </a:ext>
            </a:extLst>
          </p:cNvPr>
          <p:cNvSpPr>
            <a:spLocks noGrp="1"/>
          </p:cNvSpPr>
          <p:nvPr>
            <p:ph type="title"/>
          </p:nvPr>
        </p:nvSpPr>
        <p:spPr>
          <a:xfrm>
            <a:off x="838200" y="494853"/>
            <a:ext cx="10515600" cy="865222"/>
          </a:xfrm>
        </p:spPr>
        <p:txBody>
          <a:bodyPr wrap="square" numCol="1" compatLnSpc="1">
            <a:prstTxWarp prst="textNoShape">
              <a:avLst/>
            </a:prstTxWarp>
          </a:bodyPr>
          <a:lstStyle/>
          <a:p>
            <a:r>
              <a:rPr lang="en-US" altLang="en-US" dirty="0"/>
              <a:t>Agenda: List of Training Activities</a:t>
            </a:r>
          </a:p>
        </p:txBody>
      </p:sp>
      <p:graphicFrame>
        <p:nvGraphicFramePr>
          <p:cNvPr id="3" name="Table 4">
            <a:extLst>
              <a:ext uri="{FF2B5EF4-FFF2-40B4-BE49-F238E27FC236}">
                <a16:creationId xmlns:a16="http://schemas.microsoft.com/office/drawing/2014/main" id="{A9D8A9E6-7432-73FB-1E22-0231B3325F05}"/>
              </a:ext>
            </a:extLst>
          </p:cNvPr>
          <p:cNvGraphicFramePr>
            <a:graphicFrameLocks noGrp="1"/>
          </p:cNvGraphicFramePr>
          <p:nvPr>
            <p:ph sz="half" idx="1"/>
            <p:extLst>
              <p:ext uri="{D42A27DB-BD31-4B8C-83A1-F6EECF244321}">
                <p14:modId xmlns:p14="http://schemas.microsoft.com/office/powerpoint/2010/main" val="206781670"/>
              </p:ext>
            </p:extLst>
          </p:nvPr>
        </p:nvGraphicFramePr>
        <p:xfrm>
          <a:off x="834342" y="1392870"/>
          <a:ext cx="10515601" cy="4788764"/>
        </p:xfrm>
        <a:graphic>
          <a:graphicData uri="http://schemas.openxmlformats.org/drawingml/2006/table">
            <a:tbl>
              <a:tblPr firstRow="1" bandRow="1">
                <a:tableStyleId>{9D7B26C5-4107-4FEC-AEDC-1716B250A1EF}</a:tableStyleId>
              </a:tblPr>
              <a:tblGrid>
                <a:gridCol w="2442258">
                  <a:extLst>
                    <a:ext uri="{9D8B030D-6E8A-4147-A177-3AD203B41FA5}">
                      <a16:colId xmlns:a16="http://schemas.microsoft.com/office/drawing/2014/main" val="1648639371"/>
                    </a:ext>
                  </a:extLst>
                </a:gridCol>
                <a:gridCol w="6281797">
                  <a:extLst>
                    <a:ext uri="{9D8B030D-6E8A-4147-A177-3AD203B41FA5}">
                      <a16:colId xmlns:a16="http://schemas.microsoft.com/office/drawing/2014/main" val="2622832553"/>
                    </a:ext>
                  </a:extLst>
                </a:gridCol>
                <a:gridCol w="1791546">
                  <a:extLst>
                    <a:ext uri="{9D8B030D-6E8A-4147-A177-3AD203B41FA5}">
                      <a16:colId xmlns:a16="http://schemas.microsoft.com/office/drawing/2014/main" val="3122767967"/>
                    </a:ext>
                  </a:extLst>
                </a:gridCol>
              </a:tblGrid>
              <a:tr h="371568">
                <a:tc>
                  <a:txBody>
                    <a:bodyPr/>
                    <a:lstStyle/>
                    <a:p>
                      <a:r>
                        <a:rPr lang="en-US" dirty="0"/>
                        <a:t>TRAINING METHOD</a:t>
                      </a:r>
                    </a:p>
                  </a:txBody>
                  <a:tcPr/>
                </a:tc>
                <a:tc>
                  <a:txBody>
                    <a:bodyPr/>
                    <a:lstStyle/>
                    <a:p>
                      <a:r>
                        <a:rPr lang="en-US" dirty="0"/>
                        <a:t>TOPIC</a:t>
                      </a:r>
                    </a:p>
                  </a:txBody>
                  <a:tcPr/>
                </a:tc>
                <a:tc>
                  <a:txBody>
                    <a:bodyPr/>
                    <a:lstStyle/>
                    <a:p>
                      <a:r>
                        <a:rPr lang="en-US" dirty="0"/>
                        <a:t>TIME ESTIMATED</a:t>
                      </a:r>
                    </a:p>
                  </a:txBody>
                  <a:tcPr/>
                </a:tc>
                <a:extLst>
                  <a:ext uri="{0D108BD9-81ED-4DB2-BD59-A6C34878D82A}">
                    <a16:rowId xmlns:a16="http://schemas.microsoft.com/office/drawing/2014/main" val="879388456"/>
                  </a:ext>
                </a:extLst>
              </a:tr>
              <a:tr h="371568">
                <a:tc>
                  <a:txBody>
                    <a:bodyPr/>
                    <a:lstStyle/>
                    <a:p>
                      <a:r>
                        <a:rPr lang="en-US" sz="1200" dirty="0"/>
                        <a:t>Presentation</a:t>
                      </a:r>
                    </a:p>
                  </a:txBody>
                  <a:tcPr/>
                </a:tc>
                <a:tc>
                  <a:txBody>
                    <a:bodyPr/>
                    <a:lstStyle/>
                    <a:p>
                      <a:r>
                        <a:rPr lang="en-US" sz="1200" dirty="0"/>
                        <a:t>Welcome and Session Objectives; Icebreaker</a:t>
                      </a:r>
                    </a:p>
                  </a:txBody>
                  <a:tcPr/>
                </a:tc>
                <a:tc>
                  <a:txBody>
                    <a:bodyPr/>
                    <a:lstStyle/>
                    <a:p>
                      <a:r>
                        <a:rPr lang="en-US" sz="1200" dirty="0"/>
                        <a:t>5 minutes</a:t>
                      </a:r>
                    </a:p>
                  </a:txBody>
                  <a:tcPr/>
                </a:tc>
                <a:extLst>
                  <a:ext uri="{0D108BD9-81ED-4DB2-BD59-A6C34878D82A}">
                    <a16:rowId xmlns:a16="http://schemas.microsoft.com/office/drawing/2014/main" val="34277529"/>
                  </a:ext>
                </a:extLst>
              </a:tr>
              <a:tr h="458097">
                <a:tc>
                  <a:txBody>
                    <a:bodyPr/>
                    <a:lstStyle/>
                    <a:p>
                      <a:r>
                        <a:rPr lang="en-US" sz="1200" dirty="0"/>
                        <a:t>Presentation and Facilitated Discussion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Your Financial Reputation;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t>Key Activity: </a:t>
                      </a:r>
                      <a:r>
                        <a:rPr lang="en-US" sz="1200" dirty="0"/>
                        <a:t>Saif’s Financial Reputation</a:t>
                      </a:r>
                    </a:p>
                  </a:txBody>
                  <a:tcPr/>
                </a:tc>
                <a:tc>
                  <a:txBody>
                    <a:bodyPr/>
                    <a:lstStyle/>
                    <a:p>
                      <a:r>
                        <a:rPr lang="en-US" sz="1200" dirty="0"/>
                        <a:t>7-10 minutes</a:t>
                      </a:r>
                    </a:p>
                  </a:txBody>
                  <a:tcPr/>
                </a:tc>
                <a:extLst>
                  <a:ext uri="{0D108BD9-81ED-4DB2-BD59-A6C34878D82A}">
                    <a16:rowId xmlns:a16="http://schemas.microsoft.com/office/drawing/2014/main" val="4216262225"/>
                  </a:ext>
                </a:extLst>
              </a:tr>
              <a:tr h="458097">
                <a:tc>
                  <a:txBody>
                    <a:bodyPr/>
                    <a:lstStyle/>
                    <a:p>
                      <a:r>
                        <a:rPr lang="en-US" sz="1200" dirty="0"/>
                        <a:t>Presentation and Group Activity</a:t>
                      </a:r>
                    </a:p>
                  </a:txBody>
                  <a:tcPr/>
                </a:tc>
                <a:tc>
                  <a:txBody>
                    <a:bodyPr/>
                    <a:lstStyle/>
                    <a:p>
                      <a:r>
                        <a:rPr lang="en-US" sz="1200" dirty="0"/>
                        <a:t>What Is a Credit History?  </a:t>
                      </a:r>
                      <a:r>
                        <a:rPr lang="en-US" sz="1200" b="1" dirty="0"/>
                        <a:t>Key Activity: </a:t>
                      </a:r>
                      <a:r>
                        <a:rPr lang="en-US" sz="1200" dirty="0"/>
                        <a:t>Voting Thumbs Up</a:t>
                      </a:r>
                    </a:p>
                  </a:txBody>
                  <a:tcPr/>
                </a:tc>
                <a:tc>
                  <a:txBody>
                    <a:bodyPr/>
                    <a:lstStyle/>
                    <a:p>
                      <a:r>
                        <a:rPr lang="en-US" sz="1200" dirty="0"/>
                        <a:t>10 minutes</a:t>
                      </a:r>
                    </a:p>
                  </a:txBody>
                  <a:tcPr/>
                </a:tc>
                <a:extLst>
                  <a:ext uri="{0D108BD9-81ED-4DB2-BD59-A6C34878D82A}">
                    <a16:rowId xmlns:a16="http://schemas.microsoft.com/office/drawing/2014/main" val="2318212957"/>
                  </a:ext>
                </a:extLst>
              </a:tr>
              <a:tr h="371568">
                <a:tc>
                  <a:txBody>
                    <a:bodyPr/>
                    <a:lstStyle/>
                    <a:p>
                      <a:r>
                        <a:rPr lang="en-US" sz="1200" dirty="0"/>
                        <a:t>Presentation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Credit Report; What Is on a Credit Report? (POLL); Mistakes Are More Common Than You Think; What Is on a Credit Report?</a:t>
                      </a:r>
                    </a:p>
                  </a:txBody>
                  <a:tcPr/>
                </a:tc>
                <a:tc>
                  <a:txBody>
                    <a:bodyPr/>
                    <a:lstStyle/>
                    <a:p>
                      <a:r>
                        <a:rPr lang="en-US" sz="1200" dirty="0"/>
                        <a:t>10 minutes</a:t>
                      </a:r>
                    </a:p>
                  </a:txBody>
                  <a:tcPr/>
                </a:tc>
                <a:extLst>
                  <a:ext uri="{0D108BD9-81ED-4DB2-BD59-A6C34878D82A}">
                    <a16:rowId xmlns:a16="http://schemas.microsoft.com/office/drawing/2014/main" val="3877621690"/>
                  </a:ext>
                </a:extLst>
              </a:tr>
              <a:tr h="371568">
                <a:tc>
                  <a:txBody>
                    <a:bodyPr/>
                    <a:lstStyle/>
                    <a:p>
                      <a:r>
                        <a:rPr lang="en-US" sz="1200" dirty="0"/>
                        <a:t>Small or Large Group Exercise</a:t>
                      </a:r>
                    </a:p>
                  </a:txBody>
                  <a:tcPr/>
                </a:tc>
                <a:tc>
                  <a:txBody>
                    <a:bodyPr/>
                    <a:lstStyle/>
                    <a:p>
                      <a:r>
                        <a:rPr lang="en-US" sz="1200" b="1" dirty="0"/>
                        <a:t>Key Activity</a:t>
                      </a:r>
                      <a:r>
                        <a:rPr lang="en-US" sz="1200" dirty="0"/>
                        <a:t>: Reading a Credit Report OR Watching FICO® Video</a:t>
                      </a:r>
                    </a:p>
                  </a:txBody>
                  <a:tcPr/>
                </a:tc>
                <a:tc>
                  <a:txBody>
                    <a:bodyPr/>
                    <a:lstStyle/>
                    <a:p>
                      <a:r>
                        <a:rPr lang="en-US" sz="1200" dirty="0"/>
                        <a:t>3 – 10 minutes</a:t>
                      </a:r>
                    </a:p>
                  </a:txBody>
                  <a:tcPr/>
                </a:tc>
                <a:extLst>
                  <a:ext uri="{0D108BD9-81ED-4DB2-BD59-A6C34878D82A}">
                    <a16:rowId xmlns:a16="http://schemas.microsoft.com/office/drawing/2014/main" val="292358428"/>
                  </a:ext>
                </a:extLst>
              </a:tr>
              <a:tr h="458097">
                <a:tc>
                  <a:txBody>
                    <a:bodyPr/>
                    <a:lstStyle/>
                    <a:p>
                      <a:r>
                        <a:rPr lang="en-US" sz="1200" dirty="0"/>
                        <a:t>Presentation</a:t>
                      </a:r>
                    </a:p>
                  </a:txBody>
                  <a:tcPr/>
                </a:tc>
                <a:tc>
                  <a:txBody>
                    <a:bodyPr/>
                    <a:lstStyle/>
                    <a:p>
                      <a:r>
                        <a:rPr lang="en-US" sz="1200" dirty="0"/>
                        <a:t>Why Get and Review Your Credit Report?; Disputing Inaccurate Items on a Credit Report; Getting a Credit Report; Credit Reports for Young People Under Age 18</a:t>
                      </a:r>
                    </a:p>
                  </a:txBody>
                  <a:tcPr/>
                </a:tc>
                <a:tc>
                  <a:txBody>
                    <a:bodyPr/>
                    <a:lstStyle/>
                    <a:p>
                      <a:r>
                        <a:rPr lang="en-US" sz="1200" dirty="0"/>
                        <a:t>5 minutes</a:t>
                      </a:r>
                    </a:p>
                  </a:txBody>
                  <a:tcPr/>
                </a:tc>
                <a:extLst>
                  <a:ext uri="{0D108BD9-81ED-4DB2-BD59-A6C34878D82A}">
                    <a16:rowId xmlns:a16="http://schemas.microsoft.com/office/drawing/2014/main" val="1858849016"/>
                  </a:ext>
                </a:extLst>
              </a:tr>
              <a:tr h="458097">
                <a:tc>
                  <a:txBody>
                    <a:bodyPr/>
                    <a:lstStyle/>
                    <a:p>
                      <a:r>
                        <a:rPr lang="en-US" sz="1200" dirty="0"/>
                        <a:t>Presentation and Group Activity</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Credit Scores; How Creditors and Lenders Use Your Score; </a:t>
                      </a:r>
                    </a:p>
                    <a:p>
                      <a:r>
                        <a:rPr lang="en-US" sz="1200" dirty="0"/>
                        <a:t>What’s in Your Score?; </a:t>
                      </a:r>
                      <a:r>
                        <a:rPr lang="en-US" sz="1200" b="1" dirty="0"/>
                        <a:t>Key Activity: </a:t>
                      </a:r>
                      <a:r>
                        <a:rPr lang="en-US" sz="1200" dirty="0"/>
                        <a:t>Camera On/Camera Off Review</a:t>
                      </a:r>
                    </a:p>
                  </a:txBody>
                  <a:tcPr/>
                </a:tc>
                <a:tc>
                  <a:txBody>
                    <a:bodyPr/>
                    <a:lstStyle/>
                    <a:p>
                      <a:r>
                        <a:rPr lang="en-US" sz="1200" dirty="0"/>
                        <a:t>10 minutes</a:t>
                      </a:r>
                    </a:p>
                  </a:txBody>
                  <a:tcPr/>
                </a:tc>
                <a:extLst>
                  <a:ext uri="{0D108BD9-81ED-4DB2-BD59-A6C34878D82A}">
                    <a16:rowId xmlns:a16="http://schemas.microsoft.com/office/drawing/2014/main" val="2855843744"/>
                  </a:ext>
                </a:extLst>
              </a:tr>
              <a:tr h="64133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Presentation and Facilitated Discussion</a:t>
                      </a:r>
                    </a:p>
                    <a:p>
                      <a:endParaRPr 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Building a Positive Credit Score; Secured Credit Card; Credit Scam Warnings: Is This a Good Option to Fix Your Credit? Why or Why Not?; Where Can I Get Legitimate Help With My Credit?; Reflection Question</a:t>
                      </a:r>
                    </a:p>
                  </a:txBody>
                  <a:tcPr/>
                </a:tc>
                <a:tc>
                  <a:txBody>
                    <a:bodyPr/>
                    <a:lstStyle/>
                    <a:p>
                      <a:r>
                        <a:rPr lang="en-US" sz="1200" dirty="0"/>
                        <a:t>10 minutes</a:t>
                      </a:r>
                    </a:p>
                  </a:txBody>
                  <a:tcPr/>
                </a:tc>
                <a:extLst>
                  <a:ext uri="{0D108BD9-81ED-4DB2-BD59-A6C34878D82A}">
                    <a16:rowId xmlns:a16="http://schemas.microsoft.com/office/drawing/2014/main" val="2160622666"/>
                  </a:ext>
                </a:extLst>
              </a:tr>
              <a:tr h="371568">
                <a:tc>
                  <a:txBody>
                    <a:bodyPr/>
                    <a:lstStyle/>
                    <a:p>
                      <a:r>
                        <a:rPr lang="en-US" sz="1200" dirty="0"/>
                        <a:t>Closing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Questions? What Is One Thing Learned? Next Training Date and Time</a:t>
                      </a:r>
                    </a:p>
                  </a:txBody>
                  <a:tcPr/>
                </a:tc>
                <a:tc>
                  <a:txBody>
                    <a:bodyPr/>
                    <a:lstStyle/>
                    <a:p>
                      <a:r>
                        <a:rPr lang="en-US" sz="1200" dirty="0"/>
                        <a:t>5 minutes</a:t>
                      </a:r>
                    </a:p>
                  </a:txBody>
                  <a:tcPr/>
                </a:tc>
                <a:extLst>
                  <a:ext uri="{0D108BD9-81ED-4DB2-BD59-A6C34878D82A}">
                    <a16:rowId xmlns:a16="http://schemas.microsoft.com/office/drawing/2014/main" val="252550614"/>
                  </a:ext>
                </a:extLst>
              </a:tr>
              <a:tr h="371568">
                <a:tc gridSpan="2">
                  <a:txBody>
                    <a:bodyPr/>
                    <a:lstStyle/>
                    <a:p>
                      <a:pPr algn="r"/>
                      <a:r>
                        <a:rPr lang="en-US" sz="1200" b="1" dirty="0"/>
                        <a:t>TOTAL TIME ESTIMATE</a:t>
                      </a:r>
                    </a:p>
                  </a:txBody>
                  <a:tcPr>
                    <a:solidFill>
                      <a:schemeClr val="accent3">
                        <a:lumMod val="60000"/>
                        <a:lumOff val="40000"/>
                      </a:schemeClr>
                    </a:solidFill>
                  </a:tcPr>
                </a:tc>
                <a:tc hMerge="1">
                  <a:txBody>
                    <a:bodyPr/>
                    <a:lstStyle/>
                    <a:p>
                      <a:endParaRPr lang="en-US" dirty="0"/>
                    </a:p>
                  </a:txBody>
                  <a:tcPr/>
                </a:tc>
                <a:tc>
                  <a:txBody>
                    <a:bodyPr/>
                    <a:lstStyle/>
                    <a:p>
                      <a:r>
                        <a:rPr lang="en-US" sz="1200" b="1" dirty="0"/>
                        <a:t>About 1 to 1.5 hours</a:t>
                      </a:r>
                    </a:p>
                  </a:txBody>
                  <a:tcPr>
                    <a:solidFill>
                      <a:schemeClr val="accent3">
                        <a:lumMod val="60000"/>
                        <a:lumOff val="40000"/>
                      </a:schemeClr>
                    </a:solidFill>
                  </a:tcPr>
                </a:tc>
                <a:extLst>
                  <a:ext uri="{0D108BD9-81ED-4DB2-BD59-A6C34878D82A}">
                    <a16:rowId xmlns:a16="http://schemas.microsoft.com/office/drawing/2014/main" val="3885357077"/>
                  </a:ext>
                </a:extLst>
              </a:tr>
            </a:tbl>
          </a:graphicData>
        </a:graphic>
      </p:graphicFrame>
      <p:sp>
        <p:nvSpPr>
          <p:cNvPr id="6" name="Slide Number Placeholder 3">
            <a:extLst>
              <a:ext uri="{FF2B5EF4-FFF2-40B4-BE49-F238E27FC236}">
                <a16:creationId xmlns:a16="http://schemas.microsoft.com/office/drawing/2014/main" id="{85700B7E-A0A1-4049-9636-297881A50128}"/>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a:t>
            </a:fld>
            <a:endParaRPr lang="en-US" altLang="en-US"/>
          </a:p>
        </p:txBody>
      </p:sp>
    </p:spTree>
    <p:extLst>
      <p:ext uri="{BB962C8B-B14F-4D97-AF65-F5344CB8AC3E}">
        <p14:creationId xmlns:p14="http://schemas.microsoft.com/office/powerpoint/2010/main" val="402962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60549A-C746-2646-8644-C2DFC9371CF6}"/>
              </a:ext>
            </a:extLst>
          </p:cNvPr>
          <p:cNvSpPr>
            <a:spLocks noGrp="1"/>
          </p:cNvSpPr>
          <p:nvPr>
            <p:ph type="title"/>
          </p:nvPr>
        </p:nvSpPr>
        <p:spPr>
          <a:xfrm>
            <a:off x="838200" y="506378"/>
            <a:ext cx="10515600" cy="865222"/>
          </a:xfrm>
        </p:spPr>
        <p:txBody>
          <a:bodyPr/>
          <a:lstStyle/>
          <a:p>
            <a:r>
              <a:rPr lang="en-US" dirty="0"/>
              <a:t>Mistakes Are More Common Than You Think!</a:t>
            </a:r>
          </a:p>
        </p:txBody>
      </p:sp>
      <p:sp>
        <p:nvSpPr>
          <p:cNvPr id="8" name="Slide Number Placeholder 3">
            <a:extLst>
              <a:ext uri="{FF2B5EF4-FFF2-40B4-BE49-F238E27FC236}">
                <a16:creationId xmlns:a16="http://schemas.microsoft.com/office/drawing/2014/main" id="{6248D043-7ABE-E64E-9493-61D0E7DF44AE}"/>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10</a:t>
            </a:fld>
            <a:endParaRPr lang="en-US" altLang="en-US" dirty="0"/>
          </a:p>
        </p:txBody>
      </p:sp>
      <p:sp>
        <p:nvSpPr>
          <p:cNvPr id="10" name="Content Placeholder 6">
            <a:extLst>
              <a:ext uri="{FF2B5EF4-FFF2-40B4-BE49-F238E27FC236}">
                <a16:creationId xmlns:a16="http://schemas.microsoft.com/office/drawing/2014/main" id="{934EFA3E-B186-F934-26DA-A96B5E4532BE}"/>
              </a:ext>
            </a:extLst>
          </p:cNvPr>
          <p:cNvSpPr txBox="1">
            <a:spLocks/>
          </p:cNvSpPr>
          <p:nvPr/>
        </p:nvSpPr>
        <p:spPr bwMode="auto">
          <a:xfrm>
            <a:off x="838200" y="1645920"/>
            <a:ext cx="6172200" cy="315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marL="182880" indent="-182880" algn="l" defTabSz="685800" rtl="0" eaLnBrk="0" fontAlgn="base" hangingPunct="0">
              <a:lnSpc>
                <a:spcPct val="105000"/>
              </a:lnSpc>
              <a:spcBef>
                <a:spcPts val="1400"/>
              </a:spcBef>
              <a:spcAft>
                <a:spcPct val="0"/>
              </a:spcAft>
              <a:buClr>
                <a:schemeClr val="accent2"/>
              </a:buClr>
              <a:buFont typeface="Wingdings" pitchFamily="2" charset="2"/>
              <a:buChar char="§"/>
              <a:defRPr sz="1800" kern="2400">
                <a:solidFill>
                  <a:schemeClr val="accent1"/>
                </a:solidFill>
                <a:latin typeface="+mn-lt"/>
                <a:ea typeface="ＭＳ Ｐゴシック" charset="-128"/>
                <a:cs typeface="ＭＳ Ｐゴシック" charset="-128"/>
              </a:defRPr>
            </a:lvl1pPr>
            <a:lvl2pPr marL="365760" indent="-182880" algn="l" defTabSz="685800" rtl="0" eaLnBrk="0" fontAlgn="base" hangingPunct="0">
              <a:lnSpc>
                <a:spcPct val="105000"/>
              </a:lnSpc>
              <a:spcBef>
                <a:spcPts val="1400"/>
              </a:spcBef>
              <a:spcAft>
                <a:spcPct val="0"/>
              </a:spcAft>
              <a:buClr>
                <a:srgbClr val="9B9B9B"/>
              </a:buClr>
              <a:buSzPct val="95000"/>
              <a:buFont typeface="Wingdings" pitchFamily="2" charset="2"/>
              <a:buChar char="§"/>
              <a:defRPr sz="1800" kern="1200">
                <a:solidFill>
                  <a:schemeClr val="accent1"/>
                </a:solidFill>
                <a:latin typeface="+mn-lt"/>
                <a:ea typeface="ＭＳ Ｐゴシック" charset="-128"/>
                <a:cs typeface="+mn-cs"/>
              </a:defRPr>
            </a:lvl2pPr>
            <a:lvl3pPr marL="548640" indent="-182880" algn="l" defTabSz="685800" rtl="0" eaLnBrk="0" fontAlgn="base" hangingPunct="0">
              <a:lnSpc>
                <a:spcPct val="105000"/>
              </a:lnSpc>
              <a:spcBef>
                <a:spcPts val="1400"/>
              </a:spcBef>
              <a:spcAft>
                <a:spcPct val="0"/>
              </a:spcAft>
              <a:buClr>
                <a:srgbClr val="9B9B9B"/>
              </a:buClr>
              <a:buSzPct val="66000"/>
              <a:buFont typeface="Wingdings" pitchFamily="2" charset="2"/>
              <a:buChar char="§"/>
              <a:defRPr sz="1800" kern="1200">
                <a:solidFill>
                  <a:schemeClr val="accent1"/>
                </a:solidFill>
                <a:latin typeface="+mn-lt"/>
                <a:ea typeface="ＭＳ Ｐゴシック" charset="-128"/>
                <a:cs typeface="+mn-cs"/>
              </a:defRPr>
            </a:lvl3pPr>
            <a:lvl4pPr marL="731520" indent="-182880" algn="l" defTabSz="685800" rtl="0" eaLnBrk="0" fontAlgn="base" hangingPunct="0">
              <a:lnSpc>
                <a:spcPct val="105000"/>
              </a:lnSpc>
              <a:spcBef>
                <a:spcPts val="1400"/>
              </a:spcBef>
              <a:spcAft>
                <a:spcPct val="0"/>
              </a:spcAft>
              <a:buClr>
                <a:srgbClr val="9B9B9B"/>
              </a:buClr>
              <a:buSzPct val="66000"/>
              <a:buFont typeface="Wingdings" pitchFamily="2" charset="2"/>
              <a:buChar char="§"/>
              <a:defRPr sz="1800" kern="1200">
                <a:solidFill>
                  <a:schemeClr val="accent1"/>
                </a:solidFill>
                <a:latin typeface="+mn-lt"/>
                <a:ea typeface="ＭＳ Ｐゴシック" charset="-128"/>
                <a:cs typeface="+mn-cs"/>
              </a:defRPr>
            </a:lvl4pPr>
            <a:lvl5pPr marL="914400" indent="-182880" algn="l" defTabSz="685800" rtl="0" eaLnBrk="0" fontAlgn="base" hangingPunct="0">
              <a:lnSpc>
                <a:spcPct val="105000"/>
              </a:lnSpc>
              <a:spcBef>
                <a:spcPts val="1400"/>
              </a:spcBef>
              <a:spcAft>
                <a:spcPct val="0"/>
              </a:spcAft>
              <a:buClr>
                <a:srgbClr val="9B9B9B"/>
              </a:buClr>
              <a:buSzPct val="66000"/>
              <a:buFont typeface="Wingdings" pitchFamily="2" charset="2"/>
              <a:buChar char="§"/>
              <a:defRPr sz="1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600"/>
              </a:spcBef>
              <a:buClr>
                <a:srgbClr val="DA5521"/>
              </a:buClr>
            </a:pPr>
            <a:r>
              <a:rPr lang="en-US" sz="2000" dirty="0">
                <a:solidFill>
                  <a:srgbClr val="595959"/>
                </a:solidFill>
              </a:rPr>
              <a:t>You have the right to accurate information in your credit reports, but ensuring any inaccuracies are corrected is </a:t>
            </a:r>
            <a:r>
              <a:rPr lang="en-US" sz="2000" b="1" dirty="0">
                <a:solidFill>
                  <a:srgbClr val="595959"/>
                </a:solidFill>
              </a:rPr>
              <a:t>your responsibility</a:t>
            </a:r>
            <a:r>
              <a:rPr lang="en-US" sz="2000" dirty="0">
                <a:solidFill>
                  <a:srgbClr val="595959"/>
                </a:solidFill>
              </a:rPr>
              <a:t>.</a:t>
            </a:r>
          </a:p>
          <a:p>
            <a:pPr>
              <a:spcBef>
                <a:spcPts val="2600"/>
              </a:spcBef>
              <a:buClr>
                <a:srgbClr val="DA5521"/>
              </a:buClr>
            </a:pPr>
            <a:r>
              <a:rPr lang="en-US" sz="2000" dirty="0">
                <a:solidFill>
                  <a:srgbClr val="595959"/>
                </a:solidFill>
              </a:rPr>
              <a:t>Mistakes on credit reports are not uncommon and can occur for many reasons. Errors may come from a typo on your name or Social Security number or from identity fraud. </a:t>
            </a:r>
          </a:p>
          <a:p>
            <a:pPr>
              <a:spcBef>
                <a:spcPts val="2600"/>
              </a:spcBef>
              <a:buClr>
                <a:srgbClr val="DA5521"/>
              </a:buClr>
            </a:pPr>
            <a:r>
              <a:rPr lang="en-US" sz="2000" dirty="0">
                <a:solidFill>
                  <a:schemeClr val="accent2"/>
                </a:solidFill>
              </a:rPr>
              <a:t>Reviewing your credit reports regularly is one of the best ways to find out if someone is using your financial reputation as their own — and hurting you! </a:t>
            </a:r>
          </a:p>
        </p:txBody>
      </p:sp>
      <p:pic>
        <p:nvPicPr>
          <p:cNvPr id="3" name="Graphic 2">
            <a:extLst>
              <a:ext uri="{FF2B5EF4-FFF2-40B4-BE49-F238E27FC236}">
                <a16:creationId xmlns:a16="http://schemas.microsoft.com/office/drawing/2014/main" id="{281951F0-B91E-B190-61C3-6E3F9379D6A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848600" y="2133600"/>
            <a:ext cx="2990850" cy="3276600"/>
          </a:xfrm>
          <a:prstGeom prst="rect">
            <a:avLst/>
          </a:prstGeom>
          <a:effectLst>
            <a:outerShdw blurRad="38100" dist="25400" dir="2700000" algn="tl" rotWithShape="0">
              <a:prstClr val="black">
                <a:alpha val="11627"/>
              </a:prstClr>
            </a:outerShdw>
          </a:effectLst>
        </p:spPr>
      </p:pic>
    </p:spTree>
    <p:extLst>
      <p:ext uri="{BB962C8B-B14F-4D97-AF65-F5344CB8AC3E}">
        <p14:creationId xmlns:p14="http://schemas.microsoft.com/office/powerpoint/2010/main" val="1946540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1BFE642-E5D6-259F-1B7B-7169D188898C}"/>
              </a:ext>
            </a:extLst>
          </p:cNvPr>
          <p:cNvSpPr/>
          <p:nvPr/>
        </p:nvSpPr>
        <p:spPr>
          <a:xfrm>
            <a:off x="6835746" y="5036819"/>
            <a:ext cx="4562842" cy="1363981"/>
          </a:xfrm>
          <a:prstGeom prst="rect">
            <a:avLst/>
          </a:prstGeom>
          <a:solidFill>
            <a:schemeClr val="bg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0" name="Rectangle 19">
            <a:extLst>
              <a:ext uri="{FF2B5EF4-FFF2-40B4-BE49-F238E27FC236}">
                <a16:creationId xmlns:a16="http://schemas.microsoft.com/office/drawing/2014/main" id="{31820FEF-5363-E3C8-C5C8-71B9247C11E3}"/>
              </a:ext>
            </a:extLst>
          </p:cNvPr>
          <p:cNvSpPr/>
          <p:nvPr/>
        </p:nvSpPr>
        <p:spPr>
          <a:xfrm>
            <a:off x="6835745" y="3781654"/>
            <a:ext cx="3936040" cy="942746"/>
          </a:xfrm>
          <a:prstGeom prst="rect">
            <a:avLst/>
          </a:prstGeom>
          <a:solidFill>
            <a:schemeClr val="bg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19" name="Rectangle 18">
            <a:extLst>
              <a:ext uri="{FF2B5EF4-FFF2-40B4-BE49-F238E27FC236}">
                <a16:creationId xmlns:a16="http://schemas.microsoft.com/office/drawing/2014/main" id="{30483238-EB38-EB99-30ED-F0CF465A8F0E}"/>
              </a:ext>
            </a:extLst>
          </p:cNvPr>
          <p:cNvSpPr/>
          <p:nvPr/>
        </p:nvSpPr>
        <p:spPr>
          <a:xfrm>
            <a:off x="6201720" y="1786167"/>
            <a:ext cx="5152080" cy="1558033"/>
          </a:xfrm>
          <a:prstGeom prst="rect">
            <a:avLst/>
          </a:prstGeom>
          <a:solidFill>
            <a:schemeClr val="bg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18" name="Rectangle 17">
            <a:extLst>
              <a:ext uri="{FF2B5EF4-FFF2-40B4-BE49-F238E27FC236}">
                <a16:creationId xmlns:a16="http://schemas.microsoft.com/office/drawing/2014/main" id="{F1AFE4D5-73B0-618F-B671-EC2B069E6F75}"/>
              </a:ext>
            </a:extLst>
          </p:cNvPr>
          <p:cNvSpPr/>
          <p:nvPr/>
        </p:nvSpPr>
        <p:spPr>
          <a:xfrm>
            <a:off x="1428749" y="1786167"/>
            <a:ext cx="3981451" cy="1558033"/>
          </a:xfrm>
          <a:prstGeom prst="rect">
            <a:avLst/>
          </a:prstGeom>
          <a:solidFill>
            <a:schemeClr val="bg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9" name="Rectangle 8">
            <a:extLst>
              <a:ext uri="{FF2B5EF4-FFF2-40B4-BE49-F238E27FC236}">
                <a16:creationId xmlns:a16="http://schemas.microsoft.com/office/drawing/2014/main" id="{20BE9394-0174-0A0C-EE0F-EC40038320A7}"/>
              </a:ext>
            </a:extLst>
          </p:cNvPr>
          <p:cNvSpPr/>
          <p:nvPr/>
        </p:nvSpPr>
        <p:spPr>
          <a:xfrm>
            <a:off x="1345205" y="3781654"/>
            <a:ext cx="4423740" cy="2619146"/>
          </a:xfrm>
          <a:prstGeom prst="rect">
            <a:avLst/>
          </a:prstGeom>
          <a:solidFill>
            <a:schemeClr val="bg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68611" name="text 1">
            <a:extLst>
              <a:ext uri="{FF2B5EF4-FFF2-40B4-BE49-F238E27FC236}">
                <a16:creationId xmlns:a16="http://schemas.microsoft.com/office/drawing/2014/main" id="{4F92024E-AB99-7148-9517-F671A6726A61}"/>
              </a:ext>
            </a:extLst>
          </p:cNvPr>
          <p:cNvSpPr txBox="1">
            <a:spLocks noChangeArrowheads="1"/>
          </p:cNvSpPr>
          <p:nvPr/>
        </p:nvSpPr>
        <p:spPr bwMode="auto">
          <a:xfrm>
            <a:off x="838200" y="502920"/>
            <a:ext cx="10515600" cy="868680"/>
          </a:xfrm>
          <a:prstGeom prst="rect">
            <a:avLst/>
          </a:prstGeom>
          <a:ln>
            <a:noFill/>
          </a:ln>
        </p:spPr>
        <p:txBody>
          <a:bodyPr vert="horz" lIns="0" tIns="45720" rIns="91440" bIns="45720" rtlCol="0" anchor="ctr" anchorCtr="0">
            <a:noAutofit/>
          </a:bodyPr>
          <a:lstStyle>
            <a:lvl1pPr defTabSz="685800">
              <a:lnSpc>
                <a:spcPct val="87000"/>
              </a:lnSpc>
              <a:defRPr sz="3300" b="1" kern="2200" spc="30">
                <a:solidFill>
                  <a:schemeClr val="accent2"/>
                </a:solidFill>
                <a:latin typeface="+mj-lt"/>
                <a:ea typeface="ＭＳ Ｐゴシック" charset="-128"/>
                <a:cs typeface="ＭＳ Ｐゴシック" charset="-128"/>
              </a:defRPr>
            </a:lvl1pPr>
            <a:lvl2pPr defTabSz="685800">
              <a:lnSpc>
                <a:spcPct val="87000"/>
              </a:lnSpc>
              <a:defRPr sz="3300" b="1">
                <a:solidFill>
                  <a:schemeClr val="accent2"/>
                </a:solidFill>
                <a:latin typeface="Arial Narrow" charset="0"/>
                <a:ea typeface="ＭＳ Ｐゴシック" charset="-128"/>
                <a:cs typeface="ＭＳ Ｐゴシック" charset="-128"/>
              </a:defRPr>
            </a:lvl2pPr>
            <a:lvl3pPr defTabSz="685800">
              <a:lnSpc>
                <a:spcPct val="87000"/>
              </a:lnSpc>
              <a:defRPr sz="3300" b="1">
                <a:solidFill>
                  <a:schemeClr val="accent2"/>
                </a:solidFill>
                <a:latin typeface="Arial Narrow" charset="0"/>
                <a:ea typeface="ＭＳ Ｐゴシック" charset="-128"/>
                <a:cs typeface="ＭＳ Ｐゴシック" charset="-128"/>
              </a:defRPr>
            </a:lvl3pPr>
            <a:lvl4pPr defTabSz="685800">
              <a:lnSpc>
                <a:spcPct val="87000"/>
              </a:lnSpc>
              <a:defRPr sz="3300" b="1">
                <a:solidFill>
                  <a:schemeClr val="accent2"/>
                </a:solidFill>
                <a:latin typeface="Arial Narrow" charset="0"/>
                <a:ea typeface="ＭＳ Ｐゴシック" charset="-128"/>
                <a:cs typeface="ＭＳ Ｐゴシック" charset="-128"/>
              </a:defRPr>
            </a:lvl4pPr>
            <a:lvl5pPr defTabSz="685800">
              <a:lnSpc>
                <a:spcPct val="87000"/>
              </a:lnSpc>
              <a:defRPr sz="3300" b="1">
                <a:solidFill>
                  <a:schemeClr val="accent2"/>
                </a:solidFill>
                <a:latin typeface="Arial Narrow" charset="0"/>
                <a:ea typeface="ＭＳ Ｐゴシック" charset="-128"/>
                <a:cs typeface="ＭＳ Ｐゴシック" charset="-128"/>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en-US" dirty="0"/>
              <a:t>What Is on a Credit Report?</a:t>
            </a:r>
          </a:p>
        </p:txBody>
      </p:sp>
      <p:sp>
        <p:nvSpPr>
          <p:cNvPr id="5" name="Slide Number Placeholder 3">
            <a:extLst>
              <a:ext uri="{FF2B5EF4-FFF2-40B4-BE49-F238E27FC236}">
                <a16:creationId xmlns:a16="http://schemas.microsoft.com/office/drawing/2014/main" id="{B204C4BC-FABB-564C-ADCC-02A9281B604A}"/>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fld id="{1103CFA8-974B-0447-A530-7264BC7D73A8}" type="slidenum">
              <a:rPr lang="en-US" altLang="en-US" sz="900" smtClean="0">
                <a:solidFill>
                  <a:srgbClr val="9A9A9A"/>
                </a:solidFill>
              </a:rPr>
              <a:pPr algn="r"/>
              <a:t>11</a:t>
            </a:fld>
            <a:endParaRPr lang="en-US" altLang="en-US" sz="900" dirty="0">
              <a:solidFill>
                <a:srgbClr val="9A9A9A"/>
              </a:solidFill>
            </a:endParaRPr>
          </a:p>
        </p:txBody>
      </p:sp>
      <p:sp>
        <p:nvSpPr>
          <p:cNvPr id="3" name="Content Placeholder 2">
            <a:extLst>
              <a:ext uri="{FF2B5EF4-FFF2-40B4-BE49-F238E27FC236}">
                <a16:creationId xmlns:a16="http://schemas.microsoft.com/office/drawing/2014/main" id="{7577011A-BFF5-9B47-B65C-D33D2EB3F2E1}"/>
              </a:ext>
            </a:extLst>
          </p:cNvPr>
          <p:cNvSpPr>
            <a:spLocks noGrp="1"/>
          </p:cNvSpPr>
          <p:nvPr>
            <p:ph sz="half" idx="1"/>
          </p:nvPr>
        </p:nvSpPr>
        <p:spPr>
          <a:xfrm>
            <a:off x="1612073" y="1905001"/>
            <a:ext cx="3798127" cy="1439200"/>
          </a:xfrm>
        </p:spPr>
        <p:txBody>
          <a:bodyPr lIns="91440"/>
          <a:lstStyle/>
          <a:p>
            <a:pPr>
              <a:lnSpc>
                <a:spcPct val="100000"/>
              </a:lnSpc>
              <a:spcBef>
                <a:spcPts val="0"/>
              </a:spcBef>
              <a:spcAft>
                <a:spcPts val="600"/>
              </a:spcAft>
              <a:buNone/>
            </a:pPr>
            <a:r>
              <a:rPr lang="en-US" b="1" dirty="0">
                <a:solidFill>
                  <a:schemeClr val="accent2"/>
                </a:solidFill>
              </a:rPr>
              <a:t>Personal information:</a:t>
            </a:r>
          </a:p>
          <a:p>
            <a:pPr>
              <a:lnSpc>
                <a:spcPct val="100000"/>
              </a:lnSpc>
              <a:spcBef>
                <a:spcPts val="0"/>
              </a:spcBef>
              <a:spcAft>
                <a:spcPts val="600"/>
              </a:spcAft>
            </a:pPr>
            <a:r>
              <a:rPr lang="en-US" sz="1500" dirty="0"/>
              <a:t>Name</a:t>
            </a:r>
          </a:p>
          <a:p>
            <a:pPr>
              <a:lnSpc>
                <a:spcPct val="100000"/>
              </a:lnSpc>
              <a:spcBef>
                <a:spcPts val="0"/>
              </a:spcBef>
              <a:spcAft>
                <a:spcPts val="600"/>
              </a:spcAft>
            </a:pPr>
            <a:r>
              <a:rPr lang="en-US" sz="1500" dirty="0"/>
              <a:t>Social Security number</a:t>
            </a:r>
          </a:p>
          <a:p>
            <a:pPr>
              <a:lnSpc>
                <a:spcPct val="100000"/>
              </a:lnSpc>
              <a:spcBef>
                <a:spcPts val="0"/>
              </a:spcBef>
              <a:spcAft>
                <a:spcPts val="600"/>
              </a:spcAft>
            </a:pPr>
            <a:r>
              <a:rPr lang="en-US" sz="1500" dirty="0"/>
              <a:t>Employment information (sometimes)</a:t>
            </a:r>
          </a:p>
        </p:txBody>
      </p:sp>
      <p:sp>
        <p:nvSpPr>
          <p:cNvPr id="4" name="Content Placeholder 3">
            <a:extLst>
              <a:ext uri="{FF2B5EF4-FFF2-40B4-BE49-F238E27FC236}">
                <a16:creationId xmlns:a16="http://schemas.microsoft.com/office/drawing/2014/main" id="{465590F8-5C9F-484F-96A7-F4CF7DC2F079}"/>
              </a:ext>
            </a:extLst>
          </p:cNvPr>
          <p:cNvSpPr>
            <a:spLocks noGrp="1"/>
          </p:cNvSpPr>
          <p:nvPr>
            <p:ph sz="half" idx="2"/>
          </p:nvPr>
        </p:nvSpPr>
        <p:spPr>
          <a:xfrm>
            <a:off x="6512495" y="1899274"/>
            <a:ext cx="4688906" cy="1327650"/>
          </a:xfrm>
        </p:spPr>
        <p:txBody>
          <a:bodyPr/>
          <a:lstStyle/>
          <a:p>
            <a:pPr marL="0" indent="0">
              <a:lnSpc>
                <a:spcPct val="100000"/>
              </a:lnSpc>
              <a:spcBef>
                <a:spcPts val="0"/>
              </a:spcBef>
              <a:spcAft>
                <a:spcPts val="600"/>
              </a:spcAft>
              <a:buNone/>
            </a:pPr>
            <a:r>
              <a:rPr lang="en-US" b="1" dirty="0">
                <a:solidFill>
                  <a:schemeClr val="accent2"/>
                </a:solidFill>
              </a:rPr>
              <a:t>Accounts in collections:</a:t>
            </a:r>
          </a:p>
          <a:p>
            <a:pPr>
              <a:lnSpc>
                <a:spcPct val="100000"/>
              </a:lnSpc>
              <a:spcBef>
                <a:spcPts val="0"/>
              </a:spcBef>
              <a:spcAft>
                <a:spcPts val="600"/>
              </a:spcAft>
            </a:pPr>
            <a:r>
              <a:rPr lang="en-US" sz="1500" dirty="0"/>
              <a:t>Accounts turned over to collection agencies: This might happen if you quit paying your light bill or car note or forget to pay a medical bill.</a:t>
            </a:r>
          </a:p>
        </p:txBody>
      </p:sp>
      <p:pic>
        <p:nvPicPr>
          <p:cNvPr id="7" name="Picture 6" descr="Icon&#10;&#10;Description automatically generated">
            <a:extLst>
              <a:ext uri="{FF2B5EF4-FFF2-40B4-BE49-F238E27FC236}">
                <a16:creationId xmlns:a16="http://schemas.microsoft.com/office/drawing/2014/main" id="{FA089D4E-3C02-1F47-9D0A-05392A6C3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96" y="1596266"/>
            <a:ext cx="883077" cy="994534"/>
          </a:xfrm>
          <a:prstGeom prst="rect">
            <a:avLst/>
          </a:prstGeom>
          <a:effectLst>
            <a:outerShdw blurRad="38100" dist="25400" dir="2700000" algn="tl" rotWithShape="0">
              <a:prstClr val="black">
                <a:alpha val="12113"/>
              </a:prstClr>
            </a:outerShdw>
          </a:effectLst>
        </p:spPr>
      </p:pic>
      <p:pic>
        <p:nvPicPr>
          <p:cNvPr id="15" name="Picture 14" descr="Icon&#10;&#10;Description automatically generated">
            <a:extLst>
              <a:ext uri="{FF2B5EF4-FFF2-40B4-BE49-F238E27FC236}">
                <a16:creationId xmlns:a16="http://schemas.microsoft.com/office/drawing/2014/main" id="{E39D9F89-4C1C-A54C-9527-D7A95BB36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726" y="3534975"/>
            <a:ext cx="838538" cy="960825"/>
          </a:xfrm>
          <a:prstGeom prst="rect">
            <a:avLst/>
          </a:prstGeom>
          <a:effectLst>
            <a:outerShdw blurRad="38100" dist="25400" dir="2700000" algn="tl" rotWithShape="0">
              <a:prstClr val="black">
                <a:alpha val="12113"/>
              </a:prstClr>
            </a:outerShdw>
          </a:effectLst>
        </p:spPr>
      </p:pic>
      <p:sp>
        <p:nvSpPr>
          <p:cNvPr id="6" name="TextBox 5">
            <a:extLst>
              <a:ext uri="{FF2B5EF4-FFF2-40B4-BE49-F238E27FC236}">
                <a16:creationId xmlns:a16="http://schemas.microsoft.com/office/drawing/2014/main" id="{E386D188-AAF5-7727-FF1A-1198A31B9026}"/>
              </a:ext>
            </a:extLst>
          </p:cNvPr>
          <p:cNvSpPr txBox="1"/>
          <p:nvPr/>
        </p:nvSpPr>
        <p:spPr>
          <a:xfrm>
            <a:off x="1528569" y="3900460"/>
            <a:ext cx="4338831" cy="2339102"/>
          </a:xfrm>
          <a:prstGeom prst="rect">
            <a:avLst/>
          </a:prstGeom>
          <a:noFill/>
          <a:ln w="6350">
            <a:noFill/>
          </a:ln>
        </p:spPr>
        <p:txBody>
          <a:bodyPr wrap="square">
            <a:spAutoFit/>
          </a:bodyPr>
          <a:lstStyle/>
          <a:p>
            <a:pPr marL="0" lvl="2" indent="-182880">
              <a:spcBef>
                <a:spcPts val="2000"/>
              </a:spcBef>
              <a:spcAft>
                <a:spcPts val="600"/>
              </a:spcAft>
            </a:pPr>
            <a:r>
              <a:rPr lang="en-US" b="1" dirty="0">
                <a:solidFill>
                  <a:schemeClr val="accent2"/>
                </a:solidFill>
              </a:rPr>
              <a:t>Account information </a:t>
            </a:r>
            <a:br>
              <a:rPr lang="en-US" b="1" dirty="0">
                <a:solidFill>
                  <a:schemeClr val="accent2"/>
                </a:solidFill>
              </a:rPr>
            </a:br>
            <a:r>
              <a:rPr lang="en-US" b="1" dirty="0">
                <a:solidFill>
                  <a:schemeClr val="accent2"/>
                </a:solidFill>
              </a:rPr>
              <a:t>(credit cards and loans):</a:t>
            </a:r>
          </a:p>
          <a:p>
            <a:pPr marL="194310" indent="-194310">
              <a:spcAft>
                <a:spcPts val="600"/>
              </a:spcAft>
              <a:buClr>
                <a:schemeClr val="accent2"/>
              </a:buClr>
              <a:buFont typeface="Wingdings" pitchFamily="2" charset="2"/>
              <a:buChar char="§"/>
            </a:pPr>
            <a:r>
              <a:rPr lang="en-US" sz="1500" dirty="0"/>
              <a:t>Credit cards, store cards and loans you have, and how long you’ve had them</a:t>
            </a:r>
          </a:p>
          <a:p>
            <a:pPr marL="194310" indent="-194310">
              <a:spcAft>
                <a:spcPts val="600"/>
              </a:spcAft>
              <a:buClr>
                <a:schemeClr val="accent2"/>
              </a:buClr>
              <a:buFont typeface="Wingdings" pitchFamily="2" charset="2"/>
              <a:buChar char="§"/>
            </a:pPr>
            <a:r>
              <a:rPr lang="en-US" sz="1500" dirty="0"/>
              <a:t>The amount of money you owe</a:t>
            </a:r>
          </a:p>
          <a:p>
            <a:pPr marL="194310" indent="-194310">
              <a:spcAft>
                <a:spcPts val="600"/>
              </a:spcAft>
              <a:buClr>
                <a:schemeClr val="accent2"/>
              </a:buClr>
              <a:buFont typeface="Wingdings" pitchFamily="2" charset="2"/>
              <a:buChar char="§"/>
            </a:pPr>
            <a:r>
              <a:rPr lang="en-US" sz="1500" dirty="0"/>
              <a:t>The percentage of your credit limit you’ve used, also known as “credit utilization rate”</a:t>
            </a:r>
          </a:p>
          <a:p>
            <a:pPr marL="194310" indent="-194310">
              <a:spcAft>
                <a:spcPts val="600"/>
              </a:spcAft>
              <a:buClr>
                <a:schemeClr val="accent2"/>
              </a:buClr>
              <a:buFont typeface="Wingdings" pitchFamily="2" charset="2"/>
              <a:buChar char="§"/>
            </a:pPr>
            <a:r>
              <a:rPr lang="en-US" sz="1500" dirty="0"/>
              <a:t>Whether you pay on time or have paid late</a:t>
            </a:r>
          </a:p>
        </p:txBody>
      </p:sp>
      <p:sp>
        <p:nvSpPr>
          <p:cNvPr id="8" name="Rectangle 7">
            <a:extLst>
              <a:ext uri="{FF2B5EF4-FFF2-40B4-BE49-F238E27FC236}">
                <a16:creationId xmlns:a16="http://schemas.microsoft.com/office/drawing/2014/main" id="{6233BC9A-BEB6-C2B0-7608-1D7BC6C9B045}"/>
              </a:ext>
            </a:extLst>
          </p:cNvPr>
          <p:cNvSpPr/>
          <p:nvPr/>
        </p:nvSpPr>
        <p:spPr>
          <a:xfrm>
            <a:off x="827601" y="3977639"/>
            <a:ext cx="3972999" cy="2118361"/>
          </a:xfrm>
          <a:prstGeom prst="rect">
            <a:avLst/>
          </a:prstGeom>
          <a:no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2" name="TextBox 11">
            <a:extLst>
              <a:ext uri="{FF2B5EF4-FFF2-40B4-BE49-F238E27FC236}">
                <a16:creationId xmlns:a16="http://schemas.microsoft.com/office/drawing/2014/main" id="{583AED6A-96E5-14CB-ADC1-259ADA25E03A}"/>
              </a:ext>
            </a:extLst>
          </p:cNvPr>
          <p:cNvSpPr txBox="1"/>
          <p:nvPr/>
        </p:nvSpPr>
        <p:spPr>
          <a:xfrm>
            <a:off x="7036760" y="3861908"/>
            <a:ext cx="3936040" cy="723275"/>
          </a:xfrm>
          <a:prstGeom prst="rect">
            <a:avLst/>
          </a:prstGeom>
          <a:noFill/>
          <a:ln w="6350">
            <a:noFill/>
          </a:ln>
        </p:spPr>
        <p:txBody>
          <a:bodyPr wrap="square">
            <a:spAutoFit/>
          </a:bodyPr>
          <a:lstStyle/>
          <a:p>
            <a:pPr marL="0" lvl="2" indent="-182880">
              <a:spcBef>
                <a:spcPts val="0"/>
              </a:spcBef>
              <a:spcAft>
                <a:spcPts val="600"/>
              </a:spcAft>
            </a:pPr>
            <a:r>
              <a:rPr lang="en-US" b="1" dirty="0">
                <a:solidFill>
                  <a:schemeClr val="accent2"/>
                </a:solidFill>
              </a:rPr>
              <a:t>Public records:</a:t>
            </a:r>
          </a:p>
          <a:p>
            <a:pPr marL="194310" indent="-194310">
              <a:spcAft>
                <a:spcPts val="600"/>
              </a:spcAft>
              <a:buClr>
                <a:schemeClr val="accent2"/>
              </a:buClr>
              <a:buSzPct val="100000"/>
              <a:buFont typeface="Wingdings" pitchFamily="2" charset="2"/>
              <a:buChar char="§"/>
            </a:pPr>
            <a:r>
              <a:rPr lang="en-US" sz="1500" dirty="0"/>
              <a:t>Bankruptcies, wage garnishment, etc</a:t>
            </a:r>
            <a:r>
              <a:rPr lang="en-US" dirty="0"/>
              <a:t>.</a:t>
            </a:r>
          </a:p>
        </p:txBody>
      </p:sp>
      <p:sp>
        <p:nvSpPr>
          <p:cNvPr id="16" name="TextBox 15">
            <a:extLst>
              <a:ext uri="{FF2B5EF4-FFF2-40B4-BE49-F238E27FC236}">
                <a16:creationId xmlns:a16="http://schemas.microsoft.com/office/drawing/2014/main" id="{CE740609-2CEE-0585-88C0-42524C2238CF}"/>
              </a:ext>
            </a:extLst>
          </p:cNvPr>
          <p:cNvSpPr txBox="1"/>
          <p:nvPr/>
        </p:nvSpPr>
        <p:spPr>
          <a:xfrm>
            <a:off x="7036760" y="5151692"/>
            <a:ext cx="4698040" cy="1138773"/>
          </a:xfrm>
          <a:prstGeom prst="rect">
            <a:avLst/>
          </a:prstGeom>
          <a:noFill/>
          <a:ln w="6350">
            <a:noFill/>
          </a:ln>
        </p:spPr>
        <p:txBody>
          <a:bodyPr wrap="square">
            <a:spAutoFit/>
          </a:bodyPr>
          <a:lstStyle/>
          <a:p>
            <a:pPr marL="0" indent="0">
              <a:spcBef>
                <a:spcPts val="2000"/>
              </a:spcBef>
              <a:spcAft>
                <a:spcPts val="600"/>
              </a:spcAft>
              <a:buNone/>
            </a:pPr>
            <a:r>
              <a:rPr lang="en-US" b="1" dirty="0">
                <a:solidFill>
                  <a:schemeClr val="accent2"/>
                </a:solidFill>
              </a:rPr>
              <a:t>Credit inquiries:</a:t>
            </a:r>
          </a:p>
          <a:p>
            <a:pPr marL="194310" indent="-194310">
              <a:spcAft>
                <a:spcPts val="600"/>
              </a:spcAft>
              <a:buClr>
                <a:schemeClr val="accent2"/>
              </a:buClr>
              <a:buFont typeface="Wingdings" pitchFamily="2" charset="2"/>
              <a:buChar char="§"/>
            </a:pPr>
            <a:r>
              <a:rPr lang="en-US" sz="1500" dirty="0"/>
              <a:t>“Hard inquiries” when a business or potential </a:t>
            </a:r>
            <a:br>
              <a:rPr lang="en-US" sz="1500" dirty="0"/>
            </a:br>
            <a:r>
              <a:rPr lang="en-US" sz="1500" dirty="0"/>
              <a:t>lender checks your credit to decide if they </a:t>
            </a:r>
            <a:br>
              <a:rPr lang="en-US" sz="1500" dirty="0"/>
            </a:br>
            <a:r>
              <a:rPr lang="en-US" sz="1500" dirty="0"/>
              <a:t>want to lend you money or offer you a service</a:t>
            </a:r>
          </a:p>
        </p:txBody>
      </p:sp>
      <p:pic>
        <p:nvPicPr>
          <p:cNvPr id="13" name="Picture 12" descr="A building with columns and a sign&#10;&#10;AI-generated content may be incorrect.">
            <a:extLst>
              <a:ext uri="{FF2B5EF4-FFF2-40B4-BE49-F238E27FC236}">
                <a16:creationId xmlns:a16="http://schemas.microsoft.com/office/drawing/2014/main" id="{B18B472F-E37D-11CB-2B40-2CB03835A8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596266"/>
            <a:ext cx="810287" cy="810287"/>
          </a:xfrm>
          <a:prstGeom prst="rect">
            <a:avLst/>
          </a:prstGeom>
          <a:effectLst>
            <a:outerShdw blurRad="38100" dist="25400" dir="2700000" algn="tl" rotWithShape="0">
              <a:prstClr val="black">
                <a:alpha val="12000"/>
              </a:prstClr>
            </a:outerShdw>
          </a:effectLst>
        </p:spPr>
      </p:pic>
      <p:pic>
        <p:nvPicPr>
          <p:cNvPr id="22" name="Picture 21" descr="A group of people with money&#10;&#10;AI-generated content may be incorrect.">
            <a:extLst>
              <a:ext uri="{FF2B5EF4-FFF2-40B4-BE49-F238E27FC236}">
                <a16:creationId xmlns:a16="http://schemas.microsoft.com/office/drawing/2014/main" id="{5F6259E9-993F-6445-C0DD-5F0FCB95F2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8142" y="4822645"/>
            <a:ext cx="816155" cy="816155"/>
          </a:xfrm>
          <a:prstGeom prst="rect">
            <a:avLst/>
          </a:prstGeom>
          <a:effectLst>
            <a:outerShdw blurRad="38100" dist="25400" dir="2700000" algn="tl" rotWithShape="0">
              <a:prstClr val="black">
                <a:alpha val="12000"/>
              </a:prstClr>
            </a:outerShdw>
          </a:effectLst>
        </p:spPr>
      </p:pic>
      <p:pic>
        <p:nvPicPr>
          <p:cNvPr id="24" name="Picture 23" descr="A dollar bill on a hook&#10;&#10;AI-generated content may be incorrect.">
            <a:extLst>
              <a:ext uri="{FF2B5EF4-FFF2-40B4-BE49-F238E27FC236}">
                <a16:creationId xmlns:a16="http://schemas.microsoft.com/office/drawing/2014/main" id="{B988E89D-0ECA-1CB3-3633-BF9BBFD7E9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1542" y="3534101"/>
            <a:ext cx="816154" cy="819485"/>
          </a:xfrm>
          <a:prstGeom prst="rect">
            <a:avLst/>
          </a:prstGeom>
          <a:effectLst>
            <a:outerShdw blurRad="38100" dist="25400" dir="2700000" algn="tl" rotWithShape="0">
              <a:prstClr val="black">
                <a:alpha val="12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ular Callout 5">
            <a:extLst>
              <a:ext uri="{FF2B5EF4-FFF2-40B4-BE49-F238E27FC236}">
                <a16:creationId xmlns:a16="http://schemas.microsoft.com/office/drawing/2014/main" id="{7AD90489-482F-E348-B451-03E5F7636135}"/>
              </a:ext>
            </a:extLst>
          </p:cNvPr>
          <p:cNvSpPr/>
          <p:nvPr/>
        </p:nvSpPr>
        <p:spPr>
          <a:xfrm flipH="1">
            <a:off x="5912603" y="2551523"/>
            <a:ext cx="4038600" cy="1715678"/>
          </a:xfrm>
          <a:prstGeom prst="wedgeRectCallout">
            <a:avLst>
              <a:gd name="adj1" fmla="val 73022"/>
              <a:gd name="adj2" fmla="val -47285"/>
            </a:avLst>
          </a:prstGeom>
          <a:solidFill>
            <a:schemeClr val="bg2"/>
          </a:solidFill>
          <a:ln w="28575" cap="flat" cmpd="sng" algn="ctr">
            <a:solidFill>
              <a:schemeClr val="accent4"/>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dirty="0">
                <a:solidFill>
                  <a:srgbClr val="849120"/>
                </a:solidFill>
              </a:rPr>
              <a:t>Let’s look at a </a:t>
            </a:r>
            <a:br>
              <a:rPr lang="en-US" altLang="en-US" sz="2800" dirty="0">
                <a:solidFill>
                  <a:srgbClr val="849120"/>
                </a:solidFill>
              </a:rPr>
            </a:br>
            <a:r>
              <a:rPr lang="en-US" altLang="en-US" sz="2800" dirty="0">
                <a:solidFill>
                  <a:srgbClr val="849120"/>
                </a:solidFill>
              </a:rPr>
              <a:t>sample </a:t>
            </a:r>
          </a:p>
          <a:p>
            <a:pPr algn="ctr" eaLnBrk="1" hangingPunct="1"/>
            <a:r>
              <a:rPr lang="en-US" altLang="en-US" sz="2800" dirty="0">
                <a:solidFill>
                  <a:srgbClr val="849120"/>
                </a:solidFill>
              </a:rPr>
              <a:t>credit report.</a:t>
            </a:r>
          </a:p>
        </p:txBody>
      </p:sp>
      <p:sp>
        <p:nvSpPr>
          <p:cNvPr id="6" name="Title 5">
            <a:extLst>
              <a:ext uri="{FF2B5EF4-FFF2-40B4-BE49-F238E27FC236}">
                <a16:creationId xmlns:a16="http://schemas.microsoft.com/office/drawing/2014/main" id="{4F60549A-C746-2646-8644-C2DFC9371CF6}"/>
              </a:ext>
            </a:extLst>
          </p:cNvPr>
          <p:cNvSpPr>
            <a:spLocks noGrp="1"/>
          </p:cNvSpPr>
          <p:nvPr>
            <p:ph type="title"/>
          </p:nvPr>
        </p:nvSpPr>
        <p:spPr>
          <a:xfrm>
            <a:off x="838200" y="506378"/>
            <a:ext cx="10515600" cy="865222"/>
          </a:xfrm>
        </p:spPr>
        <p:txBody>
          <a:bodyPr/>
          <a:lstStyle/>
          <a:p>
            <a:r>
              <a:rPr lang="en-US" dirty="0"/>
              <a:t>Why Get and Review Your Credit Report?</a:t>
            </a:r>
          </a:p>
        </p:txBody>
      </p:sp>
      <p:sp>
        <p:nvSpPr>
          <p:cNvPr id="8" name="Slide Number Placeholder 3">
            <a:extLst>
              <a:ext uri="{FF2B5EF4-FFF2-40B4-BE49-F238E27FC236}">
                <a16:creationId xmlns:a16="http://schemas.microsoft.com/office/drawing/2014/main" id="{6248D043-7ABE-E64E-9493-61D0E7DF44AE}"/>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12</a:t>
            </a:fld>
            <a:endParaRPr lang="en-US" altLang="en-US" dirty="0"/>
          </a:p>
        </p:txBody>
      </p:sp>
      <p:pic>
        <p:nvPicPr>
          <p:cNvPr id="11" name="Picture 10">
            <a:extLst>
              <a:ext uri="{FF2B5EF4-FFF2-40B4-BE49-F238E27FC236}">
                <a16:creationId xmlns:a16="http://schemas.microsoft.com/office/drawing/2014/main" id="{22975022-1DA8-52C6-E895-05D3D626B6B7}"/>
              </a:ext>
            </a:extLst>
          </p:cNvPr>
          <p:cNvPicPr>
            <a:picLocks noChangeAspect="1"/>
          </p:cNvPicPr>
          <p:nvPr/>
        </p:nvPicPr>
        <p:blipFill>
          <a:blip r:embed="rId3"/>
          <a:srcRect/>
          <a:stretch/>
        </p:blipFill>
        <p:spPr>
          <a:xfrm>
            <a:off x="838200" y="1524000"/>
            <a:ext cx="3838129" cy="4966990"/>
          </a:xfrm>
          <a:prstGeom prst="rect">
            <a:avLst/>
          </a:prstGeom>
          <a:solidFill>
            <a:schemeClr val="bg1"/>
          </a:solidFill>
          <a:ln w="6350">
            <a:solidFill>
              <a:schemeClr val="tx1">
                <a:lumMod val="40000"/>
                <a:lumOff val="60000"/>
              </a:schemeClr>
            </a:solidFill>
          </a:ln>
          <a:effectLst>
            <a:outerShdw blurRad="38100" dist="25400" dir="2700000" algn="tl" rotWithShape="0">
              <a:prstClr val="black">
                <a:alpha val="9954"/>
              </a:prstClr>
            </a:outerShdw>
          </a:effectLst>
        </p:spPr>
      </p:pic>
      <p:sp>
        <p:nvSpPr>
          <p:cNvPr id="5" name="TextBox 4">
            <a:extLst>
              <a:ext uri="{FF2B5EF4-FFF2-40B4-BE49-F238E27FC236}">
                <a16:creationId xmlns:a16="http://schemas.microsoft.com/office/drawing/2014/main" id="{B293D05C-556B-C096-DA9D-89BFC2B6B20F}"/>
              </a:ext>
            </a:extLst>
          </p:cNvPr>
          <p:cNvSpPr txBox="1"/>
          <p:nvPr/>
        </p:nvSpPr>
        <p:spPr>
          <a:xfrm>
            <a:off x="5791200" y="4953000"/>
            <a:ext cx="4876800" cy="1061316"/>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b="1" kern="2400" dirty="0">
                <a:solidFill>
                  <a:srgbClr val="595959"/>
                </a:solidFill>
              </a:rPr>
              <a:t>Activity: </a:t>
            </a:r>
          </a:p>
          <a:p>
            <a:pPr algn="l" defTabSz="685800">
              <a:lnSpc>
                <a:spcPct val="95000"/>
              </a:lnSpc>
              <a:spcBef>
                <a:spcPts val="1400"/>
              </a:spcBef>
              <a:buClr>
                <a:srgbClr val="DA5521"/>
              </a:buClr>
            </a:pPr>
            <a:r>
              <a:rPr lang="en-US" kern="2400" dirty="0">
                <a:solidFill>
                  <a:srgbClr val="595959"/>
                </a:solidFill>
              </a:rPr>
              <a:t>Turn to Page 12 of the Participant Guide to see a sample credit report.</a:t>
            </a:r>
          </a:p>
        </p:txBody>
      </p:sp>
    </p:spTree>
    <p:extLst>
      <p:ext uri="{BB962C8B-B14F-4D97-AF65-F5344CB8AC3E}">
        <p14:creationId xmlns:p14="http://schemas.microsoft.com/office/powerpoint/2010/main" val="2469329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7D66-D880-E54D-AEE8-26C0E41E8338}"/>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dirty="0">
                <a:ea typeface="+mj-ea"/>
                <a:cs typeface="+mj-cs"/>
              </a:rPr>
              <a:t>Disputing Inaccurate Items on a Credit Report</a:t>
            </a:r>
          </a:p>
        </p:txBody>
      </p:sp>
      <p:sp>
        <p:nvSpPr>
          <p:cNvPr id="4" name="Slide Number Placeholder 3">
            <a:extLst>
              <a:ext uri="{FF2B5EF4-FFF2-40B4-BE49-F238E27FC236}">
                <a16:creationId xmlns:a16="http://schemas.microsoft.com/office/drawing/2014/main" id="{6FF867F9-D64A-9948-973C-E043D3069CF5}"/>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13</a:t>
            </a:fld>
            <a:endParaRPr lang="en-US" altLang="en-US"/>
          </a:p>
        </p:txBody>
      </p:sp>
      <p:graphicFrame>
        <p:nvGraphicFramePr>
          <p:cNvPr id="5" name="Diagram 4">
            <a:extLst>
              <a:ext uri="{FF2B5EF4-FFF2-40B4-BE49-F238E27FC236}">
                <a16:creationId xmlns:a16="http://schemas.microsoft.com/office/drawing/2014/main" id="{C3066594-D984-F026-60D4-1DB335DBB69D}"/>
              </a:ext>
            </a:extLst>
          </p:cNvPr>
          <p:cNvGraphicFramePr/>
          <p:nvPr>
            <p:extLst>
              <p:ext uri="{D42A27DB-BD31-4B8C-83A1-F6EECF244321}">
                <p14:modId xmlns:p14="http://schemas.microsoft.com/office/powerpoint/2010/main" val="3033099808"/>
              </p:ext>
            </p:extLst>
          </p:nvPr>
        </p:nvGraphicFramePr>
        <p:xfrm>
          <a:off x="834044" y="1676401"/>
          <a:ext cx="10515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C02C0-8A8A-7045-B106-1B92379B6C74}"/>
              </a:ext>
            </a:extLst>
          </p:cNvPr>
          <p:cNvSpPr>
            <a:spLocks noGrp="1"/>
          </p:cNvSpPr>
          <p:nvPr>
            <p:ph type="title"/>
          </p:nvPr>
        </p:nvSpPr>
        <p:spPr/>
        <p:txBody>
          <a:bodyPr lIns="0" rIns="0">
            <a:normAutofit/>
          </a:bodyPr>
          <a:lstStyle/>
          <a:p>
            <a:pPr eaLnBrk="1" fontAlgn="auto" hangingPunct="1">
              <a:spcAft>
                <a:spcPts val="0"/>
              </a:spcAft>
              <a:defRPr/>
            </a:pPr>
            <a:r>
              <a:rPr lang="en-US" dirty="0">
                <a:ea typeface="+mj-ea"/>
                <a:cs typeface="+mj-cs"/>
              </a:rPr>
              <a:t>Getting a Credit Report</a:t>
            </a:r>
          </a:p>
        </p:txBody>
      </p:sp>
      <p:sp>
        <p:nvSpPr>
          <p:cNvPr id="3" name="Content Placeholder 2">
            <a:extLst>
              <a:ext uri="{FF2B5EF4-FFF2-40B4-BE49-F238E27FC236}">
                <a16:creationId xmlns:a16="http://schemas.microsoft.com/office/drawing/2014/main" id="{1E2999FE-A168-CA41-BE40-C1D4F9419758}"/>
              </a:ext>
            </a:extLst>
          </p:cNvPr>
          <p:cNvSpPr>
            <a:spLocks noGrp="1"/>
          </p:cNvSpPr>
          <p:nvPr>
            <p:ph sz="half" idx="1"/>
          </p:nvPr>
        </p:nvSpPr>
        <p:spPr>
          <a:xfrm>
            <a:off x="838200" y="1645920"/>
            <a:ext cx="4953000" cy="4663439"/>
          </a:xfrm>
        </p:spPr>
        <p:txBody>
          <a:bodyPr/>
          <a:lstStyle/>
          <a:p>
            <a:pPr marL="0" indent="0" eaLnBrk="1" hangingPunct="1">
              <a:lnSpc>
                <a:spcPct val="100000"/>
              </a:lnSpc>
              <a:spcAft>
                <a:spcPts val="600"/>
              </a:spcAft>
              <a:buNone/>
            </a:pPr>
            <a:r>
              <a:rPr lang="en-US" altLang="en-US" dirty="0"/>
              <a:t>If you’re age 18 or older, you can get one free copy of your credit report from each of the three credit reporting bureaus every year.</a:t>
            </a:r>
            <a:endParaRPr lang="en-US" altLang="en-US" u="sng" dirty="0"/>
          </a:p>
          <a:p>
            <a:pPr marL="0" indent="0" eaLnBrk="1" hangingPunct="1">
              <a:lnSpc>
                <a:spcPct val="100000"/>
              </a:lnSpc>
              <a:spcAft>
                <a:spcPts val="600"/>
              </a:spcAft>
              <a:buNone/>
            </a:pPr>
            <a:r>
              <a:rPr lang="en-US" altLang="en-US" b="1" dirty="0"/>
              <a:t>www.annualcreditreport.com</a:t>
            </a:r>
          </a:p>
          <a:p>
            <a:pPr marL="0" indent="0" eaLnBrk="1" hangingPunct="1">
              <a:lnSpc>
                <a:spcPct val="100000"/>
              </a:lnSpc>
              <a:spcAft>
                <a:spcPts val="600"/>
              </a:spcAft>
              <a:buNone/>
            </a:pPr>
            <a:r>
              <a:rPr lang="en-US" altLang="en-US" b="1" dirty="0"/>
              <a:t>Call 1-877-322-8228</a:t>
            </a:r>
          </a:p>
          <a:p>
            <a:pPr eaLnBrk="1" hangingPunct="1">
              <a:lnSpc>
                <a:spcPct val="100000"/>
              </a:lnSpc>
              <a:spcAft>
                <a:spcPts val="600"/>
              </a:spcAft>
              <a:buFont typeface="Arial" panose="020B0604020202020204" pitchFamily="34" charset="0"/>
              <a:buChar char="•"/>
            </a:pPr>
            <a:endParaRPr lang="en-US" altLang="en-US" sz="1300" dirty="0"/>
          </a:p>
          <a:p>
            <a:pPr>
              <a:lnSpc>
                <a:spcPct val="100000"/>
              </a:lnSpc>
            </a:pPr>
            <a:endParaRPr lang="en-US" dirty="0"/>
          </a:p>
        </p:txBody>
      </p:sp>
      <p:sp>
        <p:nvSpPr>
          <p:cNvPr id="8" name="Slide Number Placeholder 3">
            <a:extLst>
              <a:ext uri="{FF2B5EF4-FFF2-40B4-BE49-F238E27FC236}">
                <a16:creationId xmlns:a16="http://schemas.microsoft.com/office/drawing/2014/main" id="{67577B81-E0B5-9543-BAB2-B0CBF44F4180}"/>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14</a:t>
            </a:fld>
            <a:endParaRPr lang="en-US" altLang="en-US"/>
          </a:p>
        </p:txBody>
      </p:sp>
      <p:pic>
        <p:nvPicPr>
          <p:cNvPr id="5" name="Picture 4">
            <a:extLst>
              <a:ext uri="{FF2B5EF4-FFF2-40B4-BE49-F238E27FC236}">
                <a16:creationId xmlns:a16="http://schemas.microsoft.com/office/drawing/2014/main" id="{E588D55A-0E52-226A-A985-4E46325029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1800" y="1672814"/>
            <a:ext cx="4572000" cy="4639984"/>
          </a:xfrm>
          <a:prstGeom prst="rect">
            <a:avLst/>
          </a:prstGeom>
          <a:solidFill>
            <a:schemeClr val="bg1"/>
          </a:solidFill>
          <a:effectLst>
            <a:outerShdw blurRad="50800" dist="38100" dir="2700000" algn="tl"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5E70B-FEAE-C647-8714-8F22FAEDCF20}"/>
              </a:ext>
            </a:extLst>
          </p:cNvPr>
          <p:cNvSpPr>
            <a:spLocks noGrp="1"/>
          </p:cNvSpPr>
          <p:nvPr>
            <p:ph type="title"/>
          </p:nvPr>
        </p:nvSpPr>
        <p:spPr/>
        <p:txBody>
          <a:bodyPr>
            <a:normAutofit/>
          </a:bodyPr>
          <a:lstStyle/>
          <a:p>
            <a:r>
              <a:rPr lang="en-US" dirty="0"/>
              <a:t>Credit Reports for Young People Under Age 18</a:t>
            </a:r>
          </a:p>
        </p:txBody>
      </p:sp>
      <p:sp>
        <p:nvSpPr>
          <p:cNvPr id="9" name="Content Placeholder 8">
            <a:extLst>
              <a:ext uri="{FF2B5EF4-FFF2-40B4-BE49-F238E27FC236}">
                <a16:creationId xmlns:a16="http://schemas.microsoft.com/office/drawing/2014/main" id="{F7E3C962-0AB2-1B49-966C-8FAD36AEAD1A}"/>
              </a:ext>
            </a:extLst>
          </p:cNvPr>
          <p:cNvSpPr>
            <a:spLocks noGrp="1"/>
          </p:cNvSpPr>
          <p:nvPr>
            <p:ph idx="1"/>
          </p:nvPr>
        </p:nvSpPr>
        <p:spPr/>
        <p:txBody>
          <a:bodyPr/>
          <a:lstStyle/>
          <a:p>
            <a:r>
              <a:rPr lang="en-US" b="1" dirty="0"/>
              <a:t>If you are under age 18, you should NOT have a credit report</a:t>
            </a:r>
            <a:r>
              <a:rPr lang="en-US" dirty="0"/>
              <a:t>, except in very rare circumstances.</a:t>
            </a:r>
          </a:p>
          <a:p>
            <a:r>
              <a:rPr lang="en-US" dirty="0"/>
              <a:t>If you do, it is </a:t>
            </a:r>
            <a:r>
              <a:rPr lang="en-US" b="1" dirty="0"/>
              <a:t>VERY LIKELY that someone has stolen your identity</a:t>
            </a:r>
            <a:r>
              <a:rPr lang="en-US" dirty="0"/>
              <a:t> and is using your financial reputation as their own.</a:t>
            </a:r>
          </a:p>
          <a:p>
            <a:pPr marL="0" indent="0">
              <a:buNone/>
            </a:pPr>
            <a:endParaRPr lang="en-US" dirty="0"/>
          </a:p>
          <a:p>
            <a:endParaRPr lang="en-US" dirty="0"/>
          </a:p>
        </p:txBody>
      </p:sp>
      <p:sp>
        <p:nvSpPr>
          <p:cNvPr id="5" name="Rectangle 4">
            <a:extLst>
              <a:ext uri="{FF2B5EF4-FFF2-40B4-BE49-F238E27FC236}">
                <a16:creationId xmlns:a16="http://schemas.microsoft.com/office/drawing/2014/main" id="{8EF66FBC-1BE2-BE4B-B82F-F4DC25454819}"/>
              </a:ext>
            </a:extLst>
          </p:cNvPr>
          <p:cNvSpPr>
            <a:spLocks noChangeArrowheads="1"/>
          </p:cNvSpPr>
          <p:nvPr/>
        </p:nvSpPr>
        <p:spPr bwMode="auto">
          <a:xfrm>
            <a:off x="838200" y="3886200"/>
            <a:ext cx="10515600" cy="2229662"/>
          </a:xfrm>
          <a:prstGeom prst="rect">
            <a:avLst/>
          </a:prstGeom>
          <a:solidFill>
            <a:schemeClr val="bg2"/>
          </a:solidFill>
          <a:ln w="19050">
            <a:solidFill>
              <a:schemeClr val="accent2"/>
            </a:solidFill>
            <a:round/>
            <a:headEnd/>
            <a:tailEnd/>
          </a:ln>
          <a:effectLst>
            <a:outerShdw sx="999" sy="999" algn="ctr" rotWithShape="0">
              <a:schemeClr val="bg1"/>
            </a:outerShdw>
          </a:effectLst>
        </p:spPr>
        <p:txBody>
          <a:bodyPr wrap="square" anchor="ctr">
            <a:spAutoFit/>
          </a:bodyPr>
          <a:lstStyle/>
          <a:p>
            <a:pPr algn="ctr">
              <a:defRPr/>
            </a:pPr>
            <a:endParaRPr lang="en-US" sz="4500" b="1" dirty="0">
              <a:ln w="0"/>
              <a:solidFill>
                <a:schemeClr val="accent2"/>
              </a:solidFill>
              <a:latin typeface="+mj-lt"/>
              <a:ea typeface="+mn-ea"/>
            </a:endParaRPr>
          </a:p>
        </p:txBody>
      </p:sp>
      <p:sp>
        <p:nvSpPr>
          <p:cNvPr id="3" name="TextBox 2">
            <a:extLst>
              <a:ext uri="{FF2B5EF4-FFF2-40B4-BE49-F238E27FC236}">
                <a16:creationId xmlns:a16="http://schemas.microsoft.com/office/drawing/2014/main" id="{322AD875-913A-C040-84F4-19ECB4181BFC}"/>
              </a:ext>
            </a:extLst>
          </p:cNvPr>
          <p:cNvSpPr txBox="1"/>
          <p:nvPr/>
        </p:nvSpPr>
        <p:spPr>
          <a:xfrm>
            <a:off x="3630386" y="4001538"/>
            <a:ext cx="7304314" cy="205953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200" kern="2400" dirty="0">
                <a:solidFill>
                  <a:srgbClr val="595959"/>
                </a:solidFill>
              </a:rPr>
              <a:t>If you are in foster care, the child welfare agency is </a:t>
            </a:r>
            <a:r>
              <a:rPr lang="en-US" sz="2200" b="1" i="1" kern="2400" dirty="0">
                <a:solidFill>
                  <a:srgbClr val="595959"/>
                </a:solidFill>
              </a:rPr>
              <a:t>required</a:t>
            </a:r>
            <a:r>
              <a:rPr lang="en-US" sz="2200" kern="2400" dirty="0">
                <a:solidFill>
                  <a:srgbClr val="595959"/>
                </a:solidFill>
              </a:rPr>
              <a:t> to check to see if you have a credit report once a year, starting when you are age 14. </a:t>
            </a:r>
          </a:p>
          <a:p>
            <a:pPr defTabSz="685800">
              <a:lnSpc>
                <a:spcPct val="95000"/>
              </a:lnSpc>
              <a:spcBef>
                <a:spcPts val="1400"/>
              </a:spcBef>
              <a:buClr>
                <a:srgbClr val="DA5521"/>
              </a:buClr>
            </a:pPr>
            <a:r>
              <a:rPr lang="en-US" sz="2200" b="1" kern="2400" dirty="0">
                <a:solidFill>
                  <a:srgbClr val="595959"/>
                </a:solidFill>
              </a:rPr>
              <a:t>Ask your case manager about it!! </a:t>
            </a:r>
          </a:p>
          <a:p>
            <a:pPr defTabSz="685800">
              <a:lnSpc>
                <a:spcPct val="95000"/>
              </a:lnSpc>
              <a:spcBef>
                <a:spcPts val="1400"/>
              </a:spcBef>
              <a:buClr>
                <a:srgbClr val="DA5521"/>
              </a:buClr>
            </a:pPr>
            <a:r>
              <a:rPr lang="en-US" sz="2200" b="1" kern="2400" dirty="0">
                <a:solidFill>
                  <a:srgbClr val="595959"/>
                </a:solidFill>
              </a:rPr>
              <a:t>Make sure it is happening!!</a:t>
            </a:r>
            <a:endParaRPr lang="en-US" kern="2400" dirty="0">
              <a:solidFill>
                <a:srgbClr val="595959"/>
              </a:solidFill>
            </a:endParaRPr>
          </a:p>
        </p:txBody>
      </p:sp>
      <p:pic>
        <p:nvPicPr>
          <p:cNvPr id="10" name="Picture 9" descr="A blue screen with white letters&#10;&#10;Description automatically generated with low confidence">
            <a:extLst>
              <a:ext uri="{FF2B5EF4-FFF2-40B4-BE49-F238E27FC236}">
                <a16:creationId xmlns:a16="http://schemas.microsoft.com/office/drawing/2014/main" id="{0A50B506-C4A7-3A4D-9D87-C150CDE1F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486" y="4673227"/>
            <a:ext cx="1828800" cy="655608"/>
          </a:xfrm>
          <a:prstGeom prst="rect">
            <a:avLst/>
          </a:prstGeom>
        </p:spPr>
      </p:pic>
      <p:sp>
        <p:nvSpPr>
          <p:cNvPr id="7" name="Slide Number Placeholder 3">
            <a:extLst>
              <a:ext uri="{FF2B5EF4-FFF2-40B4-BE49-F238E27FC236}">
                <a16:creationId xmlns:a16="http://schemas.microsoft.com/office/drawing/2014/main" id="{7FEB1187-6B7F-0545-80B5-750BAAE7EDEC}"/>
              </a:ext>
            </a:extLst>
          </p:cNvPr>
          <p:cNvSpPr>
            <a:spLocks noGrp="1"/>
          </p:cNvSpPr>
          <p:nvPr>
            <p:ph type="sldNum" sz="quarter" idx="10"/>
          </p:nvPr>
        </p:nvSpPr>
        <p:spPr>
          <a:xfrm>
            <a:off x="8610600" y="6203951"/>
            <a:ext cx="2743200" cy="365125"/>
          </a:xfrm>
        </p:spPr>
        <p:txBody>
          <a:bodyPr/>
          <a:lstStyle/>
          <a:p>
            <a:fld id="{1103CFA8-974B-0447-A530-7264BC7D73A8}" type="slidenum">
              <a:rPr lang="en-US" altLang="en-US" smtClean="0"/>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3" name="Content Placeholder 2">
            <a:extLst>
              <a:ext uri="{FF2B5EF4-FFF2-40B4-BE49-F238E27FC236}">
                <a16:creationId xmlns:a16="http://schemas.microsoft.com/office/drawing/2014/main" id="{E55539D2-96AF-044F-857A-9820AE92EF52}"/>
              </a:ext>
            </a:extLst>
          </p:cNvPr>
          <p:cNvSpPr>
            <a:spLocks noGrp="1"/>
          </p:cNvSpPr>
          <p:nvPr>
            <p:ph idx="1"/>
          </p:nvPr>
        </p:nvSpPr>
        <p:spPr>
          <a:xfrm>
            <a:off x="838200" y="1752600"/>
            <a:ext cx="6781800" cy="4663440"/>
          </a:xfrm>
        </p:spPr>
        <p:txBody>
          <a:bodyPr/>
          <a:lstStyle/>
          <a:p>
            <a:pPr marL="273050" indent="-273050" eaLnBrk="1" hangingPunct="1">
              <a:lnSpc>
                <a:spcPct val="95000"/>
              </a:lnSpc>
              <a:spcBef>
                <a:spcPts val="2600"/>
              </a:spcBef>
              <a:buFont typeface="Arial" panose="020B0604020202020204" pitchFamily="34" charset="0"/>
              <a:buChar char="•"/>
            </a:pPr>
            <a:r>
              <a:rPr lang="en-US" altLang="en-US" sz="2400" dirty="0">
                <a:ea typeface="ＭＳ Ｐゴシック" panose="020B0600070205080204" pitchFamily="34" charset="-128"/>
              </a:rPr>
              <a:t>Your </a:t>
            </a:r>
            <a:r>
              <a:rPr lang="en-US" altLang="en-US" sz="2400" b="1" dirty="0">
                <a:ea typeface="ＭＳ Ｐゴシック" panose="020B0600070205080204" pitchFamily="34" charset="-128"/>
              </a:rPr>
              <a:t>credit score </a:t>
            </a:r>
            <a:r>
              <a:rPr lang="en-US" altLang="en-US" sz="2400" dirty="0">
                <a:ea typeface="ＭＳ Ｐゴシック" panose="020B0600070205080204" pitchFamily="34" charset="-128"/>
              </a:rPr>
              <a:t>is a summary of your credit report. </a:t>
            </a:r>
          </a:p>
          <a:p>
            <a:pPr marL="273050" indent="-273050" eaLnBrk="1" hangingPunct="1">
              <a:lnSpc>
                <a:spcPct val="95000"/>
              </a:lnSpc>
              <a:spcBef>
                <a:spcPts val="2600"/>
              </a:spcBef>
              <a:buFont typeface="Arial" panose="020B0604020202020204" pitchFamily="34" charset="0"/>
              <a:buChar char="•"/>
            </a:pPr>
            <a:r>
              <a:rPr lang="en-US" altLang="en-US" sz="2400" dirty="0">
                <a:ea typeface="ＭＳ Ｐゴシック" panose="020B0600070205080204" pitchFamily="34" charset="-128"/>
              </a:rPr>
              <a:t>A </a:t>
            </a:r>
            <a:r>
              <a:rPr lang="en-US" altLang="en-US" sz="2400" b="1" dirty="0">
                <a:solidFill>
                  <a:srgbClr val="849120"/>
                </a:solidFill>
                <a:ea typeface="ＭＳ Ｐゴシック" panose="020B0600070205080204" pitchFamily="34" charset="-128"/>
              </a:rPr>
              <a:t>high score </a:t>
            </a:r>
            <a:r>
              <a:rPr lang="en-US" altLang="en-US" sz="2400" dirty="0">
                <a:ea typeface="ＭＳ Ｐゴシック" panose="020B0600070205080204" pitchFamily="34" charset="-128"/>
              </a:rPr>
              <a:t>=</a:t>
            </a:r>
            <a:r>
              <a:rPr lang="en-US" altLang="en-US" sz="2400" b="1" dirty="0">
                <a:ea typeface="ＭＳ Ｐゴシック" panose="020B0600070205080204" pitchFamily="34" charset="-128"/>
              </a:rPr>
              <a:t> </a:t>
            </a:r>
            <a:r>
              <a:rPr lang="en-US" altLang="en-US" sz="2400" dirty="0">
                <a:ea typeface="ＭＳ Ｐゴシック" panose="020B0600070205080204" pitchFamily="34" charset="-128"/>
              </a:rPr>
              <a:t>Lenders and creditors are more likely to believe that </a:t>
            </a:r>
            <a:r>
              <a:rPr lang="en-US" altLang="en-US" sz="2400" b="1" dirty="0">
                <a:ea typeface="ＭＳ Ｐゴシック" panose="020B0600070205080204" pitchFamily="34" charset="-128"/>
              </a:rPr>
              <a:t>you will pay back</a:t>
            </a:r>
            <a:r>
              <a:rPr lang="en-US" altLang="en-US" sz="2400" dirty="0">
                <a:ea typeface="ＭＳ Ｐゴシック" panose="020B0600070205080204" pitchFamily="34" charset="-128"/>
              </a:rPr>
              <a:t> what you owe on time and as agreed.  </a:t>
            </a:r>
          </a:p>
          <a:p>
            <a:pPr marL="273050" indent="-273050" eaLnBrk="1" hangingPunct="1">
              <a:lnSpc>
                <a:spcPct val="95000"/>
              </a:lnSpc>
              <a:spcBef>
                <a:spcPts val="2600"/>
              </a:spcBef>
              <a:buFont typeface="Arial" panose="020B0604020202020204" pitchFamily="34" charset="0"/>
              <a:buChar char="•"/>
            </a:pPr>
            <a:r>
              <a:rPr lang="en-US" altLang="en-US" sz="2400" dirty="0">
                <a:ea typeface="ＭＳ Ｐゴシック" panose="020B0600070205080204" pitchFamily="34" charset="-128"/>
              </a:rPr>
              <a:t>A </a:t>
            </a:r>
            <a:r>
              <a:rPr lang="en-US" altLang="en-US" sz="2400" b="1" dirty="0">
                <a:solidFill>
                  <a:schemeClr val="accent2"/>
                </a:solidFill>
                <a:ea typeface="ＭＳ Ｐゴシック" panose="020B0600070205080204" pitchFamily="34" charset="-128"/>
              </a:rPr>
              <a:t>low score </a:t>
            </a:r>
            <a:r>
              <a:rPr lang="en-US" altLang="en-US" sz="2400" dirty="0">
                <a:ea typeface="ＭＳ Ｐゴシック" panose="020B0600070205080204" pitchFamily="34" charset="-128"/>
              </a:rPr>
              <a:t>=</a:t>
            </a:r>
            <a:r>
              <a:rPr lang="en-US" altLang="en-US" sz="2400" b="1" dirty="0">
                <a:ea typeface="ＭＳ Ｐゴシック" panose="020B0600070205080204" pitchFamily="34" charset="-128"/>
              </a:rPr>
              <a:t> </a:t>
            </a:r>
            <a:r>
              <a:rPr lang="en-US" altLang="en-US" sz="2400" dirty="0">
                <a:ea typeface="ＭＳ Ｐゴシック" panose="020B0600070205080204" pitchFamily="34" charset="-128"/>
              </a:rPr>
              <a:t>Lenders and creditors are more likely to believe that </a:t>
            </a:r>
            <a:r>
              <a:rPr lang="en-US" altLang="en-US" sz="2400" b="1" dirty="0">
                <a:ea typeface="ＭＳ Ｐゴシック" panose="020B0600070205080204" pitchFamily="34" charset="-128"/>
              </a:rPr>
              <a:t>you may not pay back </a:t>
            </a:r>
            <a:r>
              <a:rPr lang="en-US" altLang="en-US" sz="2400" dirty="0">
                <a:ea typeface="ＭＳ Ｐゴシック" panose="020B0600070205080204" pitchFamily="34" charset="-128"/>
              </a:rPr>
              <a:t>what you owe on time or as agreed.</a:t>
            </a:r>
          </a:p>
          <a:p>
            <a:pPr marL="273050" indent="-273050" eaLnBrk="1" hangingPunct="1">
              <a:lnSpc>
                <a:spcPct val="95000"/>
              </a:lnSpc>
              <a:spcBef>
                <a:spcPts val="2600"/>
              </a:spcBef>
              <a:buFont typeface="Arial" panose="020B0604020202020204" pitchFamily="34" charset="0"/>
              <a:buChar char="•"/>
            </a:pPr>
            <a:endParaRPr lang="en-US" altLang="en-US" sz="2200" dirty="0">
              <a:ea typeface="ＭＳ Ｐゴシック" panose="020B0600070205080204" pitchFamily="34" charset="-128"/>
            </a:endParaRPr>
          </a:p>
        </p:txBody>
      </p:sp>
      <p:sp>
        <p:nvSpPr>
          <p:cNvPr id="10" name="Rectangle 9">
            <a:extLst>
              <a:ext uri="{FF2B5EF4-FFF2-40B4-BE49-F238E27FC236}">
                <a16:creationId xmlns:a16="http://schemas.microsoft.com/office/drawing/2014/main" id="{94587984-9336-164B-81B4-943D2991C0C2}"/>
              </a:ext>
            </a:extLst>
          </p:cNvPr>
          <p:cNvSpPr/>
          <p:nvPr/>
        </p:nvSpPr>
        <p:spPr>
          <a:xfrm>
            <a:off x="7924800" y="3200400"/>
            <a:ext cx="1676400" cy="685800"/>
          </a:xfrm>
          <a:prstGeom prst="rect">
            <a:avLst/>
          </a:prstGeom>
          <a:solidFill>
            <a:schemeClr val="bg2"/>
          </a:solidFill>
        </p:spPr>
        <p:style>
          <a:lnRef idx="1">
            <a:schemeClr val="accent3"/>
          </a:lnRef>
          <a:fillRef idx="2">
            <a:schemeClr val="accent3"/>
          </a:fillRef>
          <a:effectRef idx="1">
            <a:schemeClr val="accent3"/>
          </a:effectRef>
          <a:fontRef idx="minor">
            <a:schemeClr val="dk1"/>
          </a:fontRef>
        </p:style>
        <p:txBody>
          <a:bodyPr anchor="ctr">
            <a:spAutoFit/>
          </a:bodyPr>
          <a:lstStyle/>
          <a:p>
            <a:pPr algn="ctr">
              <a:defRPr/>
            </a:pPr>
            <a:endParaRPr lang="en-US" sz="4500" b="1" dirty="0">
              <a:ln w="0"/>
              <a:solidFill>
                <a:schemeClr val="accent2"/>
              </a:solidFill>
              <a:latin typeface="+mj-lt"/>
            </a:endParaRPr>
          </a:p>
        </p:txBody>
      </p:sp>
      <p:sp>
        <p:nvSpPr>
          <p:cNvPr id="11" name="Rectangle 10">
            <a:extLst>
              <a:ext uri="{FF2B5EF4-FFF2-40B4-BE49-F238E27FC236}">
                <a16:creationId xmlns:a16="http://schemas.microsoft.com/office/drawing/2014/main" id="{8D77C23C-AFE7-F84C-A48A-BE1EDAF70104}"/>
              </a:ext>
            </a:extLst>
          </p:cNvPr>
          <p:cNvSpPr/>
          <p:nvPr/>
        </p:nvSpPr>
        <p:spPr>
          <a:xfrm>
            <a:off x="7924800" y="2514600"/>
            <a:ext cx="1676400" cy="685800"/>
          </a:xfrm>
          <a:prstGeom prst="rect">
            <a:avLst/>
          </a:prstGeom>
        </p:spPr>
        <p:style>
          <a:lnRef idx="1">
            <a:schemeClr val="accent4"/>
          </a:lnRef>
          <a:fillRef idx="2">
            <a:schemeClr val="accent4"/>
          </a:fillRef>
          <a:effectRef idx="1">
            <a:schemeClr val="accent4"/>
          </a:effectRef>
          <a:fontRef idx="minor">
            <a:schemeClr val="dk1"/>
          </a:fontRef>
        </p:style>
        <p:txBody>
          <a:bodyPr anchor="ctr">
            <a:spAutoFit/>
          </a:bodyPr>
          <a:lstStyle/>
          <a:p>
            <a:pPr algn="ctr">
              <a:defRPr/>
            </a:pPr>
            <a:endParaRPr lang="en-US" sz="4500" b="1" dirty="0">
              <a:ln w="0"/>
              <a:solidFill>
                <a:schemeClr val="accent2"/>
              </a:solidFill>
              <a:latin typeface="+mj-lt"/>
            </a:endParaRPr>
          </a:p>
        </p:txBody>
      </p:sp>
      <p:sp>
        <p:nvSpPr>
          <p:cNvPr id="12" name="Rectangle 11">
            <a:extLst>
              <a:ext uri="{FF2B5EF4-FFF2-40B4-BE49-F238E27FC236}">
                <a16:creationId xmlns:a16="http://schemas.microsoft.com/office/drawing/2014/main" id="{828DF0E6-82DA-1747-ADD0-18940C9D643E}"/>
              </a:ext>
            </a:extLst>
          </p:cNvPr>
          <p:cNvSpPr/>
          <p:nvPr/>
        </p:nvSpPr>
        <p:spPr>
          <a:xfrm>
            <a:off x="7924800" y="1828800"/>
            <a:ext cx="1676400" cy="685800"/>
          </a:xfrm>
          <a:prstGeom prst="rect">
            <a:avLst/>
          </a:prstGeom>
        </p:spPr>
        <p:style>
          <a:lnRef idx="1">
            <a:schemeClr val="accent4"/>
          </a:lnRef>
          <a:fillRef idx="3">
            <a:schemeClr val="accent4"/>
          </a:fillRef>
          <a:effectRef idx="2">
            <a:schemeClr val="accent4"/>
          </a:effectRef>
          <a:fontRef idx="minor">
            <a:schemeClr val="lt1"/>
          </a:fontRef>
        </p:style>
        <p:txBody>
          <a:bodyPr anchor="ctr">
            <a:spAutoFit/>
          </a:bodyPr>
          <a:lstStyle/>
          <a:p>
            <a:pPr algn="ctr">
              <a:defRPr/>
            </a:pPr>
            <a:endParaRPr lang="en-US" sz="4500" b="1" dirty="0">
              <a:ln w="0"/>
              <a:solidFill>
                <a:schemeClr val="accent2"/>
              </a:solidFill>
              <a:latin typeface="+mj-lt"/>
            </a:endParaRPr>
          </a:p>
        </p:txBody>
      </p:sp>
      <p:sp>
        <p:nvSpPr>
          <p:cNvPr id="13" name="Rectangle 12">
            <a:extLst>
              <a:ext uri="{FF2B5EF4-FFF2-40B4-BE49-F238E27FC236}">
                <a16:creationId xmlns:a16="http://schemas.microsoft.com/office/drawing/2014/main" id="{1CBF4EEB-864F-794D-B844-B153EEAC0E39}"/>
              </a:ext>
            </a:extLst>
          </p:cNvPr>
          <p:cNvSpPr/>
          <p:nvPr/>
        </p:nvSpPr>
        <p:spPr>
          <a:xfrm>
            <a:off x="7924800" y="3886200"/>
            <a:ext cx="1676400" cy="685800"/>
          </a:xfrm>
          <a:prstGeom prst="rect">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a:defRPr/>
            </a:pPr>
            <a:endParaRPr lang="en-US" sz="4500" b="1" dirty="0">
              <a:ln w="0"/>
              <a:solidFill>
                <a:schemeClr val="accent2"/>
              </a:solidFill>
              <a:latin typeface="+mj-lt"/>
            </a:endParaRPr>
          </a:p>
        </p:txBody>
      </p:sp>
      <p:sp>
        <p:nvSpPr>
          <p:cNvPr id="14" name="Rectangle 13">
            <a:extLst>
              <a:ext uri="{FF2B5EF4-FFF2-40B4-BE49-F238E27FC236}">
                <a16:creationId xmlns:a16="http://schemas.microsoft.com/office/drawing/2014/main" id="{D7DE8B18-2007-DD40-B859-F3339B5C5CBE}"/>
              </a:ext>
            </a:extLst>
          </p:cNvPr>
          <p:cNvSpPr/>
          <p:nvPr/>
        </p:nvSpPr>
        <p:spPr>
          <a:xfrm>
            <a:off x="7924800" y="4572000"/>
            <a:ext cx="1676400" cy="685800"/>
          </a:xfrm>
          <a:prstGeom prst="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anchor="ctr">
            <a:spAutoFit/>
          </a:bodyPr>
          <a:lstStyle/>
          <a:p>
            <a:pPr algn="ctr">
              <a:defRPr/>
            </a:pPr>
            <a:endParaRPr lang="en-US" sz="4500" b="1" dirty="0">
              <a:ln w="0"/>
              <a:solidFill>
                <a:schemeClr val="accent2"/>
              </a:solidFill>
              <a:latin typeface="+mj-lt"/>
            </a:endParaRPr>
          </a:p>
        </p:txBody>
      </p:sp>
      <p:sp>
        <p:nvSpPr>
          <p:cNvPr id="16" name="TextBox 15">
            <a:extLst>
              <a:ext uri="{FF2B5EF4-FFF2-40B4-BE49-F238E27FC236}">
                <a16:creationId xmlns:a16="http://schemas.microsoft.com/office/drawing/2014/main" id="{D0E53F97-CA01-7D4D-B30A-5D0491D6DDFD}"/>
              </a:ext>
            </a:extLst>
          </p:cNvPr>
          <p:cNvSpPr txBox="1"/>
          <p:nvPr/>
        </p:nvSpPr>
        <p:spPr>
          <a:xfrm>
            <a:off x="7848600" y="1828800"/>
            <a:ext cx="1828800" cy="3367088"/>
          </a:xfrm>
          <a:prstGeom prst="rect">
            <a:avLst/>
          </a:prstGeom>
          <a:noFill/>
          <a:ln w="6350">
            <a:noFill/>
          </a:ln>
        </p:spPr>
        <p:txBody>
          <a:bodyPr>
            <a:spAutoFit/>
          </a:bodyPr>
          <a:lstStyle>
            <a:lvl1pPr marL="230188" indent="-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ts val="4000"/>
              </a:lnSpc>
              <a:spcBef>
                <a:spcPts val="1400"/>
              </a:spcBef>
              <a:buClr>
                <a:srgbClr val="DA5521"/>
              </a:buClr>
            </a:pPr>
            <a:r>
              <a:rPr lang="en-US" altLang="en-US" sz="2200" b="1" dirty="0">
                <a:solidFill>
                  <a:schemeClr val="bg1"/>
                </a:solidFill>
              </a:rPr>
              <a:t>750 – 860</a:t>
            </a:r>
          </a:p>
          <a:p>
            <a:pPr algn="ctr">
              <a:lnSpc>
                <a:spcPts val="4000"/>
              </a:lnSpc>
              <a:spcBef>
                <a:spcPts val="1400"/>
              </a:spcBef>
              <a:buClr>
                <a:srgbClr val="DA5521"/>
              </a:buClr>
            </a:pPr>
            <a:r>
              <a:rPr lang="en-US" altLang="en-US" sz="2200" b="1" dirty="0">
                <a:solidFill>
                  <a:schemeClr val="bg1"/>
                </a:solidFill>
              </a:rPr>
              <a:t>700 – 749</a:t>
            </a:r>
          </a:p>
          <a:p>
            <a:pPr algn="ctr">
              <a:lnSpc>
                <a:spcPts val="4000"/>
              </a:lnSpc>
              <a:spcBef>
                <a:spcPts val="1400"/>
              </a:spcBef>
              <a:buClr>
                <a:srgbClr val="DA5521"/>
              </a:buClr>
            </a:pPr>
            <a:r>
              <a:rPr lang="en-US" altLang="en-US" sz="2200" b="1" dirty="0">
                <a:solidFill>
                  <a:schemeClr val="accent1"/>
                </a:solidFill>
              </a:rPr>
              <a:t>650 – 699</a:t>
            </a:r>
          </a:p>
          <a:p>
            <a:pPr algn="ctr">
              <a:lnSpc>
                <a:spcPts val="4000"/>
              </a:lnSpc>
              <a:spcBef>
                <a:spcPts val="1400"/>
              </a:spcBef>
              <a:buClr>
                <a:srgbClr val="DA5521"/>
              </a:buClr>
            </a:pPr>
            <a:r>
              <a:rPr lang="en-US" altLang="en-US" sz="2200" b="1" dirty="0">
                <a:solidFill>
                  <a:schemeClr val="bg1"/>
                </a:solidFill>
              </a:rPr>
              <a:t>550 – 649</a:t>
            </a:r>
          </a:p>
          <a:p>
            <a:pPr algn="ctr">
              <a:lnSpc>
                <a:spcPts val="4000"/>
              </a:lnSpc>
              <a:spcBef>
                <a:spcPts val="1400"/>
              </a:spcBef>
              <a:buClr>
                <a:srgbClr val="DA5521"/>
              </a:buClr>
            </a:pPr>
            <a:r>
              <a:rPr lang="en-US" altLang="en-US" sz="2200" b="1" dirty="0">
                <a:solidFill>
                  <a:schemeClr val="bg1"/>
                </a:solidFill>
              </a:rPr>
              <a:t>350 – 549</a:t>
            </a:r>
          </a:p>
        </p:txBody>
      </p:sp>
      <p:sp>
        <p:nvSpPr>
          <p:cNvPr id="17" name="TextBox 16">
            <a:extLst>
              <a:ext uri="{FF2B5EF4-FFF2-40B4-BE49-F238E27FC236}">
                <a16:creationId xmlns:a16="http://schemas.microsoft.com/office/drawing/2014/main" id="{244F88CD-6203-A546-A08E-1EFAE3A56B8E}"/>
              </a:ext>
            </a:extLst>
          </p:cNvPr>
          <p:cNvSpPr txBox="1"/>
          <p:nvPr/>
        </p:nvSpPr>
        <p:spPr>
          <a:xfrm>
            <a:off x="9753600" y="1905000"/>
            <a:ext cx="1600200" cy="417513"/>
          </a:xfrm>
          <a:prstGeom prst="rect">
            <a:avLst/>
          </a:prstGeom>
          <a:noFill/>
          <a:ln w="6350">
            <a:noFill/>
          </a:ln>
        </p:spPr>
        <p:txBody>
          <a:bodyPr>
            <a:spAutoFit/>
          </a:bodyPr>
          <a:lstStyle>
            <a:lvl1pPr marL="230188" indent="-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ts val="1400"/>
              </a:spcBef>
              <a:buClr>
                <a:srgbClr val="DA5521"/>
              </a:buClr>
            </a:pPr>
            <a:r>
              <a:rPr lang="en-US" altLang="en-US" sz="2200" b="1">
                <a:solidFill>
                  <a:srgbClr val="849120"/>
                </a:solidFill>
              </a:rPr>
              <a:t>High Trust</a:t>
            </a:r>
          </a:p>
        </p:txBody>
      </p:sp>
      <p:sp>
        <p:nvSpPr>
          <p:cNvPr id="18" name="TextBox 17">
            <a:extLst>
              <a:ext uri="{FF2B5EF4-FFF2-40B4-BE49-F238E27FC236}">
                <a16:creationId xmlns:a16="http://schemas.microsoft.com/office/drawing/2014/main" id="{683A7AF9-456B-0F49-8052-0D8B22460B02}"/>
              </a:ext>
            </a:extLst>
          </p:cNvPr>
          <p:cNvSpPr txBox="1"/>
          <p:nvPr/>
        </p:nvSpPr>
        <p:spPr>
          <a:xfrm>
            <a:off x="9753600" y="4724400"/>
            <a:ext cx="1600200" cy="417513"/>
          </a:xfrm>
          <a:prstGeom prst="rect">
            <a:avLst/>
          </a:prstGeom>
          <a:noFill/>
          <a:ln w="6350">
            <a:noFill/>
          </a:ln>
        </p:spPr>
        <p:txBody>
          <a:bodyPr>
            <a:spAutoFit/>
          </a:bodyPr>
          <a:lstStyle>
            <a:lvl1pPr marL="230188" indent="-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ts val="1400"/>
              </a:spcBef>
              <a:buClr>
                <a:srgbClr val="DA5521"/>
              </a:buClr>
            </a:pPr>
            <a:r>
              <a:rPr lang="en-US" altLang="en-US" sz="2200" b="1">
                <a:solidFill>
                  <a:schemeClr val="accent2"/>
                </a:solidFill>
              </a:rPr>
              <a:t>Low Trust</a:t>
            </a:r>
          </a:p>
        </p:txBody>
      </p:sp>
      <p:sp>
        <p:nvSpPr>
          <p:cNvPr id="21" name="Title 1">
            <a:extLst>
              <a:ext uri="{FF2B5EF4-FFF2-40B4-BE49-F238E27FC236}">
                <a16:creationId xmlns:a16="http://schemas.microsoft.com/office/drawing/2014/main" id="{9A58046E-52F9-334C-A525-2BA429D897FC}"/>
              </a:ext>
            </a:extLst>
          </p:cNvPr>
          <p:cNvSpPr>
            <a:spLocks noGrp="1"/>
          </p:cNvSpPr>
          <p:nvPr>
            <p:ph type="title"/>
          </p:nvPr>
        </p:nvSpPr>
        <p:spPr>
          <a:xfrm>
            <a:off x="838200" y="495300"/>
            <a:ext cx="10515600" cy="865188"/>
          </a:xfrm>
        </p:spPr>
        <p:txBody>
          <a:bodyPr>
            <a:normAutofit/>
          </a:bodyPr>
          <a:lstStyle/>
          <a:p>
            <a:r>
              <a:rPr lang="en-US" dirty="0"/>
              <a:t>Credit Scores</a:t>
            </a:r>
          </a:p>
        </p:txBody>
      </p:sp>
      <p:sp>
        <p:nvSpPr>
          <p:cNvPr id="15" name="Slide Number Placeholder 3">
            <a:extLst>
              <a:ext uri="{FF2B5EF4-FFF2-40B4-BE49-F238E27FC236}">
                <a16:creationId xmlns:a16="http://schemas.microsoft.com/office/drawing/2014/main" id="{D2B2873F-8AD3-B74E-BF51-586E96535B6A}"/>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BC1B-AC7D-334C-886A-665EE4DFE9BF}"/>
              </a:ext>
            </a:extLst>
          </p:cNvPr>
          <p:cNvSpPr>
            <a:spLocks noGrp="1"/>
          </p:cNvSpPr>
          <p:nvPr>
            <p:ph type="title"/>
          </p:nvPr>
        </p:nvSpPr>
        <p:spPr>
          <a:xfrm>
            <a:off x="838200" y="495300"/>
            <a:ext cx="10515600" cy="865188"/>
          </a:xfrm>
        </p:spPr>
        <p:txBody>
          <a:bodyPr>
            <a:normAutofit/>
          </a:bodyPr>
          <a:lstStyle/>
          <a:p>
            <a:r>
              <a:rPr lang="en-US" dirty="0"/>
              <a:t>How Creditors and Lenders Use Your Score</a:t>
            </a:r>
          </a:p>
        </p:txBody>
      </p:sp>
      <p:sp>
        <p:nvSpPr>
          <p:cNvPr id="82947" name="Content Placeholder 2">
            <a:extLst>
              <a:ext uri="{FF2B5EF4-FFF2-40B4-BE49-F238E27FC236}">
                <a16:creationId xmlns:a16="http://schemas.microsoft.com/office/drawing/2014/main" id="{1598DAFD-400C-5247-AFC6-50B8AEAD9659}"/>
              </a:ext>
            </a:extLst>
          </p:cNvPr>
          <p:cNvSpPr>
            <a:spLocks noGrp="1" noChangeArrowheads="1"/>
          </p:cNvSpPr>
          <p:nvPr>
            <p:ph sz="half" idx="1"/>
          </p:nvPr>
        </p:nvSpPr>
        <p:spPr>
          <a:xfrm>
            <a:off x="838200" y="1645920"/>
            <a:ext cx="5486400" cy="46634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p>
            <a:pPr marL="0" indent="0">
              <a:buNone/>
            </a:pPr>
            <a:r>
              <a:rPr lang="en-US" altLang="en-US" dirty="0"/>
              <a:t>Creditors and lenders use your score </a:t>
            </a:r>
            <a:br>
              <a:rPr lang="en-US" altLang="en-US" dirty="0"/>
            </a:br>
            <a:r>
              <a:rPr lang="en-US" altLang="en-US" dirty="0"/>
              <a:t>to decide:</a:t>
            </a:r>
          </a:p>
          <a:p>
            <a:r>
              <a:rPr lang="en-US" altLang="en-US" dirty="0"/>
              <a:t>if they are going to give you credit;</a:t>
            </a:r>
          </a:p>
          <a:p>
            <a:r>
              <a:rPr lang="en-US" altLang="en-US" dirty="0"/>
              <a:t>how much credit they are going to give you — the amount of the loan or credit limit; and</a:t>
            </a:r>
          </a:p>
          <a:p>
            <a:r>
              <a:rPr lang="en-US" altLang="en-US" dirty="0"/>
              <a:t>how much they’re going to charge you for the credit — the interest rate and fees.</a:t>
            </a:r>
          </a:p>
        </p:txBody>
      </p:sp>
      <p:sp>
        <p:nvSpPr>
          <p:cNvPr id="6" name="Notched Right Arrow 5">
            <a:extLst>
              <a:ext uri="{FF2B5EF4-FFF2-40B4-BE49-F238E27FC236}">
                <a16:creationId xmlns:a16="http://schemas.microsoft.com/office/drawing/2014/main" id="{79EB861C-6366-9847-947A-2CA475633949}"/>
              </a:ext>
            </a:extLst>
          </p:cNvPr>
          <p:cNvSpPr/>
          <p:nvPr/>
        </p:nvSpPr>
        <p:spPr>
          <a:xfrm>
            <a:off x="1752600" y="5410200"/>
            <a:ext cx="4114800" cy="838200"/>
          </a:xfrm>
          <a:prstGeom prst="notchedRightArrow">
            <a:avLst/>
          </a:prstGeom>
          <a:solidFill>
            <a:schemeClr val="accent3"/>
          </a:solidFill>
          <a:ln>
            <a:noFill/>
          </a:ln>
          <a:effectLst>
            <a:outerShdw blurRad="38100" dist="25400" dir="2700000" algn="tl" rotWithShape="0">
              <a:prstClr val="black">
                <a:alpha val="14546"/>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600"/>
              </a:spcAft>
            </a:pPr>
            <a:endParaRPr lang="en-US" altLang="en-US" sz="2200">
              <a:solidFill>
                <a:srgbClr val="849120"/>
              </a:solidFill>
            </a:endParaRPr>
          </a:p>
        </p:txBody>
      </p:sp>
      <p:sp>
        <p:nvSpPr>
          <p:cNvPr id="13" name="TextBox 12">
            <a:extLst>
              <a:ext uri="{FF2B5EF4-FFF2-40B4-BE49-F238E27FC236}">
                <a16:creationId xmlns:a16="http://schemas.microsoft.com/office/drawing/2014/main" id="{B5BE8406-EA6E-C948-99BB-6E03821F6A50}"/>
              </a:ext>
            </a:extLst>
          </p:cNvPr>
          <p:cNvSpPr txBox="1"/>
          <p:nvPr/>
        </p:nvSpPr>
        <p:spPr>
          <a:xfrm>
            <a:off x="1981200" y="5651559"/>
            <a:ext cx="3505200" cy="355482"/>
          </a:xfrm>
          <a:prstGeom prst="rect">
            <a:avLst/>
          </a:prstGeom>
          <a:noFill/>
          <a:ln w="6350">
            <a:noFill/>
          </a:ln>
        </p:spPr>
        <p:txBody>
          <a:bodyPr wrap="square">
            <a:spAutoFit/>
          </a:bodyPr>
          <a:lstStyle>
            <a:lvl1pPr marL="230188" indent="-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5000"/>
              </a:lnSpc>
              <a:spcBef>
                <a:spcPts val="1400"/>
              </a:spcBef>
              <a:buClr>
                <a:srgbClr val="DA5521"/>
              </a:buClr>
            </a:pPr>
            <a:r>
              <a:rPr lang="en-US" altLang="en-US" sz="1800" b="1" dirty="0">
                <a:solidFill>
                  <a:schemeClr val="bg1"/>
                </a:solidFill>
                <a:latin typeface="+mj-lt"/>
              </a:rPr>
              <a:t>FICO® PAYMENT CALCULATOR</a:t>
            </a:r>
          </a:p>
        </p:txBody>
      </p:sp>
      <p:sp>
        <p:nvSpPr>
          <p:cNvPr id="7" name="Slide Number Placeholder 3">
            <a:extLst>
              <a:ext uri="{FF2B5EF4-FFF2-40B4-BE49-F238E27FC236}">
                <a16:creationId xmlns:a16="http://schemas.microsoft.com/office/drawing/2014/main" id="{F127DCB2-3B23-7D49-963C-837F83E03110}"/>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17</a:t>
            </a:fld>
            <a:endParaRPr lang="en-US" altLang="en-US"/>
          </a:p>
        </p:txBody>
      </p:sp>
      <p:pic>
        <p:nvPicPr>
          <p:cNvPr id="3" name="Graphic 2">
            <a:extLst>
              <a:ext uri="{FF2B5EF4-FFF2-40B4-BE49-F238E27FC236}">
                <a16:creationId xmlns:a16="http://schemas.microsoft.com/office/drawing/2014/main" id="{651F7A7F-8C20-DCE6-345F-BE51EB81F387}"/>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315200" y="1752256"/>
            <a:ext cx="3353488" cy="3353488"/>
          </a:xfrm>
          <a:prstGeom prst="rect">
            <a:avLst/>
          </a:prstGeom>
          <a:effectLst>
            <a:outerShdw blurRad="38100" dist="25400" dir="2700000" algn="tl" rotWithShape="0">
              <a:prstClr val="black">
                <a:alpha val="14377"/>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B10B502-611A-8741-9F68-9EA851C8614A}"/>
              </a:ext>
            </a:extLst>
          </p:cNvPr>
          <p:cNvSpPr txBox="1"/>
          <p:nvPr/>
        </p:nvSpPr>
        <p:spPr>
          <a:xfrm>
            <a:off x="-1676400" y="5502955"/>
            <a:ext cx="11462658" cy="501676"/>
          </a:xfrm>
          <a:prstGeom prst="rect">
            <a:avLst/>
          </a:prstGeom>
          <a:noFill/>
          <a:ln w="6350">
            <a:noFill/>
          </a:ln>
        </p:spPr>
        <p:txBody>
          <a:bodyPr wrap="square">
            <a:spAutoFit/>
          </a:bodyPr>
          <a:lstStyle>
            <a:lvl1pPr marL="230188" indent="-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5000"/>
              </a:lnSpc>
              <a:spcBef>
                <a:spcPts val="1400"/>
              </a:spcBef>
              <a:buClr>
                <a:srgbClr val="DA5521"/>
              </a:buClr>
            </a:pPr>
            <a:r>
              <a:rPr lang="en-US" altLang="en-US" sz="2800" dirty="0">
                <a:solidFill>
                  <a:schemeClr val="accent1"/>
                </a:solidFill>
                <a:hlinkClick r:id="rId3"/>
              </a:rPr>
              <a:t>Watch Video: </a:t>
            </a:r>
            <a:r>
              <a:rPr lang="en-US" altLang="en-US" sz="2800" b="1" i="1" dirty="0">
                <a:solidFill>
                  <a:schemeClr val="accent2"/>
                </a:solidFill>
                <a:hlinkClick r:id="rId3"/>
              </a:rPr>
              <a:t>What Is a Credit Score? </a:t>
            </a:r>
            <a:endParaRPr lang="en-US" altLang="en-US" sz="2800" dirty="0">
              <a:solidFill>
                <a:srgbClr val="595959"/>
              </a:solidFill>
            </a:endParaRPr>
          </a:p>
        </p:txBody>
      </p:sp>
      <p:sp>
        <p:nvSpPr>
          <p:cNvPr id="2" name="Title 1">
            <a:extLst>
              <a:ext uri="{FF2B5EF4-FFF2-40B4-BE49-F238E27FC236}">
                <a16:creationId xmlns:a16="http://schemas.microsoft.com/office/drawing/2014/main" id="{6FF66D5B-5022-064E-9C68-CFC9BEBCE21D}"/>
              </a:ext>
            </a:extLst>
          </p:cNvPr>
          <p:cNvSpPr>
            <a:spLocks noGrp="1"/>
          </p:cNvSpPr>
          <p:nvPr>
            <p:ph type="title"/>
          </p:nvPr>
        </p:nvSpPr>
        <p:spPr>
          <a:xfrm>
            <a:off x="838200" y="493776"/>
            <a:ext cx="10515600" cy="868680"/>
          </a:xfrm>
        </p:spPr>
        <p:txBody>
          <a:bodyPr/>
          <a:lstStyle/>
          <a:p>
            <a:r>
              <a:rPr lang="en-US" dirty="0"/>
              <a:t>What’s in Your Score?</a:t>
            </a:r>
          </a:p>
        </p:txBody>
      </p:sp>
      <p:sp>
        <p:nvSpPr>
          <p:cNvPr id="7" name="Slide Number Placeholder 3">
            <a:extLst>
              <a:ext uri="{FF2B5EF4-FFF2-40B4-BE49-F238E27FC236}">
                <a16:creationId xmlns:a16="http://schemas.microsoft.com/office/drawing/2014/main" id="{6C072530-6E67-424B-942A-CD068FB6D8E9}"/>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18</a:t>
            </a:fld>
            <a:endParaRPr lang="en-US" altLang="en-US"/>
          </a:p>
        </p:txBody>
      </p:sp>
      <p:graphicFrame>
        <p:nvGraphicFramePr>
          <p:cNvPr id="3" name="Chart 2">
            <a:extLst>
              <a:ext uri="{FF2B5EF4-FFF2-40B4-BE49-F238E27FC236}">
                <a16:creationId xmlns:a16="http://schemas.microsoft.com/office/drawing/2014/main" id="{3C5E788F-3ECA-384D-8D9B-E045315AA583}"/>
              </a:ext>
            </a:extLst>
          </p:cNvPr>
          <p:cNvGraphicFramePr/>
          <p:nvPr>
            <p:extLst>
              <p:ext uri="{D42A27DB-BD31-4B8C-83A1-F6EECF244321}">
                <p14:modId xmlns:p14="http://schemas.microsoft.com/office/powerpoint/2010/main" val="476757900"/>
              </p:ext>
            </p:extLst>
          </p:nvPr>
        </p:nvGraphicFramePr>
        <p:xfrm>
          <a:off x="2032000" y="417189"/>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22C46EC4-593F-0892-CAE6-7D7100EE9CBE}"/>
              </a:ext>
            </a:extLst>
          </p:cNvPr>
          <p:cNvSpPr txBox="1"/>
          <p:nvPr/>
        </p:nvSpPr>
        <p:spPr>
          <a:xfrm>
            <a:off x="838200" y="6259883"/>
            <a:ext cx="108966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0"/>
              </a:spcBef>
              <a:buClr>
                <a:srgbClr val="DA5521"/>
              </a:buClr>
            </a:pPr>
            <a:r>
              <a:rPr lang="en-US" sz="1000" i="1" kern="2400" dirty="0">
                <a:solidFill>
                  <a:srgbClr val="595959"/>
                </a:solidFill>
              </a:rPr>
              <a:t>SOURCE: Investopedia. (May 07, 2025). What Is a Credit Score? Retrieved from: </a:t>
            </a:r>
            <a:r>
              <a:rPr lang="en-US" sz="1000" i="1" kern="2400" dirty="0">
                <a:solidFill>
                  <a:srgbClr val="595959"/>
                </a:solidFill>
                <a:hlinkClick r:id="rId3"/>
              </a:rPr>
              <a:t>https://www.investopedia.com/terms/c/credit_score.asp</a:t>
            </a:r>
            <a:r>
              <a:rPr lang="en-US" sz="1000" i="1" kern="2400" dirty="0">
                <a:solidFill>
                  <a:srgbClr val="595959"/>
                </a:solidFill>
              </a:rPr>
              <a:t>. Used with permission </a:t>
            </a:r>
          </a:p>
          <a:p>
            <a:pPr algn="l" defTabSz="685800">
              <a:lnSpc>
                <a:spcPct val="95000"/>
              </a:lnSpc>
              <a:spcBef>
                <a:spcPts val="0"/>
              </a:spcBef>
              <a:buClr>
                <a:srgbClr val="DA5521"/>
              </a:buClr>
            </a:pPr>
            <a:r>
              <a:rPr lang="en-US" sz="1000" i="1" kern="2400" dirty="0">
                <a:solidFill>
                  <a:srgbClr val="595959"/>
                </a:solidFill>
              </a:rPr>
              <a:t>© 2025 </a:t>
            </a:r>
            <a:r>
              <a:rPr lang="en-US" sz="1000" i="1" kern="2400" dirty="0" err="1">
                <a:solidFill>
                  <a:srgbClr val="595959"/>
                </a:solidFill>
              </a:rPr>
              <a:t>Dotdash</a:t>
            </a:r>
            <a:r>
              <a:rPr lang="en-US" sz="1000" i="1" kern="2400" dirty="0">
                <a:solidFill>
                  <a:srgbClr val="595959"/>
                </a:solidFill>
              </a:rPr>
              <a:t> Meredith. All rights reserved. Reproduction in any manner in any language in whole or in part without written permission is prohibited.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864995-D837-04BD-538A-F21B51C8037D}"/>
              </a:ext>
            </a:extLst>
          </p:cNvPr>
          <p:cNvSpPr/>
          <p:nvPr/>
        </p:nvSpPr>
        <p:spPr>
          <a:xfrm>
            <a:off x="0" y="2667000"/>
            <a:ext cx="12192000" cy="1752600"/>
          </a:xfrm>
          <a:prstGeom prst="rect">
            <a:avLst/>
          </a:prstGeom>
          <a:solidFill>
            <a:schemeClr val="bg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3" name="Title 2">
            <a:extLst>
              <a:ext uri="{FF2B5EF4-FFF2-40B4-BE49-F238E27FC236}">
                <a16:creationId xmlns:a16="http://schemas.microsoft.com/office/drawing/2014/main" id="{FC0BAF0C-6047-2A43-91AE-195DC63695AD}"/>
              </a:ext>
            </a:extLst>
          </p:cNvPr>
          <p:cNvSpPr>
            <a:spLocks noGrp="1"/>
          </p:cNvSpPr>
          <p:nvPr>
            <p:ph type="title"/>
          </p:nvPr>
        </p:nvSpPr>
        <p:spPr>
          <a:xfrm>
            <a:off x="838200" y="495300"/>
            <a:ext cx="10515600" cy="865188"/>
          </a:xfrm>
        </p:spPr>
        <p:txBody>
          <a:bodyPr anchor="ctr">
            <a:normAutofit/>
          </a:bodyPr>
          <a:lstStyle/>
          <a:p>
            <a:r>
              <a:rPr lang="en-US" altLang="en-US" dirty="0"/>
              <a:t>Camera On/Camera Off Review: What’s in Your Score?</a:t>
            </a:r>
            <a:endParaRPr lang="en-US" dirty="0"/>
          </a:p>
        </p:txBody>
      </p:sp>
      <p:sp>
        <p:nvSpPr>
          <p:cNvPr id="6" name="Slide Number Placeholder 3">
            <a:extLst>
              <a:ext uri="{FF2B5EF4-FFF2-40B4-BE49-F238E27FC236}">
                <a16:creationId xmlns:a16="http://schemas.microsoft.com/office/drawing/2014/main" id="{AD468C83-31FC-BC44-928E-9EAC650D3655}"/>
              </a:ext>
            </a:extLst>
          </p:cNvPr>
          <p:cNvSpPr>
            <a:spLocks noGrp="1"/>
          </p:cNvSpPr>
          <p:nvPr>
            <p:ph type="sldNum" sz="quarter" idx="10"/>
          </p:nvPr>
        </p:nvSpPr>
        <p:spPr>
          <a:xfrm>
            <a:off x="8610600" y="6356350"/>
            <a:ext cx="2743200" cy="365125"/>
          </a:xfrm>
        </p:spPr>
        <p:txBody>
          <a:bodyPr wrap="square" anchor="ctr">
            <a:normAutofit/>
          </a:bodyPr>
          <a:lstStyle/>
          <a:p>
            <a:pPr>
              <a:spcAft>
                <a:spcPts val="600"/>
              </a:spcAft>
            </a:pPr>
            <a:fld id="{1103CFA8-974B-0447-A530-7264BC7D73A8}" type="slidenum">
              <a:rPr lang="en-US" altLang="en-US" smtClean="0"/>
              <a:pPr>
                <a:spcAft>
                  <a:spcPts val="600"/>
                </a:spcAft>
              </a:pPr>
              <a:t>19</a:t>
            </a:fld>
            <a:endParaRPr lang="en-US" altLang="en-US"/>
          </a:p>
        </p:txBody>
      </p:sp>
      <p:pic>
        <p:nvPicPr>
          <p:cNvPr id="5" name="Picture 4" descr="A person holding a paper with numbers and a pen&#10;&#10;AI-generated content may be incorrect.">
            <a:extLst>
              <a:ext uri="{FF2B5EF4-FFF2-40B4-BE49-F238E27FC236}">
                <a16:creationId xmlns:a16="http://schemas.microsoft.com/office/drawing/2014/main" id="{C59AF98C-5D84-FB21-819B-C7D4A43BFA15}"/>
              </a:ext>
            </a:extLst>
          </p:cNvPr>
          <p:cNvPicPr>
            <a:picLocks noChangeAspect="1"/>
          </p:cNvPicPr>
          <p:nvPr/>
        </p:nvPicPr>
        <p:blipFill>
          <a:blip r:embed="rId3"/>
          <a:stretch>
            <a:fillRect/>
          </a:stretch>
        </p:blipFill>
        <p:spPr>
          <a:xfrm>
            <a:off x="3009900" y="1765904"/>
            <a:ext cx="6172200" cy="4113311"/>
          </a:xfrm>
          <a:prstGeom prst="rect">
            <a:avLst/>
          </a:prstGeom>
          <a:effectLst>
            <a:outerShdw blurRad="38100" dist="25400" dir="2700000" algn="tl" rotWithShape="0">
              <a:prstClr val="black">
                <a:alpha val="17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4E7F-83A3-BB41-B988-8A1339D15A42}"/>
              </a:ext>
            </a:extLst>
          </p:cNvPr>
          <p:cNvSpPr>
            <a:spLocks noGrp="1"/>
          </p:cNvSpPr>
          <p:nvPr>
            <p:ph type="ctrTitle"/>
          </p:nvPr>
        </p:nvSpPr>
        <p:spPr/>
        <p:txBody>
          <a:bodyPr/>
          <a:lstStyle/>
          <a:p>
            <a:r>
              <a:rPr lang="en-US" dirty="0"/>
              <a:t>Keys to your financial future</a:t>
            </a:r>
          </a:p>
        </p:txBody>
      </p:sp>
      <p:sp>
        <p:nvSpPr>
          <p:cNvPr id="3" name="Subtitle 2">
            <a:extLst>
              <a:ext uri="{FF2B5EF4-FFF2-40B4-BE49-F238E27FC236}">
                <a16:creationId xmlns:a16="http://schemas.microsoft.com/office/drawing/2014/main" id="{9CF9AF8D-D99E-1C42-9054-5D27B130A18E}"/>
              </a:ext>
            </a:extLst>
          </p:cNvPr>
          <p:cNvSpPr>
            <a:spLocks noGrp="1"/>
          </p:cNvSpPr>
          <p:nvPr>
            <p:ph type="subTitle" idx="1"/>
          </p:nvPr>
        </p:nvSpPr>
        <p:spPr/>
        <p:txBody>
          <a:bodyPr/>
          <a:lstStyle/>
          <a:p>
            <a:r>
              <a:rPr lang="en-US" dirty="0"/>
              <a:t>Key 2: Understanding Credit History</a:t>
            </a:r>
          </a:p>
        </p:txBody>
      </p:sp>
      <p:sp>
        <p:nvSpPr>
          <p:cNvPr id="8" name="Text Placeholder 4">
            <a:extLst>
              <a:ext uri="{FF2B5EF4-FFF2-40B4-BE49-F238E27FC236}">
                <a16:creationId xmlns:a16="http://schemas.microsoft.com/office/drawing/2014/main" id="{26B9C4BB-BBC1-C0F6-926F-5FBCEE362395}"/>
              </a:ext>
            </a:extLst>
          </p:cNvPr>
          <p:cNvSpPr>
            <a:spLocks noGrp="1"/>
          </p:cNvSpPr>
          <p:nvPr>
            <p:ph type="body" sz="quarter" idx="12"/>
          </p:nvPr>
        </p:nvSpPr>
        <p:spPr>
          <a:xfrm>
            <a:off x="152400" y="6172200"/>
            <a:ext cx="4567719" cy="685800"/>
          </a:xfrm>
        </p:spPr>
        <p:txBody>
          <a:bodyPr/>
          <a:lstStyle/>
          <a:p>
            <a:r>
              <a:rPr lang="en-US" dirty="0">
                <a:solidFill>
                  <a:schemeClr val="accent1"/>
                </a:solidFill>
              </a:rPr>
              <a:t>Jim Casey Youth Opportunities Initiative®</a:t>
            </a:r>
          </a:p>
        </p:txBody>
      </p:sp>
    </p:spTree>
    <p:extLst>
      <p:ext uri="{BB962C8B-B14F-4D97-AF65-F5344CB8AC3E}">
        <p14:creationId xmlns:p14="http://schemas.microsoft.com/office/powerpoint/2010/main" val="220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A9CBA34-3531-1847-8247-F04B4B852344}"/>
              </a:ext>
            </a:extLst>
          </p:cNvPr>
          <p:cNvSpPr>
            <a:spLocks noGrp="1"/>
          </p:cNvSpPr>
          <p:nvPr>
            <p:ph type="title"/>
          </p:nvPr>
        </p:nvSpPr>
        <p:spPr>
          <a:xfrm>
            <a:off x="838200" y="495300"/>
            <a:ext cx="10515600" cy="865188"/>
          </a:xfrm>
        </p:spPr>
        <p:txBody>
          <a:bodyPr anchor="ctr">
            <a:normAutofit/>
          </a:bodyPr>
          <a:lstStyle/>
          <a:p>
            <a:r>
              <a:rPr lang="en-US" altLang="en-US" dirty="0"/>
              <a:t>Building a Positive Credit Score </a:t>
            </a:r>
            <a:endParaRPr lang="en-US" dirty="0"/>
          </a:p>
        </p:txBody>
      </p:sp>
      <p:sp>
        <p:nvSpPr>
          <p:cNvPr id="4" name="Slide Number Placeholder 3">
            <a:extLst>
              <a:ext uri="{FF2B5EF4-FFF2-40B4-BE49-F238E27FC236}">
                <a16:creationId xmlns:a16="http://schemas.microsoft.com/office/drawing/2014/main" id="{32B7879D-129F-DF45-B682-B5DCDA101F99}"/>
              </a:ext>
            </a:extLst>
          </p:cNvPr>
          <p:cNvSpPr>
            <a:spLocks noGrp="1"/>
          </p:cNvSpPr>
          <p:nvPr>
            <p:ph type="sldNum" sz="quarter" idx="10"/>
          </p:nvPr>
        </p:nvSpPr>
        <p:spPr>
          <a:xfrm>
            <a:off x="8610600" y="6356350"/>
            <a:ext cx="2743200" cy="365125"/>
          </a:xfrm>
        </p:spPr>
        <p:txBody>
          <a:bodyPr wrap="square" anchor="ctr">
            <a:normAutofit/>
          </a:bodyPr>
          <a:lstStyle/>
          <a:p>
            <a:pPr>
              <a:spcAft>
                <a:spcPts val="600"/>
              </a:spcAft>
            </a:pPr>
            <a:fld id="{1103CFA8-974B-0447-A530-7264BC7D73A8}" type="slidenum">
              <a:rPr lang="en-US" altLang="en-US" smtClean="0"/>
              <a:pPr>
                <a:spcAft>
                  <a:spcPts val="600"/>
                </a:spcAft>
              </a:pPr>
              <a:t>20</a:t>
            </a:fld>
            <a:endParaRPr lang="en-US" altLang="en-US"/>
          </a:p>
        </p:txBody>
      </p:sp>
      <p:graphicFrame>
        <p:nvGraphicFramePr>
          <p:cNvPr id="11" name="Table 11">
            <a:extLst>
              <a:ext uri="{FF2B5EF4-FFF2-40B4-BE49-F238E27FC236}">
                <a16:creationId xmlns:a16="http://schemas.microsoft.com/office/drawing/2014/main" id="{99A17A29-E461-4F49-BC75-2AE7B098945F}"/>
              </a:ext>
            </a:extLst>
          </p:cNvPr>
          <p:cNvGraphicFramePr>
            <a:graphicFrameLocks noGrp="1"/>
          </p:cNvGraphicFramePr>
          <p:nvPr>
            <p:extLst>
              <p:ext uri="{D42A27DB-BD31-4B8C-83A1-F6EECF244321}">
                <p14:modId xmlns:p14="http://schemas.microsoft.com/office/powerpoint/2010/main" val="1682545114"/>
              </p:ext>
            </p:extLst>
          </p:nvPr>
        </p:nvGraphicFramePr>
        <p:xfrm>
          <a:off x="914400" y="1524000"/>
          <a:ext cx="10515601" cy="4610056"/>
        </p:xfrm>
        <a:graphic>
          <a:graphicData uri="http://schemas.openxmlformats.org/drawingml/2006/table">
            <a:tbl>
              <a:tblPr firstRow="1" bandRow="1">
                <a:noFill/>
              </a:tblPr>
              <a:tblGrid>
                <a:gridCol w="6629400">
                  <a:extLst>
                    <a:ext uri="{9D8B030D-6E8A-4147-A177-3AD203B41FA5}">
                      <a16:colId xmlns:a16="http://schemas.microsoft.com/office/drawing/2014/main" val="2167887110"/>
                    </a:ext>
                  </a:extLst>
                </a:gridCol>
                <a:gridCol w="3886201">
                  <a:extLst>
                    <a:ext uri="{9D8B030D-6E8A-4147-A177-3AD203B41FA5}">
                      <a16:colId xmlns:a16="http://schemas.microsoft.com/office/drawing/2014/main" val="1219065091"/>
                    </a:ext>
                  </a:extLst>
                </a:gridCol>
              </a:tblGrid>
              <a:tr h="762000">
                <a:tc>
                  <a:txBody>
                    <a:bodyPr/>
                    <a:lstStyle>
                      <a:lvl1pPr>
                        <a:lnSpc>
                          <a:spcPct val="105000"/>
                        </a:lnSpc>
                        <a:spcBef>
                          <a:spcPts val="1800"/>
                        </a:spcBef>
                        <a:buClr>
                          <a:schemeClr val="accent2"/>
                        </a:buClr>
                        <a:buFont typeface="Wingdings" pitchFamily="2" charset="2"/>
                        <a:defRPr sz="2400">
                          <a:solidFill>
                            <a:schemeClr val="accent1"/>
                          </a:solidFill>
                          <a:latin typeface="Arial" panose="020B0604020202020204" pitchFamily="34" charset="0"/>
                          <a:ea typeface="ＭＳ Ｐゴシック" panose="020B0600070205080204" pitchFamily="34" charset="-128"/>
                        </a:defRPr>
                      </a:lvl1pPr>
                      <a:lvl2pPr marL="37931725" indent="-37474525">
                        <a:lnSpc>
                          <a:spcPct val="105000"/>
                        </a:lnSpc>
                        <a:spcBef>
                          <a:spcPts val="1800"/>
                        </a:spcBef>
                        <a:buClr>
                          <a:srgbClr val="9B9B9B"/>
                        </a:buClr>
                        <a:buSzPct val="95000"/>
                        <a:buFont typeface="Wingdings" pitchFamily="2" charset="2"/>
                        <a:defRPr sz="2400">
                          <a:solidFill>
                            <a:schemeClr val="accent1"/>
                          </a:solidFill>
                          <a:latin typeface="Arial" panose="020B0604020202020204" pitchFamily="34" charset="0"/>
                          <a:ea typeface="ＭＳ Ｐゴシック" panose="020B0600070205080204" pitchFamily="34" charset="-128"/>
                        </a:defRPr>
                      </a:lvl2pPr>
                      <a:lvl3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3pPr>
                      <a:lvl4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4pPr>
                      <a:lvl5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5pPr>
                      <a:lvl6pPr marL="4572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6pPr>
                      <a:lvl7pPr marL="9144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7pPr>
                      <a:lvl8pPr marL="13716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8pPr>
                      <a:lvl9pPr marL="18288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all" spc="0" normalizeH="0" baseline="0" dirty="0">
                          <a:ln>
                            <a:noFill/>
                          </a:ln>
                          <a:solidFill>
                            <a:schemeClr val="lt1"/>
                          </a:solidFill>
                          <a:effectLst/>
                          <a:latin typeface="+mj-lt"/>
                          <a:ea typeface="ＭＳ Ｐゴシック" panose="020B0600070205080204" pitchFamily="34" charset="-128"/>
                        </a:rPr>
                        <a:t>Top Two Strategies</a:t>
                      </a:r>
                    </a:p>
                  </a:txBody>
                  <a:tcPr marL="172859" marR="172859" marT="172859" marB="172859" anchor="ctr" horzOverflow="overflow">
                    <a:lnL w="12700" cmpd="sng">
                      <a:noFill/>
                    </a:lnL>
                    <a:lnR w="12700" cmpd="sng">
                      <a:noFill/>
                    </a:lnR>
                    <a:lnT w="12700" cmpd="sng">
                      <a:noFill/>
                    </a:lnT>
                    <a:lnB w="38100" cmpd="sng">
                      <a:noFill/>
                    </a:lnB>
                    <a:lnTlToBr>
                      <a:noFill/>
                    </a:lnTlToBr>
                    <a:lnBlToTr>
                      <a:noFill/>
                    </a:lnBlToTr>
                    <a:solidFill>
                      <a:schemeClr val="accent2"/>
                    </a:solidFill>
                  </a:tcPr>
                </a:tc>
                <a:tc>
                  <a:txBody>
                    <a:bodyPr/>
                    <a:lstStyle>
                      <a:lvl1pPr>
                        <a:lnSpc>
                          <a:spcPct val="105000"/>
                        </a:lnSpc>
                        <a:spcBef>
                          <a:spcPts val="1800"/>
                        </a:spcBef>
                        <a:buClr>
                          <a:schemeClr val="accent2"/>
                        </a:buClr>
                        <a:buFont typeface="Wingdings" pitchFamily="2" charset="2"/>
                        <a:defRPr sz="2400">
                          <a:solidFill>
                            <a:schemeClr val="accent1"/>
                          </a:solidFill>
                          <a:latin typeface="Arial" panose="020B0604020202020204" pitchFamily="34" charset="0"/>
                          <a:ea typeface="ＭＳ Ｐゴシック" panose="020B0600070205080204" pitchFamily="34" charset="-128"/>
                        </a:defRPr>
                      </a:lvl1pPr>
                      <a:lvl2pPr marL="37931725" indent="-37474525">
                        <a:lnSpc>
                          <a:spcPct val="105000"/>
                        </a:lnSpc>
                        <a:spcBef>
                          <a:spcPts val="1800"/>
                        </a:spcBef>
                        <a:buClr>
                          <a:srgbClr val="9B9B9B"/>
                        </a:buClr>
                        <a:buSzPct val="95000"/>
                        <a:buFont typeface="Wingdings" pitchFamily="2" charset="2"/>
                        <a:defRPr sz="2400">
                          <a:solidFill>
                            <a:schemeClr val="accent1"/>
                          </a:solidFill>
                          <a:latin typeface="Arial" panose="020B0604020202020204" pitchFamily="34" charset="0"/>
                          <a:ea typeface="ＭＳ Ｐゴシック" panose="020B0600070205080204" pitchFamily="34" charset="-128"/>
                        </a:defRPr>
                      </a:lvl2pPr>
                      <a:lvl3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3pPr>
                      <a:lvl4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4pPr>
                      <a:lvl5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5pPr>
                      <a:lvl6pPr marL="4572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6pPr>
                      <a:lvl7pPr marL="9144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7pPr>
                      <a:lvl8pPr marL="13716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8pPr>
                      <a:lvl9pPr marL="18288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all" spc="0" normalizeH="0" baseline="0" dirty="0">
                          <a:ln>
                            <a:noFill/>
                          </a:ln>
                          <a:solidFill>
                            <a:schemeClr val="lt1"/>
                          </a:solidFill>
                          <a:effectLst/>
                          <a:latin typeface="+mj-lt"/>
                          <a:ea typeface="ＭＳ Ｐゴシック" panose="020B0600070205080204" pitchFamily="34" charset="-128"/>
                        </a:rPr>
                        <a:t>More Strategies</a:t>
                      </a:r>
                    </a:p>
                  </a:txBody>
                  <a:tcPr marL="172859" marR="172859" marT="172859" marB="172859" anchor="ctr" horzOverflow="overflow">
                    <a:lnL w="12700" cmpd="sng">
                      <a:noFill/>
                    </a:lnL>
                    <a:lnR w="12700" cmpd="sng">
                      <a:noFill/>
                    </a:lnR>
                    <a:lnT w="12700" cmpd="sng">
                      <a:noFill/>
                    </a:lnT>
                    <a:lnB w="38100" cmpd="sng">
                      <a:noFill/>
                    </a:lnB>
                    <a:lnTlToBr>
                      <a:noFill/>
                    </a:lnTlToBr>
                    <a:lnBlToTr>
                      <a:noFill/>
                    </a:lnBlToTr>
                    <a:solidFill>
                      <a:schemeClr val="accent2"/>
                    </a:solidFill>
                  </a:tcPr>
                </a:tc>
                <a:extLst>
                  <a:ext uri="{0D108BD9-81ED-4DB2-BD59-A6C34878D82A}">
                    <a16:rowId xmlns:a16="http://schemas.microsoft.com/office/drawing/2014/main" val="925332788"/>
                  </a:ext>
                </a:extLst>
              </a:tr>
              <a:tr h="3848056">
                <a:tc>
                  <a:txBody>
                    <a:bodyPr/>
                    <a:lstStyle>
                      <a:lvl1pPr marL="182563" indent="-273050" defTabSz="685800">
                        <a:lnSpc>
                          <a:spcPct val="105000"/>
                        </a:lnSpc>
                        <a:spcBef>
                          <a:spcPts val="1800"/>
                        </a:spcBef>
                        <a:buClr>
                          <a:schemeClr val="accent2"/>
                        </a:buClr>
                        <a:buFont typeface="Wingdings" pitchFamily="2" charset="2"/>
                        <a:defRPr sz="2400">
                          <a:solidFill>
                            <a:schemeClr val="accent1"/>
                          </a:solidFill>
                          <a:latin typeface="Arial" panose="020B0604020202020204" pitchFamily="34" charset="0"/>
                          <a:ea typeface="ＭＳ Ｐゴシック" panose="020B0600070205080204" pitchFamily="34" charset="-128"/>
                        </a:defRPr>
                      </a:lvl1pPr>
                      <a:lvl2pPr marL="37931725" indent="-37474525" defTabSz="685800">
                        <a:lnSpc>
                          <a:spcPct val="105000"/>
                        </a:lnSpc>
                        <a:spcBef>
                          <a:spcPts val="1800"/>
                        </a:spcBef>
                        <a:buClr>
                          <a:srgbClr val="9B9B9B"/>
                        </a:buClr>
                        <a:buSzPct val="95000"/>
                        <a:buFont typeface="Wingdings" pitchFamily="2" charset="2"/>
                        <a:defRPr sz="2400">
                          <a:solidFill>
                            <a:schemeClr val="accent1"/>
                          </a:solidFill>
                          <a:latin typeface="Arial" panose="020B0604020202020204" pitchFamily="34" charset="0"/>
                          <a:ea typeface="ＭＳ Ｐゴシック" panose="020B0600070205080204" pitchFamily="34" charset="-128"/>
                        </a:defRPr>
                      </a:lvl2pPr>
                      <a:lvl3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3pPr>
                      <a:lvl4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4pPr>
                      <a:lvl5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5pPr>
                      <a:lvl6pPr marL="4572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6pPr>
                      <a:lvl7pPr marL="9144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7pPr>
                      <a:lvl8pPr marL="13716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8pPr>
                      <a:lvl9pPr marL="18288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9pPr>
                    </a:lstStyle>
                    <a:p>
                      <a:pPr marL="953" marR="0" lvl="0" indent="0" algn="l" defTabSz="685800" rtl="0" eaLnBrk="1" fontAlgn="base" latinLnBrk="0" hangingPunct="1">
                        <a:lnSpc>
                          <a:spcPct val="100000"/>
                        </a:lnSpc>
                        <a:spcBef>
                          <a:spcPct val="0"/>
                        </a:spcBef>
                        <a:spcAft>
                          <a:spcPct val="0"/>
                        </a:spcAft>
                        <a:buClrTx/>
                        <a:buSzTx/>
                        <a:buFont typeface="Wingdings" pitchFamily="2" charset="2"/>
                        <a:buNone/>
                        <a:tabLst/>
                      </a:pPr>
                      <a:r>
                        <a:rPr kumimoji="0" lang="en-US" altLang="en-US" sz="1800" b="1" i="0" u="none" strike="noStrike" cap="none" spc="0" normalizeH="0" baseline="0" dirty="0">
                          <a:ln>
                            <a:noFill/>
                          </a:ln>
                          <a:solidFill>
                            <a:schemeClr val="accent2"/>
                          </a:solidFill>
                          <a:effectLst/>
                          <a:latin typeface="Arial" panose="020B0604020202020204" pitchFamily="34" charset="0"/>
                          <a:ea typeface="ＭＳ Ｐゴシック" panose="020B0600070205080204" pitchFamily="34" charset="-128"/>
                        </a:rPr>
                        <a:t>1. Pay your bills on time every time.</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rPr>
                        <a:t>If you cannot, contact your lender or landlord </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rPr>
                        <a:t>before the bill is due and ask them to work with you.</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1"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en-US" altLang="en-US" sz="1800" b="0" i="0"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685800" rtl="0" eaLnBrk="1" fontAlgn="base" latinLnBrk="0" hangingPunct="1">
                        <a:lnSpc>
                          <a:spcPct val="100000"/>
                        </a:lnSpc>
                        <a:spcBef>
                          <a:spcPct val="0"/>
                        </a:spcBef>
                        <a:spcAft>
                          <a:spcPct val="0"/>
                        </a:spcAft>
                        <a:buClrTx/>
                        <a:buSzTx/>
                        <a:buFont typeface="Wingdings" pitchFamily="2" charset="2"/>
                        <a:buNone/>
                        <a:tabLst/>
                      </a:pPr>
                      <a:r>
                        <a:rPr kumimoji="0" lang="en-US" altLang="en-US" sz="1800" b="1" i="0" u="none" strike="noStrike" cap="none" spc="0" normalizeH="0" baseline="0" dirty="0">
                          <a:ln>
                            <a:noFill/>
                          </a:ln>
                          <a:solidFill>
                            <a:schemeClr val="accent2"/>
                          </a:solidFill>
                          <a:effectLst/>
                          <a:latin typeface="Arial" panose="020B0604020202020204" pitchFamily="34" charset="0"/>
                          <a:ea typeface="ＭＳ Ｐゴシック" panose="020B0600070205080204" pitchFamily="34" charset="-128"/>
                        </a:rPr>
                        <a:t>2. Pay down debts so that you owe less money.</a:t>
                      </a:r>
                      <a:endParaRPr kumimoji="0" lang="en-US" altLang="en-US" sz="1800" b="1" i="0"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altLang="en-US" sz="1800" b="1" i="0"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0" i="1"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rPr>
                        <a:t>Always pay more than the minimum payment that is due.</a:t>
                      </a:r>
                    </a:p>
                    <a:p>
                      <a:pPr marL="182563" marR="0" lvl="0" indent="-273050" algn="l" defTabSz="685800" rtl="0" eaLnBrk="1" fontAlgn="base" latinLnBrk="0" hangingPunct="1">
                        <a:lnSpc>
                          <a:spcPct val="100000"/>
                        </a:lnSpc>
                        <a:spcBef>
                          <a:spcPct val="0"/>
                        </a:spcBef>
                        <a:spcAft>
                          <a:spcPct val="0"/>
                        </a:spcAft>
                        <a:buClrTx/>
                        <a:buSzTx/>
                        <a:buFontTx/>
                        <a:buNone/>
                        <a:tabLst/>
                      </a:pPr>
                      <a:endParaRPr kumimoji="0" lang="en-US" altLang="en-US" sz="2200" b="0" i="0"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72859" marR="172859" marT="172859" marB="172859" horzOverflow="overflow">
                    <a:lnL w="12700" cmpd="sng">
                      <a:noFill/>
                      <a:prstDash val="solid"/>
                    </a:lnL>
                    <a:lnR w="12700" cmpd="sng">
                      <a:noFill/>
                      <a:prstDash val="solid"/>
                    </a:lnR>
                    <a:lnT w="38100" cmpd="sng">
                      <a:noFill/>
                    </a:lnT>
                    <a:lnB w="12700" cmpd="sng">
                      <a:noFill/>
                      <a:prstDash val="solid"/>
                    </a:lnB>
                    <a:lnTlToBr>
                      <a:noFill/>
                    </a:lnTlToBr>
                    <a:lnBlToTr>
                      <a:noFill/>
                    </a:lnBlToTr>
                    <a:noFill/>
                  </a:tcPr>
                </a:tc>
                <a:tc>
                  <a:txBody>
                    <a:bodyPr/>
                    <a:lstStyle>
                      <a:lvl1pPr marL="182563" indent="-273050" defTabSz="685800">
                        <a:lnSpc>
                          <a:spcPct val="105000"/>
                        </a:lnSpc>
                        <a:spcBef>
                          <a:spcPts val="1800"/>
                        </a:spcBef>
                        <a:buClr>
                          <a:schemeClr val="accent2"/>
                        </a:buClr>
                        <a:buFont typeface="Wingdings" pitchFamily="2" charset="2"/>
                        <a:defRPr sz="2400">
                          <a:solidFill>
                            <a:schemeClr val="accent1"/>
                          </a:solidFill>
                          <a:latin typeface="Arial" panose="020B0604020202020204" pitchFamily="34" charset="0"/>
                          <a:ea typeface="ＭＳ Ｐゴシック" panose="020B0600070205080204" pitchFamily="34" charset="-128"/>
                        </a:defRPr>
                      </a:lvl1pPr>
                      <a:lvl2pPr marL="37931725" indent="-37474525" defTabSz="685800">
                        <a:lnSpc>
                          <a:spcPct val="105000"/>
                        </a:lnSpc>
                        <a:spcBef>
                          <a:spcPts val="1800"/>
                        </a:spcBef>
                        <a:buClr>
                          <a:srgbClr val="9B9B9B"/>
                        </a:buClr>
                        <a:buSzPct val="95000"/>
                        <a:buFont typeface="Wingdings" pitchFamily="2" charset="2"/>
                        <a:defRPr sz="2400">
                          <a:solidFill>
                            <a:schemeClr val="accent1"/>
                          </a:solidFill>
                          <a:latin typeface="Arial" panose="020B0604020202020204" pitchFamily="34" charset="0"/>
                          <a:ea typeface="ＭＳ Ｐゴシック" panose="020B0600070205080204" pitchFamily="34" charset="-128"/>
                        </a:defRPr>
                      </a:lvl2pPr>
                      <a:lvl3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3pPr>
                      <a:lvl4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4pPr>
                      <a:lvl5pPr>
                        <a:lnSpc>
                          <a:spcPct val="105000"/>
                        </a:lnSpc>
                        <a:spcBef>
                          <a:spcPts val="1800"/>
                        </a:spcBef>
                        <a:defRPr sz="2400">
                          <a:solidFill>
                            <a:schemeClr val="accent1"/>
                          </a:solidFill>
                          <a:latin typeface="Arial" panose="020B0604020202020204" pitchFamily="34" charset="0"/>
                          <a:ea typeface="ＭＳ Ｐゴシック" panose="020B0600070205080204" pitchFamily="34" charset="-128"/>
                        </a:defRPr>
                      </a:lvl5pPr>
                      <a:lvl6pPr marL="4572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6pPr>
                      <a:lvl7pPr marL="9144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7pPr>
                      <a:lvl8pPr marL="13716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8pPr>
                      <a:lvl9pPr marL="1828800" eaLnBrk="0" fontAlgn="base" hangingPunct="0">
                        <a:lnSpc>
                          <a:spcPct val="105000"/>
                        </a:lnSpc>
                        <a:spcBef>
                          <a:spcPts val="1800"/>
                        </a:spcBef>
                        <a:spcAft>
                          <a:spcPct val="0"/>
                        </a:spcAft>
                        <a:defRPr sz="2400">
                          <a:solidFill>
                            <a:schemeClr val="accent1"/>
                          </a:solidFill>
                          <a:latin typeface="Arial" panose="020B0604020202020204" pitchFamily="34" charset="0"/>
                          <a:ea typeface="ＭＳ Ｐゴシック" panose="020B0600070205080204" pitchFamily="34" charset="-128"/>
                        </a:defRPr>
                      </a:lvl9pPr>
                    </a:lstStyle>
                    <a:p>
                      <a:pPr marL="953" marR="0" lvl="0" indent="0" algn="l" defTabSz="685800" rtl="0" eaLnBrk="1" fontAlgn="base" latinLnBrk="0" hangingPunct="1">
                        <a:lnSpc>
                          <a:spcPct val="100000"/>
                        </a:lnSpc>
                        <a:spcBef>
                          <a:spcPct val="0"/>
                        </a:spcBef>
                        <a:spcAft>
                          <a:spcPts val="1200"/>
                        </a:spcAft>
                        <a:buClr>
                          <a:schemeClr val="accent2"/>
                        </a:buClr>
                        <a:buSzTx/>
                        <a:buFont typeface="Wingdings" pitchFamily="2" charset="2"/>
                        <a:buNone/>
                        <a:tabLst/>
                      </a:pPr>
                      <a:r>
                        <a:rPr kumimoji="0" lang="en-US" altLang="en-US" sz="1800" b="1" i="0" u="none" strike="noStrike" cap="none" spc="0" normalizeH="0" baseline="0" dirty="0">
                          <a:ln>
                            <a:noFill/>
                          </a:ln>
                          <a:solidFill>
                            <a:schemeClr val="accent2"/>
                          </a:solidFill>
                          <a:effectLst/>
                          <a:latin typeface="Arial" panose="020B0604020202020204" pitchFamily="34" charset="0"/>
                          <a:ea typeface="ＭＳ Ｐゴシック" panose="020B0600070205080204" pitchFamily="34" charset="-128"/>
                        </a:rPr>
                        <a:t>3. </a:t>
                      </a:r>
                      <a:r>
                        <a:rPr kumimoji="0" lang="en-US" altLang="en-US" sz="1800" b="0" i="0"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rPr>
                        <a:t>Never use more than 30% of your credit limit.</a:t>
                      </a:r>
                    </a:p>
                    <a:p>
                      <a:pPr marL="953" marR="0" lvl="0" indent="0" algn="l" defTabSz="685800" rtl="0" eaLnBrk="1" fontAlgn="base" latinLnBrk="0" hangingPunct="1">
                        <a:lnSpc>
                          <a:spcPct val="100000"/>
                        </a:lnSpc>
                        <a:spcBef>
                          <a:spcPct val="0"/>
                        </a:spcBef>
                        <a:spcAft>
                          <a:spcPts val="1200"/>
                        </a:spcAft>
                        <a:buClr>
                          <a:schemeClr val="accent2"/>
                        </a:buClr>
                        <a:buSzTx/>
                        <a:buFont typeface="Wingdings" pitchFamily="2" charset="2"/>
                        <a:buNone/>
                        <a:tabLst/>
                      </a:pPr>
                      <a:r>
                        <a:rPr kumimoji="0" lang="en-US" altLang="en-US" sz="1800" b="1" i="0" u="none" strike="noStrike" cap="none" spc="0" normalizeH="0" baseline="0" dirty="0">
                          <a:ln>
                            <a:noFill/>
                          </a:ln>
                          <a:solidFill>
                            <a:schemeClr val="accent2"/>
                          </a:solidFill>
                          <a:effectLst/>
                          <a:latin typeface="Arial" panose="020B0604020202020204" pitchFamily="34" charset="0"/>
                          <a:ea typeface="ＭＳ Ｐゴシック" panose="020B0600070205080204" pitchFamily="34" charset="-128"/>
                        </a:rPr>
                        <a:t>4. </a:t>
                      </a:r>
                      <a:r>
                        <a:rPr kumimoji="0" lang="en-US" altLang="en-US" sz="1800" b="0" i="0"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rPr>
                        <a:t>Open a secured credit card or get a secured loan.     </a:t>
                      </a:r>
                    </a:p>
                    <a:p>
                      <a:pPr marL="953" marR="0" lvl="0" indent="0" algn="l" defTabSz="685800" rtl="0" eaLnBrk="1" fontAlgn="base" latinLnBrk="0" hangingPunct="1">
                        <a:lnSpc>
                          <a:spcPct val="100000"/>
                        </a:lnSpc>
                        <a:spcBef>
                          <a:spcPct val="0"/>
                        </a:spcBef>
                        <a:spcAft>
                          <a:spcPts val="1200"/>
                        </a:spcAft>
                        <a:buClr>
                          <a:schemeClr val="accent2"/>
                        </a:buClr>
                        <a:buSzTx/>
                        <a:buFont typeface="Wingdings" pitchFamily="2" charset="2"/>
                        <a:buNone/>
                        <a:tabLst/>
                      </a:pPr>
                      <a:r>
                        <a:rPr kumimoji="0" lang="en-US" altLang="en-US" sz="1800" b="1" i="0" u="none" strike="noStrike" cap="none" spc="0" normalizeH="0" baseline="0" dirty="0">
                          <a:ln>
                            <a:noFill/>
                          </a:ln>
                          <a:solidFill>
                            <a:schemeClr val="accent2"/>
                          </a:solidFill>
                          <a:effectLst/>
                          <a:latin typeface="Arial" panose="020B0604020202020204" pitchFamily="34" charset="0"/>
                          <a:ea typeface="ＭＳ Ｐゴシック" panose="020B0600070205080204" pitchFamily="34" charset="-128"/>
                        </a:rPr>
                        <a:t>5</a:t>
                      </a:r>
                      <a:r>
                        <a:rPr kumimoji="0" lang="en-US" altLang="en-US" sz="1800" b="0" i="0"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rPr>
                        <a:t>. Keep your first credit card open and active.</a:t>
                      </a:r>
                    </a:p>
                    <a:p>
                      <a:pPr marL="953" marR="0" lvl="0" indent="0" algn="l" defTabSz="685800" rtl="0" eaLnBrk="1" fontAlgn="base" latinLnBrk="0" hangingPunct="1">
                        <a:lnSpc>
                          <a:spcPct val="100000"/>
                        </a:lnSpc>
                        <a:spcBef>
                          <a:spcPct val="0"/>
                        </a:spcBef>
                        <a:spcAft>
                          <a:spcPts val="1200"/>
                        </a:spcAft>
                        <a:buClr>
                          <a:schemeClr val="accent2"/>
                        </a:buClr>
                        <a:buSzTx/>
                        <a:buFont typeface="Wingdings" pitchFamily="2" charset="2"/>
                        <a:buNone/>
                        <a:tabLst/>
                      </a:pPr>
                      <a:r>
                        <a:rPr kumimoji="0" lang="en-US" altLang="en-US" sz="1800" b="1" i="0" u="none" strike="noStrike" cap="none" spc="0" normalizeH="0" baseline="0" dirty="0">
                          <a:ln>
                            <a:noFill/>
                          </a:ln>
                          <a:solidFill>
                            <a:schemeClr val="accent2"/>
                          </a:solidFill>
                          <a:effectLst/>
                          <a:latin typeface="Arial" panose="020B0604020202020204" pitchFamily="34" charset="0"/>
                          <a:ea typeface="ＭＳ Ｐゴシック" panose="020B0600070205080204" pitchFamily="34" charset="-128"/>
                        </a:rPr>
                        <a:t>6</a:t>
                      </a:r>
                      <a:r>
                        <a:rPr kumimoji="0" lang="en-US" altLang="en-US" sz="1800" b="0" i="0" u="none" strike="noStrike" cap="none" spc="0" normalizeH="0" baseline="0" dirty="0">
                          <a:ln>
                            <a:noFill/>
                          </a:ln>
                          <a:solidFill>
                            <a:schemeClr val="tx1"/>
                          </a:solidFill>
                          <a:effectLst/>
                          <a:latin typeface="Arial" panose="020B0604020202020204" pitchFamily="34" charset="0"/>
                          <a:ea typeface="ＭＳ Ｐゴシック" panose="020B0600070205080204" pitchFamily="34" charset="-128"/>
                        </a:rPr>
                        <a:t>. Never open a bunch of credit accounts at once.</a:t>
                      </a:r>
                    </a:p>
                  </a:txBody>
                  <a:tcPr marL="172859" marR="172859" marT="172859" marB="172859" horzOverflow="overflow">
                    <a:lnL w="12700" cmpd="sng">
                      <a:noFill/>
                      <a:prstDash val="solid"/>
                    </a:lnL>
                    <a:lnR w="12700" cmpd="sng">
                      <a:noFill/>
                      <a:prstDash val="solid"/>
                    </a:lnR>
                    <a:lnT w="38100" cmpd="sng">
                      <a:noFill/>
                    </a:lnT>
                    <a:lnB w="12700" cmpd="sng">
                      <a:noFill/>
                      <a:prstDash val="solid"/>
                    </a:lnB>
                    <a:lnTlToBr>
                      <a:noFill/>
                    </a:lnTlToBr>
                    <a:lnBlToTr>
                      <a:noFill/>
                    </a:lnBlToTr>
                    <a:noFill/>
                  </a:tcPr>
                </a:tc>
                <a:extLst>
                  <a:ext uri="{0D108BD9-81ED-4DB2-BD59-A6C34878D82A}">
                    <a16:rowId xmlns:a16="http://schemas.microsoft.com/office/drawing/2014/main" val="4088265519"/>
                  </a:ext>
                </a:extLst>
              </a:tr>
            </a:tbl>
          </a:graphicData>
        </a:graphic>
      </p:graphicFrame>
      <p:cxnSp>
        <p:nvCxnSpPr>
          <p:cNvPr id="3" name="Straight Connector 2">
            <a:extLst>
              <a:ext uri="{FF2B5EF4-FFF2-40B4-BE49-F238E27FC236}">
                <a16:creationId xmlns:a16="http://schemas.microsoft.com/office/drawing/2014/main" id="{F06EFBA2-CBE1-4C65-B64F-5731EDA27B46}"/>
              </a:ext>
            </a:extLst>
          </p:cNvPr>
          <p:cNvCxnSpPr/>
          <p:nvPr/>
        </p:nvCxnSpPr>
        <p:spPr>
          <a:xfrm>
            <a:off x="7391400" y="1524000"/>
            <a:ext cx="0" cy="365760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75B7-2AE0-3845-9216-77E868DC01D4}"/>
              </a:ext>
            </a:extLst>
          </p:cNvPr>
          <p:cNvSpPr>
            <a:spLocks noGrp="1"/>
          </p:cNvSpPr>
          <p:nvPr>
            <p:ph type="title"/>
          </p:nvPr>
        </p:nvSpPr>
        <p:spPr>
          <a:xfrm>
            <a:off x="838200" y="494853"/>
            <a:ext cx="10515600" cy="865222"/>
          </a:xfrm>
        </p:spPr>
        <p:txBody>
          <a:bodyPr>
            <a:normAutofit/>
          </a:bodyPr>
          <a:lstStyle/>
          <a:p>
            <a:r>
              <a:rPr lang="en-US" dirty="0"/>
              <a:t>Secured Credit Card</a:t>
            </a:r>
          </a:p>
        </p:txBody>
      </p:sp>
      <p:sp>
        <p:nvSpPr>
          <p:cNvPr id="91142" name="Content Placeholder 2">
            <a:extLst>
              <a:ext uri="{FF2B5EF4-FFF2-40B4-BE49-F238E27FC236}">
                <a16:creationId xmlns:a16="http://schemas.microsoft.com/office/drawing/2014/main" id="{0C62A9B2-2599-C549-88E3-E0D0DE9D9F04}"/>
              </a:ext>
            </a:extLst>
          </p:cNvPr>
          <p:cNvSpPr>
            <a:spLocks noGrp="1"/>
          </p:cNvSpPr>
          <p:nvPr>
            <p:ph sz="half" idx="1"/>
          </p:nvPr>
        </p:nvSpPr>
        <p:spPr>
          <a:xfrm>
            <a:off x="838200" y="1646239"/>
            <a:ext cx="6477000" cy="4602162"/>
          </a:xfrm>
        </p:spPr>
        <p:txBody>
          <a:bodyPr/>
          <a:lstStyle/>
          <a:p>
            <a:r>
              <a:rPr lang="en-US" altLang="en-US" dirty="0"/>
              <a:t>This is a credit card that is </a:t>
            </a:r>
            <a:r>
              <a:rPr lang="en-US" altLang="en-US" b="1" dirty="0"/>
              <a:t>secured with your money.</a:t>
            </a:r>
          </a:p>
          <a:p>
            <a:r>
              <a:rPr lang="en-US" altLang="en-US" dirty="0"/>
              <a:t>Your money is placed into an account at a bank or credit union, and you are </a:t>
            </a:r>
            <a:r>
              <a:rPr lang="en-US" altLang="en-US" b="1" dirty="0"/>
              <a:t>allowed to borrow only up to the amount that you’ve put down. </a:t>
            </a:r>
            <a:r>
              <a:rPr lang="en-US" altLang="en-US" dirty="0"/>
              <a:t>(For example, if you put down $500, you can only borrow up to $500.)</a:t>
            </a:r>
          </a:p>
          <a:p>
            <a:r>
              <a:rPr lang="en-US" altLang="en-US" dirty="0"/>
              <a:t>The bank or credit union uses this money as </a:t>
            </a:r>
            <a:r>
              <a:rPr lang="en-US" altLang="en-US" b="1" dirty="0"/>
              <a:t>security</a:t>
            </a:r>
            <a:r>
              <a:rPr lang="en-US" altLang="en-US" dirty="0"/>
              <a:t> to cover the debt if you do not pay it back in time.</a:t>
            </a:r>
          </a:p>
          <a:p>
            <a:r>
              <a:rPr lang="en-US" altLang="en-US" dirty="0"/>
              <a:t>As you use this secured credit card and pay on time, you are establishing a financial reputation that banks and credit unions view as “trusting,” which may </a:t>
            </a:r>
            <a:r>
              <a:rPr lang="en-US" altLang="en-US" b="1" dirty="0"/>
              <a:t>help your credit score go up.</a:t>
            </a:r>
          </a:p>
          <a:p>
            <a:r>
              <a:rPr lang="en-US" altLang="en-US" b="1" dirty="0"/>
              <a:t>You will get your security deposit back </a:t>
            </a:r>
            <a:r>
              <a:rPr lang="en-US" altLang="en-US" dirty="0"/>
              <a:t>according to the terms of the account, usually after a year. </a:t>
            </a:r>
          </a:p>
        </p:txBody>
      </p:sp>
      <p:sp>
        <p:nvSpPr>
          <p:cNvPr id="5" name="Rectangle 4">
            <a:extLst>
              <a:ext uri="{FF2B5EF4-FFF2-40B4-BE49-F238E27FC236}">
                <a16:creationId xmlns:a16="http://schemas.microsoft.com/office/drawing/2014/main" id="{7E88B004-3E2B-DC49-B3FC-F3D4D9395617}"/>
              </a:ext>
            </a:extLst>
          </p:cNvPr>
          <p:cNvSpPr/>
          <p:nvPr/>
        </p:nvSpPr>
        <p:spPr>
          <a:xfrm>
            <a:off x="7467600" y="1617914"/>
            <a:ext cx="3886200" cy="4538870"/>
          </a:xfrm>
          <a:prstGeom prst="rect">
            <a:avLst/>
          </a:prstGeom>
          <a:solidFill>
            <a:schemeClr val="bg2"/>
          </a:solidFill>
          <a:ln w="1905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en-US" sz="1800" b="1" dirty="0">
                <a:solidFill>
                  <a:schemeClr val="accent2"/>
                </a:solidFill>
                <a:latin typeface="+mj-lt"/>
              </a:rPr>
              <a:t>WATCH OUT FOR RISKS</a:t>
            </a:r>
          </a:p>
          <a:p>
            <a:pPr marL="194310" indent="-194310">
              <a:spcAft>
                <a:spcPts val="600"/>
              </a:spcAft>
              <a:buClr>
                <a:schemeClr val="accent2"/>
              </a:buClr>
              <a:buFont typeface="Wingdings" pitchFamily="2" charset="2"/>
              <a:buChar char="§"/>
            </a:pPr>
            <a:r>
              <a:rPr lang="en-US" altLang="en-US" sz="1800" dirty="0">
                <a:solidFill>
                  <a:schemeClr val="accent1"/>
                </a:solidFill>
                <a:latin typeface="Arial"/>
                <a:ea typeface="ＭＳ Ｐゴシック"/>
                <a:cs typeface="Arial"/>
              </a:rPr>
              <a:t>High fees</a:t>
            </a:r>
          </a:p>
          <a:p>
            <a:pPr marL="194310" indent="-194310" eaLnBrk="1" hangingPunct="1">
              <a:spcAft>
                <a:spcPts val="600"/>
              </a:spcAft>
              <a:buClr>
                <a:schemeClr val="accent2"/>
              </a:buClr>
              <a:buFont typeface="Wingdings" pitchFamily="2" charset="2"/>
              <a:buChar char="§"/>
            </a:pPr>
            <a:r>
              <a:rPr lang="en-US" altLang="en-US" sz="1800" dirty="0">
                <a:solidFill>
                  <a:schemeClr val="accent1"/>
                </a:solidFill>
                <a:latin typeface="Arial"/>
                <a:ea typeface="ＭＳ Ｐゴシック"/>
                <a:cs typeface="Arial"/>
              </a:rPr>
              <a:t>If you don’t pay on time, you will be charged a late fee. If you continue to not pay, you will likely have an increased interest rate and can lose your security deposit.</a:t>
            </a:r>
          </a:p>
          <a:p>
            <a:pPr marL="194310" indent="-194310" eaLnBrk="1" hangingPunct="1">
              <a:spcAft>
                <a:spcPts val="600"/>
              </a:spcAft>
              <a:buClr>
                <a:schemeClr val="accent2"/>
              </a:buClr>
              <a:buFont typeface="Wingdings" pitchFamily="2" charset="2"/>
              <a:buChar char="§"/>
            </a:pPr>
            <a:r>
              <a:rPr lang="en-US" altLang="en-US" sz="1800" dirty="0"/>
              <a:t>Usually, these credit cards have low credit limits, so you must be very careful to only use 30% or less of the available credit limit to prevent your score from dropping</a:t>
            </a:r>
            <a:r>
              <a:rPr lang="en-US" altLang="en-US" sz="1600" dirty="0"/>
              <a:t>.</a:t>
            </a:r>
          </a:p>
        </p:txBody>
      </p:sp>
      <p:sp>
        <p:nvSpPr>
          <p:cNvPr id="6" name="Slide Number Placeholder 3">
            <a:extLst>
              <a:ext uri="{FF2B5EF4-FFF2-40B4-BE49-F238E27FC236}">
                <a16:creationId xmlns:a16="http://schemas.microsoft.com/office/drawing/2014/main" id="{B495DF17-86AC-2B48-85DF-10DF33448BBD}"/>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21</a:t>
            </a:fld>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5F0706-3179-C142-A768-80EBBC087E39}"/>
              </a:ext>
            </a:extLst>
          </p:cNvPr>
          <p:cNvSpPr>
            <a:spLocks noGrp="1"/>
          </p:cNvSpPr>
          <p:nvPr>
            <p:ph type="title"/>
          </p:nvPr>
        </p:nvSpPr>
        <p:spPr>
          <a:xfrm>
            <a:off x="838200" y="495300"/>
            <a:ext cx="10515600" cy="865188"/>
          </a:xfrm>
        </p:spPr>
        <p:txBody>
          <a:bodyPr lIns="0" rIns="0" anchor="ctr">
            <a:normAutofit/>
          </a:bodyPr>
          <a:lstStyle/>
          <a:p>
            <a:r>
              <a:rPr lang="en-US" dirty="0"/>
              <a:t>Is This a Good Option to Fix Your Credit? Why or Why Not?</a:t>
            </a:r>
          </a:p>
        </p:txBody>
      </p:sp>
      <p:sp>
        <p:nvSpPr>
          <p:cNvPr id="5" name="Slide Number Placeholder 3">
            <a:extLst>
              <a:ext uri="{FF2B5EF4-FFF2-40B4-BE49-F238E27FC236}">
                <a16:creationId xmlns:a16="http://schemas.microsoft.com/office/drawing/2014/main" id="{511B106E-62CA-3447-B01E-7E13AFEBEB4F}"/>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22</a:t>
            </a:fld>
            <a:endParaRPr lang="en-US" altLang="en-US"/>
          </a:p>
        </p:txBody>
      </p:sp>
      <p:sp>
        <p:nvSpPr>
          <p:cNvPr id="3" name="Rectangle 2">
            <a:extLst>
              <a:ext uri="{FF2B5EF4-FFF2-40B4-BE49-F238E27FC236}">
                <a16:creationId xmlns:a16="http://schemas.microsoft.com/office/drawing/2014/main" id="{998A5BBF-D03B-8A92-A3F2-E501191EB94E}"/>
              </a:ext>
            </a:extLst>
          </p:cNvPr>
          <p:cNvSpPr/>
          <p:nvPr/>
        </p:nvSpPr>
        <p:spPr>
          <a:xfrm>
            <a:off x="609600" y="1888870"/>
            <a:ext cx="6096000" cy="4165532"/>
          </a:xfrm>
          <a:prstGeom prst="rect">
            <a:avLst/>
          </a:prstGeom>
          <a:noFill/>
          <a:ln w="190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274320" tIns="45720" rIns="182880" bIns="4572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1200"/>
              </a:spcAft>
            </a:pPr>
            <a:r>
              <a:rPr lang="en-US" altLang="en-US" sz="2200" b="1" dirty="0">
                <a:solidFill>
                  <a:schemeClr val="accent1"/>
                </a:solidFill>
              </a:rPr>
              <a:t>Avoid any business or individual that:</a:t>
            </a:r>
          </a:p>
          <a:p>
            <a:pPr marL="194310" indent="-194310">
              <a:spcAft>
                <a:spcPts val="1200"/>
              </a:spcAft>
              <a:buClr>
                <a:schemeClr val="accent2"/>
              </a:buClr>
              <a:buFont typeface="Wingdings" pitchFamily="2" charset="2"/>
              <a:buChar char="§"/>
            </a:pPr>
            <a:r>
              <a:rPr lang="en-US" altLang="en-US" sz="2200" dirty="0">
                <a:solidFill>
                  <a:schemeClr val="accent1"/>
                </a:solidFill>
                <a:latin typeface="Arial"/>
                <a:ea typeface="ＭＳ Ｐゴシック"/>
                <a:cs typeface="Arial"/>
              </a:rPr>
              <a:t>Promises to fix your credit for you. No one can remove </a:t>
            </a:r>
            <a:r>
              <a:rPr lang="en-US" altLang="en-US" sz="2200" b="1" dirty="0">
                <a:solidFill>
                  <a:schemeClr val="accent1"/>
                </a:solidFill>
                <a:latin typeface="Arial"/>
                <a:ea typeface="ＭＳ Ｐゴシック"/>
                <a:cs typeface="Arial"/>
              </a:rPr>
              <a:t>accurate</a:t>
            </a:r>
            <a:r>
              <a:rPr lang="en-US" altLang="en-US" sz="2200" dirty="0">
                <a:solidFill>
                  <a:schemeClr val="accent1"/>
                </a:solidFill>
                <a:latin typeface="Arial"/>
                <a:ea typeface="ＭＳ Ｐゴシック"/>
                <a:cs typeface="Arial"/>
              </a:rPr>
              <a:t> information from your credit report.</a:t>
            </a:r>
          </a:p>
          <a:p>
            <a:pPr marL="194310" indent="-194310">
              <a:spcAft>
                <a:spcPts val="1200"/>
              </a:spcAft>
              <a:buClr>
                <a:schemeClr val="accent2"/>
              </a:buClr>
              <a:buFont typeface="Wingdings" pitchFamily="2" charset="2"/>
              <a:buChar char="§"/>
            </a:pPr>
            <a:r>
              <a:rPr lang="en-US" altLang="en-US" sz="2200" dirty="0">
                <a:solidFill>
                  <a:schemeClr val="accent1"/>
                </a:solidFill>
                <a:latin typeface="Arial"/>
                <a:ea typeface="ＭＳ Ｐゴシック"/>
                <a:cs typeface="Arial"/>
              </a:rPr>
              <a:t>Demands a fee upfront to repair your credit.</a:t>
            </a:r>
          </a:p>
          <a:p>
            <a:pPr marL="194310" indent="-194310">
              <a:spcAft>
                <a:spcPts val="1200"/>
              </a:spcAft>
              <a:buClr>
                <a:schemeClr val="accent2"/>
              </a:buClr>
              <a:buFont typeface="Wingdings" pitchFamily="2" charset="2"/>
              <a:buChar char="§"/>
            </a:pPr>
            <a:r>
              <a:rPr lang="en-US" altLang="en-US" sz="2200" dirty="0">
                <a:solidFill>
                  <a:schemeClr val="accent1"/>
                </a:solidFill>
                <a:latin typeface="Arial"/>
                <a:ea typeface="ＭＳ Ｐゴシック"/>
                <a:cs typeface="Arial"/>
              </a:rPr>
              <a:t>Offers to create a new identity for you. </a:t>
            </a:r>
          </a:p>
          <a:p>
            <a:pPr marL="194310" indent="-194310">
              <a:spcAft>
                <a:spcPts val="1200"/>
              </a:spcAft>
              <a:buClr>
                <a:schemeClr val="accent2"/>
              </a:buClr>
              <a:buFont typeface="Wingdings" pitchFamily="2" charset="2"/>
              <a:buChar char="§"/>
            </a:pPr>
            <a:r>
              <a:rPr lang="en-US" altLang="en-US" sz="2200" dirty="0">
                <a:solidFill>
                  <a:schemeClr val="accent1"/>
                </a:solidFill>
                <a:latin typeface="Arial"/>
                <a:ea typeface="ＭＳ Ｐゴシック"/>
                <a:cs typeface="Arial"/>
              </a:rPr>
              <a:t>Offers to sell you the opportunity to piggyback off the credit of someone you do not know.</a:t>
            </a:r>
          </a:p>
          <a:p>
            <a:pPr marL="194310" indent="-194310">
              <a:spcAft>
                <a:spcPts val="1200"/>
              </a:spcAft>
              <a:buClr>
                <a:schemeClr val="accent2"/>
              </a:buClr>
              <a:buFont typeface="Wingdings" pitchFamily="2" charset="2"/>
              <a:buChar char="§"/>
            </a:pPr>
            <a:r>
              <a:rPr lang="en-US" altLang="en-US" sz="2200" dirty="0">
                <a:solidFill>
                  <a:schemeClr val="accent1"/>
                </a:solidFill>
                <a:latin typeface="Arial"/>
                <a:ea typeface="ＭＳ Ｐゴシック"/>
                <a:cs typeface="Arial"/>
              </a:rPr>
              <a:t>Offers to settle your debts for a fee, which can have downsides.</a:t>
            </a:r>
            <a:endParaRPr lang="en-US" altLang="en-US" sz="2200" dirty="0"/>
          </a:p>
        </p:txBody>
      </p:sp>
      <p:pic>
        <p:nvPicPr>
          <p:cNvPr id="6" name="Picture 5" descr="A person holding a piece of paper&#10;&#10;AI-generated content may be incorrect.">
            <a:extLst>
              <a:ext uri="{FF2B5EF4-FFF2-40B4-BE49-F238E27FC236}">
                <a16:creationId xmlns:a16="http://schemas.microsoft.com/office/drawing/2014/main" id="{7F691597-A524-58DC-0EC8-12FDBB9E9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888870"/>
            <a:ext cx="4267200" cy="2844800"/>
          </a:xfrm>
          <a:prstGeom prst="rect">
            <a:avLst/>
          </a:prstGeom>
          <a:effectLst>
            <a:outerShdw blurRad="38100" dist="25400" dir="2700000" algn="tl" rotWithShape="0">
              <a:prstClr val="black">
                <a:alpha val="13876"/>
              </a:prst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ECD68A6-3494-3D00-231B-ABFF069F7518}"/>
              </a:ext>
            </a:extLst>
          </p:cNvPr>
          <p:cNvSpPr/>
          <p:nvPr/>
        </p:nvSpPr>
        <p:spPr>
          <a:xfrm>
            <a:off x="1241152" y="4728862"/>
            <a:ext cx="8451033" cy="752059"/>
          </a:xfrm>
          <a:prstGeom prst="rect">
            <a:avLst/>
          </a:prstGeom>
          <a:solidFill>
            <a:schemeClr val="bg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9" name="Rectangle 28">
            <a:extLst>
              <a:ext uri="{FF2B5EF4-FFF2-40B4-BE49-F238E27FC236}">
                <a16:creationId xmlns:a16="http://schemas.microsoft.com/office/drawing/2014/main" id="{8948D7E3-7265-C53E-DB4C-64B85E1A5BF1}"/>
              </a:ext>
            </a:extLst>
          </p:cNvPr>
          <p:cNvSpPr/>
          <p:nvPr/>
        </p:nvSpPr>
        <p:spPr>
          <a:xfrm>
            <a:off x="1244003" y="3771759"/>
            <a:ext cx="8451033" cy="752059"/>
          </a:xfrm>
          <a:prstGeom prst="rect">
            <a:avLst/>
          </a:prstGeom>
          <a:solidFill>
            <a:schemeClr val="bg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8" name="Rectangle 27">
            <a:extLst>
              <a:ext uri="{FF2B5EF4-FFF2-40B4-BE49-F238E27FC236}">
                <a16:creationId xmlns:a16="http://schemas.microsoft.com/office/drawing/2014/main" id="{C8B56499-5D06-6E47-7FCC-837F1E17D926}"/>
              </a:ext>
            </a:extLst>
          </p:cNvPr>
          <p:cNvSpPr/>
          <p:nvPr/>
        </p:nvSpPr>
        <p:spPr>
          <a:xfrm>
            <a:off x="1214994" y="2789852"/>
            <a:ext cx="8462406" cy="752059"/>
          </a:xfrm>
          <a:prstGeom prst="rect">
            <a:avLst/>
          </a:prstGeom>
          <a:solidFill>
            <a:schemeClr val="bg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7" name="Rectangle 26">
            <a:extLst>
              <a:ext uri="{FF2B5EF4-FFF2-40B4-BE49-F238E27FC236}">
                <a16:creationId xmlns:a16="http://schemas.microsoft.com/office/drawing/2014/main" id="{6AB553EC-1B46-D45B-274A-54B2A6B0E042}"/>
              </a:ext>
            </a:extLst>
          </p:cNvPr>
          <p:cNvSpPr/>
          <p:nvPr/>
        </p:nvSpPr>
        <p:spPr>
          <a:xfrm>
            <a:off x="1226367" y="1791211"/>
            <a:ext cx="8451033" cy="752059"/>
          </a:xfrm>
          <a:prstGeom prst="rect">
            <a:avLst/>
          </a:prstGeom>
          <a:solidFill>
            <a:schemeClr val="bg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1" name="Oval 20">
            <a:extLst>
              <a:ext uri="{FF2B5EF4-FFF2-40B4-BE49-F238E27FC236}">
                <a16:creationId xmlns:a16="http://schemas.microsoft.com/office/drawing/2014/main" id="{4F81387D-4790-836C-BF0F-BAF62F669D7A}"/>
              </a:ext>
            </a:extLst>
          </p:cNvPr>
          <p:cNvSpPr/>
          <p:nvPr/>
        </p:nvSpPr>
        <p:spPr>
          <a:xfrm>
            <a:off x="869900" y="2793813"/>
            <a:ext cx="752059" cy="752059"/>
          </a:xfrm>
          <a:prstGeom prst="ellipse">
            <a:avLst/>
          </a:prstGeom>
          <a:solidFill>
            <a:schemeClr val="accent3"/>
          </a:solidFill>
          <a:effectLst>
            <a:outerShdw blurRad="38100" dist="25400" dir="2700000" algn="tl" rotWithShape="0">
              <a:prstClr val="black">
                <a:alpha val="10917"/>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2" name="Oval 21">
            <a:extLst>
              <a:ext uri="{FF2B5EF4-FFF2-40B4-BE49-F238E27FC236}">
                <a16:creationId xmlns:a16="http://schemas.microsoft.com/office/drawing/2014/main" id="{E976B110-CCB2-C616-7C05-B027F205F862}"/>
              </a:ext>
            </a:extLst>
          </p:cNvPr>
          <p:cNvSpPr/>
          <p:nvPr/>
        </p:nvSpPr>
        <p:spPr>
          <a:xfrm>
            <a:off x="869900" y="1793347"/>
            <a:ext cx="752059" cy="752059"/>
          </a:xfrm>
          <a:prstGeom prst="ellipse">
            <a:avLst/>
          </a:prstGeom>
          <a:solidFill>
            <a:schemeClr val="tx2"/>
          </a:solidFill>
          <a:effectLst>
            <a:outerShdw blurRad="38100" dist="25400" dir="2700000" algn="tl" rotWithShape="0">
              <a:prstClr val="black">
                <a:alpha val="10917"/>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3" name="Oval 22">
            <a:extLst>
              <a:ext uri="{FF2B5EF4-FFF2-40B4-BE49-F238E27FC236}">
                <a16:creationId xmlns:a16="http://schemas.microsoft.com/office/drawing/2014/main" id="{49288B1B-CF4E-30BA-A4C2-7D03D330A8B2}"/>
              </a:ext>
            </a:extLst>
          </p:cNvPr>
          <p:cNvSpPr/>
          <p:nvPr/>
        </p:nvSpPr>
        <p:spPr>
          <a:xfrm>
            <a:off x="869900" y="4734341"/>
            <a:ext cx="752059" cy="752059"/>
          </a:xfrm>
          <a:prstGeom prst="ellipse">
            <a:avLst/>
          </a:prstGeom>
          <a:solidFill>
            <a:schemeClr val="accent2"/>
          </a:solidFill>
          <a:effectLst>
            <a:outerShdw blurRad="38100" dist="25400" dir="2700000" algn="tl" rotWithShape="0">
              <a:prstClr val="black">
                <a:alpha val="10917"/>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9" name="Oval 18">
            <a:extLst>
              <a:ext uri="{FF2B5EF4-FFF2-40B4-BE49-F238E27FC236}">
                <a16:creationId xmlns:a16="http://schemas.microsoft.com/office/drawing/2014/main" id="{7D1EB8EC-BCED-1C5A-3068-580604CB4B7A}"/>
              </a:ext>
            </a:extLst>
          </p:cNvPr>
          <p:cNvSpPr/>
          <p:nvPr/>
        </p:nvSpPr>
        <p:spPr>
          <a:xfrm>
            <a:off x="869900" y="3775720"/>
            <a:ext cx="752059" cy="752059"/>
          </a:xfrm>
          <a:prstGeom prst="ellipse">
            <a:avLst/>
          </a:prstGeom>
          <a:solidFill>
            <a:schemeClr val="accent6"/>
          </a:solidFill>
          <a:effectLst>
            <a:outerShdw blurRad="38100" dist="25400" dir="2700000" algn="tl" rotWithShape="0">
              <a:prstClr val="black">
                <a:alpha val="10917"/>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20" name="Graphic 19">
            <a:extLst>
              <a:ext uri="{FF2B5EF4-FFF2-40B4-BE49-F238E27FC236}">
                <a16:creationId xmlns:a16="http://schemas.microsoft.com/office/drawing/2014/main" id="{6F94BB15-E2B9-BC33-DB26-AE4330E2ABF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41313" y="3852063"/>
            <a:ext cx="605383" cy="605383"/>
          </a:xfrm>
          <a:prstGeom prst="rect">
            <a:avLst/>
          </a:prstGeom>
        </p:spPr>
      </p:pic>
      <p:sp>
        <p:nvSpPr>
          <p:cNvPr id="2" name="Title 1">
            <a:extLst>
              <a:ext uri="{FF2B5EF4-FFF2-40B4-BE49-F238E27FC236}">
                <a16:creationId xmlns:a16="http://schemas.microsoft.com/office/drawing/2014/main" id="{F82A07D3-1569-C34E-9A71-95B5248E107F}"/>
              </a:ext>
            </a:extLst>
          </p:cNvPr>
          <p:cNvSpPr>
            <a:spLocks noGrp="1"/>
          </p:cNvSpPr>
          <p:nvPr>
            <p:ph type="title"/>
          </p:nvPr>
        </p:nvSpPr>
        <p:spPr/>
        <p:txBody>
          <a:bodyPr/>
          <a:lstStyle/>
          <a:p>
            <a:r>
              <a:rPr lang="en-US" dirty="0"/>
              <a:t>Where Can I Get Legitimate Help With My Credit?</a:t>
            </a:r>
          </a:p>
        </p:txBody>
      </p:sp>
      <p:sp>
        <p:nvSpPr>
          <p:cNvPr id="3" name="Content Placeholder 2">
            <a:extLst>
              <a:ext uri="{FF2B5EF4-FFF2-40B4-BE49-F238E27FC236}">
                <a16:creationId xmlns:a16="http://schemas.microsoft.com/office/drawing/2014/main" id="{84764934-3093-7647-A670-A2B29D56298A}"/>
              </a:ext>
            </a:extLst>
          </p:cNvPr>
          <p:cNvSpPr>
            <a:spLocks noGrp="1"/>
          </p:cNvSpPr>
          <p:nvPr>
            <p:ph idx="1"/>
          </p:nvPr>
        </p:nvSpPr>
        <p:spPr>
          <a:xfrm>
            <a:off x="1828800" y="4851992"/>
            <a:ext cx="9448800" cy="546543"/>
          </a:xfrm>
        </p:spPr>
        <p:txBody>
          <a:bodyPr lIns="0"/>
          <a:lstStyle/>
          <a:p>
            <a:pPr marL="0" indent="0">
              <a:lnSpc>
                <a:spcPct val="100000"/>
              </a:lnSpc>
              <a:spcAft>
                <a:spcPts val="1200"/>
              </a:spcAft>
              <a:buNone/>
            </a:pPr>
            <a:r>
              <a:rPr lang="en-US" dirty="0"/>
              <a:t>Community Development Financial Institution </a:t>
            </a:r>
            <a:r>
              <a:rPr lang="en-US" dirty="0">
                <a:hlinkClick r:id="rId5"/>
              </a:rPr>
              <a:t>(CDFI)</a:t>
            </a:r>
            <a:endParaRPr lang="en-US" dirty="0"/>
          </a:p>
          <a:p>
            <a:pPr marL="320040" indent="-320040">
              <a:lnSpc>
                <a:spcPct val="100000"/>
              </a:lnSpc>
              <a:spcAft>
                <a:spcPts val="1200"/>
              </a:spcAft>
            </a:pPr>
            <a:endParaRPr lang="en-US" sz="2400" dirty="0"/>
          </a:p>
        </p:txBody>
      </p:sp>
      <p:sp>
        <p:nvSpPr>
          <p:cNvPr id="4" name="Slide Number Placeholder 3">
            <a:extLst>
              <a:ext uri="{FF2B5EF4-FFF2-40B4-BE49-F238E27FC236}">
                <a16:creationId xmlns:a16="http://schemas.microsoft.com/office/drawing/2014/main" id="{293B55F7-D395-3B4C-86AA-C15A3904ACF0}"/>
              </a:ext>
            </a:extLst>
          </p:cNvPr>
          <p:cNvSpPr>
            <a:spLocks noGrp="1"/>
          </p:cNvSpPr>
          <p:nvPr>
            <p:ph type="sldNum" sz="quarter" idx="10"/>
          </p:nvPr>
        </p:nvSpPr>
        <p:spPr/>
        <p:txBody>
          <a:bodyPr/>
          <a:lstStyle/>
          <a:p>
            <a:fld id="{19706774-4512-934E-8590-E3B898FC9ED5}" type="slidenum">
              <a:rPr lang="en-US" altLang="en-US" smtClean="0"/>
              <a:pPr/>
              <a:t>23</a:t>
            </a:fld>
            <a:endParaRPr lang="en-US" altLang="en-US"/>
          </a:p>
        </p:txBody>
      </p:sp>
      <p:sp>
        <p:nvSpPr>
          <p:cNvPr id="9" name="TextBox 8">
            <a:extLst>
              <a:ext uri="{FF2B5EF4-FFF2-40B4-BE49-F238E27FC236}">
                <a16:creationId xmlns:a16="http://schemas.microsoft.com/office/drawing/2014/main" id="{7287DF9A-33D6-D0FC-CD61-733CF58CFFD8}"/>
              </a:ext>
            </a:extLst>
          </p:cNvPr>
          <p:cNvSpPr txBox="1"/>
          <p:nvPr/>
        </p:nvSpPr>
        <p:spPr>
          <a:xfrm>
            <a:off x="1828800" y="1945389"/>
            <a:ext cx="7620000" cy="430887"/>
          </a:xfrm>
          <a:prstGeom prst="rect">
            <a:avLst/>
          </a:prstGeom>
          <a:noFill/>
          <a:ln w="6350">
            <a:noFill/>
          </a:ln>
        </p:spPr>
        <p:txBody>
          <a:bodyPr wrap="square" lIns="0">
            <a:spAutoFit/>
          </a:bodyPr>
          <a:lstStyle/>
          <a:p>
            <a:pPr marL="320040" indent="-320040">
              <a:lnSpc>
                <a:spcPct val="100000"/>
              </a:lnSpc>
              <a:spcAft>
                <a:spcPts val="1200"/>
              </a:spcAft>
            </a:pPr>
            <a:r>
              <a:rPr lang="en-US" sz="2200" dirty="0">
                <a:latin typeface="+mn-lt"/>
              </a:rPr>
              <a:t>Bank or credit union</a:t>
            </a:r>
          </a:p>
        </p:txBody>
      </p:sp>
      <p:sp>
        <p:nvSpPr>
          <p:cNvPr id="11" name="TextBox 10">
            <a:extLst>
              <a:ext uri="{FF2B5EF4-FFF2-40B4-BE49-F238E27FC236}">
                <a16:creationId xmlns:a16="http://schemas.microsoft.com/office/drawing/2014/main" id="{6CBCFE89-EA12-F470-0EAF-83DC1E42663D}"/>
              </a:ext>
            </a:extLst>
          </p:cNvPr>
          <p:cNvSpPr txBox="1"/>
          <p:nvPr/>
        </p:nvSpPr>
        <p:spPr>
          <a:xfrm>
            <a:off x="1810647" y="2798557"/>
            <a:ext cx="7620000" cy="769441"/>
          </a:xfrm>
          <a:prstGeom prst="rect">
            <a:avLst/>
          </a:prstGeom>
          <a:noFill/>
          <a:ln w="6350">
            <a:noFill/>
          </a:ln>
        </p:spPr>
        <p:txBody>
          <a:bodyPr wrap="square" lIns="0">
            <a:spAutoFit/>
          </a:bodyPr>
          <a:lstStyle/>
          <a:p>
            <a:pPr>
              <a:lnSpc>
                <a:spcPct val="100000"/>
              </a:lnSpc>
              <a:spcAft>
                <a:spcPts val="1200"/>
              </a:spcAft>
            </a:pPr>
            <a:r>
              <a:rPr lang="en-US" sz="2200" dirty="0">
                <a:latin typeface="+mn-lt"/>
              </a:rPr>
              <a:t>United States Department of Housing and Urban Development-approved housing counseling agency</a:t>
            </a:r>
          </a:p>
        </p:txBody>
      </p:sp>
      <p:sp>
        <p:nvSpPr>
          <p:cNvPr id="13" name="TextBox 12">
            <a:extLst>
              <a:ext uri="{FF2B5EF4-FFF2-40B4-BE49-F238E27FC236}">
                <a16:creationId xmlns:a16="http://schemas.microsoft.com/office/drawing/2014/main" id="{5E6953D0-7A87-A85B-F499-7185F4B27268}"/>
              </a:ext>
            </a:extLst>
          </p:cNvPr>
          <p:cNvSpPr txBox="1"/>
          <p:nvPr/>
        </p:nvSpPr>
        <p:spPr>
          <a:xfrm>
            <a:off x="1828800" y="3929898"/>
            <a:ext cx="7620000" cy="430887"/>
          </a:xfrm>
          <a:prstGeom prst="rect">
            <a:avLst/>
          </a:prstGeom>
          <a:noFill/>
          <a:ln w="6350">
            <a:noFill/>
          </a:ln>
        </p:spPr>
        <p:txBody>
          <a:bodyPr wrap="square" lIns="0">
            <a:spAutoFit/>
          </a:bodyPr>
          <a:lstStyle/>
          <a:p>
            <a:pPr marL="320040" indent="-320040">
              <a:lnSpc>
                <a:spcPct val="100000"/>
              </a:lnSpc>
              <a:spcAft>
                <a:spcPts val="1200"/>
              </a:spcAft>
            </a:pPr>
            <a:r>
              <a:rPr lang="en-US" sz="2200" dirty="0">
                <a:latin typeface="+mn-lt"/>
              </a:rPr>
              <a:t>Nonprofit consumer credit counseling agency</a:t>
            </a:r>
          </a:p>
        </p:txBody>
      </p:sp>
      <p:pic>
        <p:nvPicPr>
          <p:cNvPr id="24" name="Graphic 23">
            <a:extLst>
              <a:ext uri="{FF2B5EF4-FFF2-40B4-BE49-F238E27FC236}">
                <a16:creationId xmlns:a16="http://schemas.microsoft.com/office/drawing/2014/main" id="{8D9E6E32-7498-EA51-F228-179806B58C22}"/>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90600" y="1940455"/>
            <a:ext cx="471535" cy="471535"/>
          </a:xfrm>
          <a:prstGeom prst="rect">
            <a:avLst/>
          </a:prstGeom>
        </p:spPr>
      </p:pic>
      <p:pic>
        <p:nvPicPr>
          <p:cNvPr id="25" name="Graphic 24">
            <a:extLst>
              <a:ext uri="{FF2B5EF4-FFF2-40B4-BE49-F238E27FC236}">
                <a16:creationId xmlns:a16="http://schemas.microsoft.com/office/drawing/2014/main" id="{718C4991-A1C1-CF4B-E633-9F3655442BC3}"/>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96270" y="2775254"/>
            <a:ext cx="695468" cy="695468"/>
          </a:xfrm>
          <a:prstGeom prst="rect">
            <a:avLst/>
          </a:prstGeom>
        </p:spPr>
      </p:pic>
      <p:pic>
        <p:nvPicPr>
          <p:cNvPr id="26" name="Graphic 25">
            <a:extLst>
              <a:ext uri="{FF2B5EF4-FFF2-40B4-BE49-F238E27FC236}">
                <a16:creationId xmlns:a16="http://schemas.microsoft.com/office/drawing/2014/main" id="{8BA340E7-40F7-6EA2-4820-42D38F7F6406}"/>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013171" y="4880047"/>
            <a:ext cx="461665" cy="461665"/>
          </a:xfrm>
          <a:prstGeom prst="rect">
            <a:avLst/>
          </a:prstGeom>
        </p:spPr>
      </p:pic>
    </p:spTree>
    <p:extLst>
      <p:ext uri="{BB962C8B-B14F-4D97-AF65-F5344CB8AC3E}">
        <p14:creationId xmlns:p14="http://schemas.microsoft.com/office/powerpoint/2010/main" val="2839396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ABD0-2A04-6F42-A1A7-3512F52F962E}"/>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dirty="0">
                <a:ea typeface="+mj-ea"/>
                <a:cs typeface="+mj-cs"/>
              </a:rPr>
              <a:t>Wrap Up: Questions or Comments?</a:t>
            </a:r>
          </a:p>
        </p:txBody>
      </p:sp>
      <p:sp>
        <p:nvSpPr>
          <p:cNvPr id="6" name="Slide Number Placeholder 3">
            <a:extLst>
              <a:ext uri="{FF2B5EF4-FFF2-40B4-BE49-F238E27FC236}">
                <a16:creationId xmlns:a16="http://schemas.microsoft.com/office/drawing/2014/main" id="{8F7FB5E8-BFB0-3047-BE63-A7A86D7E0A16}"/>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221244-53CA-0B49-A12A-9F09DBE63DD3}"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900" b="0" i="0" u="none" strike="noStrike" kern="1200" cap="none" spc="0" normalizeH="0" baseline="0" noProof="0" dirty="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grpSp>
        <p:nvGrpSpPr>
          <p:cNvPr id="7" name="Group 6">
            <a:extLst>
              <a:ext uri="{FF2B5EF4-FFF2-40B4-BE49-F238E27FC236}">
                <a16:creationId xmlns:a16="http://schemas.microsoft.com/office/drawing/2014/main" id="{3702587E-9790-18C4-519D-FB323449886E}"/>
              </a:ext>
            </a:extLst>
          </p:cNvPr>
          <p:cNvGrpSpPr/>
          <p:nvPr/>
        </p:nvGrpSpPr>
        <p:grpSpPr>
          <a:xfrm>
            <a:off x="1833913" y="1721318"/>
            <a:ext cx="8524171" cy="2964644"/>
            <a:chOff x="6414202" y="1721316"/>
            <a:chExt cx="5494877" cy="2813572"/>
          </a:xfrm>
        </p:grpSpPr>
        <p:sp>
          <p:nvSpPr>
            <p:cNvPr id="8" name="Rectangle 7">
              <a:extLst>
                <a:ext uri="{FF2B5EF4-FFF2-40B4-BE49-F238E27FC236}">
                  <a16:creationId xmlns:a16="http://schemas.microsoft.com/office/drawing/2014/main" id="{177F706B-B9F8-19A0-8D30-2B549C981F65}"/>
                </a:ext>
              </a:extLst>
            </p:cNvPr>
            <p:cNvSpPr/>
            <p:nvPr/>
          </p:nvSpPr>
          <p:spPr>
            <a:xfrm>
              <a:off x="6414202" y="2329587"/>
              <a:ext cx="5494877" cy="2205301"/>
            </a:xfrm>
            <a:prstGeom prst="rect">
              <a:avLst/>
            </a:prstGeom>
            <a:no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spcBef>
                  <a:spcPts val="0"/>
                </a:spcBef>
                <a:spcAft>
                  <a:spcPts val="0"/>
                </a:spcAft>
              </a:pPr>
              <a:endParaRPr lang="en-US" sz="1200" dirty="0">
                <a:ln w="0"/>
                <a:solidFill>
                  <a:srgbClr val="5A5284">
                    <a:lumMod val="75000"/>
                  </a:srgbClr>
                </a:solidFill>
                <a:latin typeface="+mj-lt"/>
              </a:endParaRPr>
            </a:p>
            <a:p>
              <a:pPr algn="ctr">
                <a:spcBef>
                  <a:spcPts val="0"/>
                </a:spcBef>
                <a:spcAft>
                  <a:spcPts val="1800"/>
                </a:spcAft>
              </a:pPr>
              <a:r>
                <a:rPr lang="en-US" sz="2800" b="1" dirty="0">
                  <a:ln w="0"/>
                  <a:solidFill>
                    <a:schemeClr val="accent5"/>
                  </a:solidFill>
                  <a:latin typeface="+mj-lt"/>
                </a:rPr>
                <a:t>Search a credit product that you would be interested in.</a:t>
              </a:r>
              <a:endParaRPr lang="en-US" sz="2000" b="1" dirty="0">
                <a:ln w="0"/>
                <a:solidFill>
                  <a:schemeClr val="accent5"/>
                </a:solidFill>
                <a:latin typeface="+mj-lt"/>
              </a:endParaRPr>
            </a:p>
            <a:p>
              <a:pPr algn="ctr">
                <a:spcAft>
                  <a:spcPts val="600"/>
                </a:spcAft>
              </a:pPr>
              <a:r>
                <a:rPr lang="en-US" sz="2000" i="1" dirty="0">
                  <a:ln w="0"/>
                  <a:latin typeface="+mj-lt"/>
                </a:rPr>
                <a:t>“Key 3: Getting the Credit and Loans You Need” </a:t>
              </a:r>
              <a:endParaRPr lang="en-US" sz="2000" dirty="0">
                <a:ln w="0"/>
                <a:latin typeface="+mj-lt"/>
              </a:endParaRPr>
            </a:p>
            <a:p>
              <a:pPr algn="ctr">
                <a:spcAft>
                  <a:spcPts val="600"/>
                </a:spcAft>
              </a:pPr>
              <a:r>
                <a:rPr lang="en-US" sz="2000" dirty="0">
                  <a:ln w="0"/>
                  <a:latin typeface="+mj-lt"/>
                </a:rPr>
                <a:t>Date: ___________</a:t>
              </a:r>
            </a:p>
            <a:p>
              <a:pPr algn="ctr"/>
              <a:r>
                <a:rPr lang="en-US" sz="2000" dirty="0">
                  <a:ln w="0"/>
                  <a:latin typeface="+mj-lt"/>
                </a:rPr>
                <a:t>Time: ___________</a:t>
              </a:r>
            </a:p>
            <a:p>
              <a:pPr algn="ctr"/>
              <a:endParaRPr lang="en-US" sz="2000" dirty="0">
                <a:ln w="0"/>
                <a:solidFill>
                  <a:srgbClr val="433E63"/>
                </a:solidFill>
                <a:latin typeface="+mj-lt"/>
              </a:endParaRPr>
            </a:p>
          </p:txBody>
        </p:sp>
        <p:sp>
          <p:nvSpPr>
            <p:cNvPr id="9" name="Rectangle 8">
              <a:extLst>
                <a:ext uri="{FF2B5EF4-FFF2-40B4-BE49-F238E27FC236}">
                  <a16:creationId xmlns:a16="http://schemas.microsoft.com/office/drawing/2014/main" id="{8E461A00-7717-7D1B-79A8-FA3FB98DA888}"/>
                </a:ext>
              </a:extLst>
            </p:cNvPr>
            <p:cNvSpPr/>
            <p:nvPr/>
          </p:nvSpPr>
          <p:spPr>
            <a:xfrm>
              <a:off x="8132942" y="1721316"/>
              <a:ext cx="2057400" cy="584775"/>
            </a:xfrm>
            <a:prstGeom prst="rect">
              <a:avLst/>
            </a:prstGeom>
            <a:solidFill>
              <a:schemeClr val="accent5"/>
            </a:solid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r>
                <a:rPr lang="en-US" sz="3200" b="1" dirty="0">
                  <a:ln w="0"/>
                  <a:solidFill>
                    <a:schemeClr val="bg1"/>
                  </a:solidFill>
                  <a:latin typeface="+mj-lt"/>
                </a:rPr>
                <a:t>NEXT TIME</a:t>
              </a:r>
              <a:endParaRPr lang="en-US" dirty="0">
                <a:ln w="0"/>
                <a:solidFill>
                  <a:schemeClr val="bg1"/>
                </a:solidFill>
                <a:latin typeface="+mj-lt"/>
              </a:endParaRPr>
            </a:p>
          </p:txBody>
        </p:sp>
      </p:grpSp>
      <p:grpSp>
        <p:nvGrpSpPr>
          <p:cNvPr id="10" name="Group 9">
            <a:extLst>
              <a:ext uri="{FF2B5EF4-FFF2-40B4-BE49-F238E27FC236}">
                <a16:creationId xmlns:a16="http://schemas.microsoft.com/office/drawing/2014/main" id="{783B2971-4DBF-6DF1-7674-739D59F755F4}"/>
              </a:ext>
            </a:extLst>
          </p:cNvPr>
          <p:cNvGrpSpPr/>
          <p:nvPr/>
        </p:nvGrpSpPr>
        <p:grpSpPr>
          <a:xfrm>
            <a:off x="4404359" y="5181600"/>
            <a:ext cx="3383280" cy="933910"/>
            <a:chOff x="4443034" y="5336027"/>
            <a:chExt cx="3383280" cy="933910"/>
          </a:xfrm>
        </p:grpSpPr>
        <p:sp>
          <p:nvSpPr>
            <p:cNvPr id="11" name="Oval 10">
              <a:extLst>
                <a:ext uri="{FF2B5EF4-FFF2-40B4-BE49-F238E27FC236}">
                  <a16:creationId xmlns:a16="http://schemas.microsoft.com/office/drawing/2014/main" id="{46B2E8FF-7B6D-DE54-4B7B-928C04D545FB}"/>
                </a:ext>
              </a:extLst>
            </p:cNvPr>
            <p:cNvSpPr/>
            <p:nvPr/>
          </p:nvSpPr>
          <p:spPr>
            <a:xfrm>
              <a:off x="4443034" y="5336027"/>
              <a:ext cx="933910" cy="933910"/>
            </a:xfrm>
            <a:prstGeom prst="ellipse">
              <a:avLst/>
            </a:prstGeom>
            <a:solidFill>
              <a:schemeClr val="tx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2" name="Oval 11">
              <a:extLst>
                <a:ext uri="{FF2B5EF4-FFF2-40B4-BE49-F238E27FC236}">
                  <a16:creationId xmlns:a16="http://schemas.microsoft.com/office/drawing/2014/main" id="{65EB4CEC-F1B1-D220-6DD9-C8AA18F3BD0D}"/>
                </a:ext>
              </a:extLst>
            </p:cNvPr>
            <p:cNvSpPr/>
            <p:nvPr/>
          </p:nvSpPr>
          <p:spPr>
            <a:xfrm>
              <a:off x="5667719" y="5336027"/>
              <a:ext cx="933910" cy="933910"/>
            </a:xfrm>
            <a:prstGeom prst="ellipse">
              <a:avLst/>
            </a:prstGeom>
            <a:solidFill>
              <a:schemeClr val="accent5"/>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3" name="Oval 12">
              <a:extLst>
                <a:ext uri="{FF2B5EF4-FFF2-40B4-BE49-F238E27FC236}">
                  <a16:creationId xmlns:a16="http://schemas.microsoft.com/office/drawing/2014/main" id="{F5ED0D19-29F0-3F89-A4D6-72D6BA3D763A}"/>
                </a:ext>
              </a:extLst>
            </p:cNvPr>
            <p:cNvSpPr/>
            <p:nvPr/>
          </p:nvSpPr>
          <p:spPr>
            <a:xfrm>
              <a:off x="6892404" y="5336027"/>
              <a:ext cx="933910" cy="933910"/>
            </a:xfrm>
            <a:prstGeom prst="ellipse">
              <a:avLst/>
            </a:prstGeom>
            <a:solidFill>
              <a:schemeClr val="accent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14" name="Graphic 13">
              <a:extLst>
                <a:ext uri="{FF2B5EF4-FFF2-40B4-BE49-F238E27FC236}">
                  <a16:creationId xmlns:a16="http://schemas.microsoft.com/office/drawing/2014/main" id="{1CEA60E0-1A45-9B30-2CD9-F5D5D30322DD}"/>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537542" y="5421436"/>
              <a:ext cx="744895" cy="744895"/>
            </a:xfrm>
            <a:prstGeom prst="rect">
              <a:avLst/>
            </a:prstGeom>
          </p:spPr>
        </p:pic>
        <p:pic>
          <p:nvPicPr>
            <p:cNvPr id="15" name="Graphic 14">
              <a:extLst>
                <a:ext uri="{FF2B5EF4-FFF2-40B4-BE49-F238E27FC236}">
                  <a16:creationId xmlns:a16="http://schemas.microsoft.com/office/drawing/2014/main" id="{9BBCAD32-B7E4-9713-A21A-51F9E9AF3DA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807082" y="5480600"/>
              <a:ext cx="655185" cy="655185"/>
            </a:xfrm>
            <a:prstGeom prst="rect">
              <a:avLst/>
            </a:prstGeom>
          </p:spPr>
        </p:pic>
        <p:pic>
          <p:nvPicPr>
            <p:cNvPr id="16" name="Graphic 15">
              <a:extLst>
                <a:ext uri="{FF2B5EF4-FFF2-40B4-BE49-F238E27FC236}">
                  <a16:creationId xmlns:a16="http://schemas.microsoft.com/office/drawing/2014/main" id="{4FE434E0-8FE5-93D5-7AE5-065F3F5EC17B}"/>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075976" y="5510501"/>
              <a:ext cx="566766" cy="566766"/>
            </a:xfrm>
            <a:prstGeom prst="rect">
              <a:avLst/>
            </a:prstGeom>
          </p:spPr>
        </p:pic>
      </p:grpSp>
    </p:spTree>
    <p:extLst>
      <p:ext uri="{BB962C8B-B14F-4D97-AF65-F5344CB8AC3E}">
        <p14:creationId xmlns:p14="http://schemas.microsoft.com/office/powerpoint/2010/main" val="1325080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8FB4-1A21-7241-A332-42AA81608A36}"/>
              </a:ext>
            </a:extLst>
          </p:cNvPr>
          <p:cNvSpPr>
            <a:spLocks noGrp="1"/>
          </p:cNvSpPr>
          <p:nvPr>
            <p:ph type="title"/>
          </p:nvPr>
        </p:nvSpPr>
        <p:spPr>
          <a:xfrm>
            <a:off x="838200" y="494853"/>
            <a:ext cx="10515600" cy="865222"/>
          </a:xfrm>
        </p:spPr>
        <p:txBody>
          <a:bodyPr wrap="square" numCol="1" compatLnSpc="1">
            <a:prstTxWarp prst="textNoShape">
              <a:avLst/>
            </a:prstTxWarp>
          </a:bodyPr>
          <a:lstStyle/>
          <a:p>
            <a:r>
              <a:rPr lang="en-US" altLang="en-US" dirty="0"/>
              <a:t>What You’re Going to Know or Be Able to Do</a:t>
            </a:r>
          </a:p>
        </p:txBody>
      </p:sp>
      <p:sp>
        <p:nvSpPr>
          <p:cNvPr id="54277" name="Content Placeholder 3">
            <a:extLst>
              <a:ext uri="{FF2B5EF4-FFF2-40B4-BE49-F238E27FC236}">
                <a16:creationId xmlns:a16="http://schemas.microsoft.com/office/drawing/2014/main" id="{ED9AF3D2-B18C-D847-8CA9-7F78F8833A49}"/>
              </a:ext>
            </a:extLst>
          </p:cNvPr>
          <p:cNvSpPr>
            <a:spLocks noGrp="1"/>
          </p:cNvSpPr>
          <p:nvPr>
            <p:ph sz="half" idx="1"/>
          </p:nvPr>
        </p:nvSpPr>
        <p:spPr>
          <a:xfrm>
            <a:off x="838200" y="1646238"/>
            <a:ext cx="5943600" cy="4662487"/>
          </a:xfrm>
        </p:spPr>
        <p:txBody>
          <a:bodyPr/>
          <a:lstStyle/>
          <a:p>
            <a:r>
              <a:rPr lang="en-US" altLang="en-US" b="1" dirty="0"/>
              <a:t>Explain</a:t>
            </a:r>
            <a:r>
              <a:rPr lang="en-US" altLang="en-US" dirty="0"/>
              <a:t> what makes a positive credit history and why your credit history matters.</a:t>
            </a:r>
          </a:p>
          <a:p>
            <a:r>
              <a:rPr lang="en-US" altLang="en-US" b="1" dirty="0">
                <a:ea typeface="ＭＳ Ｐゴシック"/>
              </a:rPr>
              <a:t>Get and review </a:t>
            </a:r>
            <a:r>
              <a:rPr lang="en-US" altLang="en-US" dirty="0">
                <a:ea typeface="ＭＳ Ｐゴシック"/>
              </a:rPr>
              <a:t>your credit reports.</a:t>
            </a:r>
          </a:p>
          <a:p>
            <a:r>
              <a:rPr lang="en-US" altLang="en-US" b="1" dirty="0"/>
              <a:t>Identify</a:t>
            </a:r>
            <a:r>
              <a:rPr lang="en-US" altLang="en-US" dirty="0"/>
              <a:t> errors and, when there are errors, file a dispute advocating for yourself with credit reporting agencies.</a:t>
            </a:r>
          </a:p>
          <a:p>
            <a:r>
              <a:rPr lang="en-US" altLang="en-US" b="1" dirty="0"/>
              <a:t>Describe</a:t>
            </a:r>
            <a:r>
              <a:rPr lang="en-US" altLang="en-US" dirty="0"/>
              <a:t> actions that make credit scores go up or down or remain unchanged.</a:t>
            </a:r>
          </a:p>
          <a:p>
            <a:r>
              <a:rPr lang="en-US" altLang="en-US" b="1" dirty="0"/>
              <a:t>Know</a:t>
            </a:r>
            <a:r>
              <a:rPr lang="en-US" altLang="en-US" dirty="0"/>
              <a:t> where to get help understanding and fixing your credit history as well as credit report businesses and scams to avoid.</a:t>
            </a:r>
          </a:p>
        </p:txBody>
      </p:sp>
      <p:sp>
        <p:nvSpPr>
          <p:cNvPr id="6" name="Slide Number Placeholder 3">
            <a:extLst>
              <a:ext uri="{FF2B5EF4-FFF2-40B4-BE49-F238E27FC236}">
                <a16:creationId xmlns:a16="http://schemas.microsoft.com/office/drawing/2014/main" id="{85700B7E-A0A1-4049-9636-297881A50128}"/>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3</a:t>
            </a:fld>
            <a:endParaRPr lang="en-US" altLang="en-US"/>
          </a:p>
        </p:txBody>
      </p:sp>
      <p:pic>
        <p:nvPicPr>
          <p:cNvPr id="10" name="Picture 9" descr="A few women talking to each other&#10;&#10;AI-generated content may be incorrect.">
            <a:extLst>
              <a:ext uri="{FF2B5EF4-FFF2-40B4-BE49-F238E27FC236}">
                <a16:creationId xmlns:a16="http://schemas.microsoft.com/office/drawing/2014/main" id="{59EE541D-748E-3DE9-ED1E-DB1D40284EB4}"/>
              </a:ext>
            </a:extLst>
          </p:cNvPr>
          <p:cNvPicPr>
            <a:picLocks noChangeAspect="1"/>
          </p:cNvPicPr>
          <p:nvPr/>
        </p:nvPicPr>
        <p:blipFill>
          <a:blip r:embed="rId3">
            <a:extLst>
              <a:ext uri="{28A0092B-C50C-407E-A947-70E740481C1C}">
                <a14:useLocalDpi xmlns:a14="http://schemas.microsoft.com/office/drawing/2010/main" val="0"/>
              </a:ext>
            </a:extLst>
          </a:blip>
          <a:srcRect l="2270" t="13389" r="50694" b="7851"/>
          <a:stretch/>
        </p:blipFill>
        <p:spPr>
          <a:xfrm>
            <a:off x="7924800" y="1752600"/>
            <a:ext cx="3429000" cy="3827722"/>
          </a:xfrm>
          <a:prstGeom prst="rect">
            <a:avLst/>
          </a:prstGeom>
          <a:effectLst>
            <a:outerShdw blurRad="38100" dist="25400" dir="2700000" algn="tl" rotWithShape="0">
              <a:prstClr val="black">
                <a:alpha val="13186"/>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63EC-7A33-2A4C-96BB-2E3448462351}"/>
              </a:ext>
            </a:extLst>
          </p:cNvPr>
          <p:cNvSpPr>
            <a:spLocks noGrp="1"/>
          </p:cNvSpPr>
          <p:nvPr>
            <p:ph type="title"/>
          </p:nvPr>
        </p:nvSpPr>
        <p:spPr>
          <a:ln>
            <a:noFill/>
          </a:ln>
        </p:spPr>
        <p:txBody>
          <a:bodyPr vert="horz" wrap="square" lIns="0" tIns="45720" rIns="91440" bIns="45720" numCol="1" rtlCol="0" anchor="ctr" anchorCtr="0" compatLnSpc="1">
            <a:prstTxWarp prst="textNoShape">
              <a:avLst/>
            </a:prstTxWarp>
            <a:noAutofit/>
          </a:bodyPr>
          <a:lstStyle/>
          <a:p>
            <a:r>
              <a:rPr lang="en-US" dirty="0"/>
              <a:t>Icebreaker</a:t>
            </a:r>
          </a:p>
        </p:txBody>
      </p:sp>
      <p:sp>
        <p:nvSpPr>
          <p:cNvPr id="58371" name="Content Placeholder 4">
            <a:extLst>
              <a:ext uri="{FF2B5EF4-FFF2-40B4-BE49-F238E27FC236}">
                <a16:creationId xmlns:a16="http://schemas.microsoft.com/office/drawing/2014/main" id="{94C108D0-7DE0-7849-B91E-FA3E7E3D1FD7}"/>
              </a:ext>
            </a:extLst>
          </p:cNvPr>
          <p:cNvSpPr>
            <a:spLocks noGrp="1"/>
          </p:cNvSpPr>
          <p:nvPr>
            <p:ph sz="half" idx="1"/>
          </p:nvPr>
        </p:nvSpPr>
        <p:spPr>
          <a:xfrm>
            <a:off x="914400" y="1790699"/>
            <a:ext cx="3318954" cy="19431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p>
            <a:pPr marL="0" indent="0">
              <a:spcAft>
                <a:spcPts val="1200"/>
              </a:spcAft>
              <a:buNone/>
            </a:pPr>
            <a:r>
              <a:rPr lang="en-US" altLang="en-US" sz="2200" b="1" i="1" dirty="0">
                <a:solidFill>
                  <a:schemeClr val="tx1"/>
                </a:solidFill>
              </a:rPr>
              <a:t>Did you think about your vision?</a:t>
            </a:r>
          </a:p>
          <a:p>
            <a:pPr marL="0" indent="0">
              <a:spcAft>
                <a:spcPts val="1200"/>
              </a:spcAft>
              <a:buNone/>
            </a:pPr>
            <a:r>
              <a:rPr lang="en-US" altLang="en-US" sz="2200" b="1" i="1" dirty="0">
                <a:solidFill>
                  <a:schemeClr val="tx1"/>
                </a:solidFill>
              </a:rPr>
              <a:t>What are some steps that will help you reach your vision or goals?</a:t>
            </a:r>
          </a:p>
        </p:txBody>
      </p:sp>
      <p:sp>
        <p:nvSpPr>
          <p:cNvPr id="6" name="Slide Number Placeholder 3">
            <a:extLst>
              <a:ext uri="{FF2B5EF4-FFF2-40B4-BE49-F238E27FC236}">
                <a16:creationId xmlns:a16="http://schemas.microsoft.com/office/drawing/2014/main" id="{4F0F343A-EBE6-044E-8139-426D5054DAE8}"/>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4</a:t>
            </a:fld>
            <a:endParaRPr lang="en-US" altLang="en-US" dirty="0"/>
          </a:p>
        </p:txBody>
      </p:sp>
      <p:sp>
        <p:nvSpPr>
          <p:cNvPr id="7" name="Thought Bubble: Cloud 6">
            <a:extLst>
              <a:ext uri="{FF2B5EF4-FFF2-40B4-BE49-F238E27FC236}">
                <a16:creationId xmlns:a16="http://schemas.microsoft.com/office/drawing/2014/main" id="{9D39F3C7-356A-4D8E-96FC-21CAAC87BFD2}"/>
              </a:ext>
            </a:extLst>
          </p:cNvPr>
          <p:cNvSpPr/>
          <p:nvPr/>
        </p:nvSpPr>
        <p:spPr>
          <a:xfrm>
            <a:off x="2667000" y="4148417"/>
            <a:ext cx="2514600" cy="1447800"/>
          </a:xfrm>
          <a:prstGeom prst="cloudCallout">
            <a:avLst/>
          </a:prstGeom>
          <a:no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4" name="TextBox 3">
            <a:extLst>
              <a:ext uri="{FF2B5EF4-FFF2-40B4-BE49-F238E27FC236}">
                <a16:creationId xmlns:a16="http://schemas.microsoft.com/office/drawing/2014/main" id="{4D012E41-652C-8583-8646-CDF90F832F89}"/>
              </a:ext>
            </a:extLst>
          </p:cNvPr>
          <p:cNvSpPr txBox="1"/>
          <p:nvPr/>
        </p:nvSpPr>
        <p:spPr>
          <a:xfrm>
            <a:off x="914400" y="4313042"/>
            <a:ext cx="3451515" cy="2049658"/>
          </a:xfrm>
          <a:prstGeom prst="rect">
            <a:avLst/>
          </a:prstGeom>
          <a:solidFill>
            <a:schemeClr val="bg2"/>
          </a:solidFill>
          <a:ln w="6350">
            <a:solidFill>
              <a:schemeClr val="accent2"/>
            </a:solidFill>
          </a:ln>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l" defTabSz="685800">
              <a:lnSpc>
                <a:spcPts val="2800"/>
              </a:lnSpc>
              <a:spcBef>
                <a:spcPts val="0"/>
              </a:spcBef>
              <a:buClr>
                <a:srgbClr val="DA5521"/>
              </a:buClr>
            </a:pPr>
            <a:r>
              <a:rPr lang="en-US" sz="2000" i="1" kern="2400" dirty="0">
                <a:latin typeface="+mj-lt"/>
              </a:rPr>
              <a:t>Do you think credit is important to achieving any of the things on your vision board or achieving your goal?</a:t>
            </a:r>
          </a:p>
        </p:txBody>
      </p:sp>
      <p:grpSp>
        <p:nvGrpSpPr>
          <p:cNvPr id="3" name="Group 2">
            <a:extLst>
              <a:ext uri="{FF2B5EF4-FFF2-40B4-BE49-F238E27FC236}">
                <a16:creationId xmlns:a16="http://schemas.microsoft.com/office/drawing/2014/main" id="{63B6B104-AF15-1B96-9330-8CB934D8A521}"/>
              </a:ext>
            </a:extLst>
          </p:cNvPr>
          <p:cNvGrpSpPr/>
          <p:nvPr/>
        </p:nvGrpSpPr>
        <p:grpSpPr>
          <a:xfrm>
            <a:off x="4648200" y="1821966"/>
            <a:ext cx="7015231" cy="4807434"/>
            <a:chOff x="4795769" y="1810254"/>
            <a:chExt cx="7015231" cy="4807434"/>
          </a:xfrm>
        </p:grpSpPr>
        <p:pic>
          <p:nvPicPr>
            <p:cNvPr id="8" name="Picture 7">
              <a:extLst>
                <a:ext uri="{FF2B5EF4-FFF2-40B4-BE49-F238E27FC236}">
                  <a16:creationId xmlns:a16="http://schemas.microsoft.com/office/drawing/2014/main" id="{AADCF343-30F2-9248-1B04-4B3D4804B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5769" y="1810254"/>
              <a:ext cx="7015231" cy="4807434"/>
            </a:xfrm>
            <a:prstGeom prst="rect">
              <a:avLst/>
            </a:prstGeom>
          </p:spPr>
        </p:pic>
        <p:pic>
          <p:nvPicPr>
            <p:cNvPr id="9" name="Graphic 8">
              <a:extLst>
                <a:ext uri="{FF2B5EF4-FFF2-40B4-BE49-F238E27FC236}">
                  <a16:creationId xmlns:a16="http://schemas.microsoft.com/office/drawing/2014/main" id="{0FB83480-F05D-D282-FF3B-1F6934852E5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5425440" y="2752811"/>
              <a:ext cx="933450" cy="933450"/>
            </a:xfrm>
            <a:prstGeom prst="rect">
              <a:avLst/>
            </a:prstGeom>
          </p:spPr>
        </p:pic>
        <p:pic>
          <p:nvPicPr>
            <p:cNvPr id="10" name="Graphic 9">
              <a:extLst>
                <a:ext uri="{FF2B5EF4-FFF2-40B4-BE49-F238E27FC236}">
                  <a16:creationId xmlns:a16="http://schemas.microsoft.com/office/drawing/2014/main" id="{E6CBB791-DFF6-906B-2811-CBF94CFC3E8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7536566" y="2150911"/>
              <a:ext cx="1118791" cy="1118791"/>
            </a:xfrm>
            <a:prstGeom prst="rect">
              <a:avLst/>
            </a:prstGeom>
            <a:effectLst>
              <a:outerShdw blurRad="38100" dist="25400" dir="2700000" algn="tl" rotWithShape="0">
                <a:prstClr val="black">
                  <a:alpha val="15662"/>
                </a:prstClr>
              </a:outerShdw>
            </a:effectLst>
          </p:spPr>
        </p:pic>
        <p:pic>
          <p:nvPicPr>
            <p:cNvPr id="11" name="Graphic 10">
              <a:extLst>
                <a:ext uri="{FF2B5EF4-FFF2-40B4-BE49-F238E27FC236}">
                  <a16:creationId xmlns:a16="http://schemas.microsoft.com/office/drawing/2014/main" id="{3D9044CC-DCDA-696F-06CF-ED5A0ECABF0A}"/>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580829" y="5199938"/>
              <a:ext cx="592336" cy="592336"/>
            </a:xfrm>
            <a:prstGeom prst="rect">
              <a:avLst/>
            </a:prstGeom>
            <a:effectLst>
              <a:outerShdw blurRad="38100" dist="25400" dir="2700000" algn="tl" rotWithShape="0">
                <a:prstClr val="black">
                  <a:alpha val="14076"/>
                </a:prstClr>
              </a:outerShdw>
            </a:effectLst>
          </p:spPr>
        </p:pic>
        <p:pic>
          <p:nvPicPr>
            <p:cNvPr id="12" name="Graphic 11">
              <a:extLst>
                <a:ext uri="{FF2B5EF4-FFF2-40B4-BE49-F238E27FC236}">
                  <a16:creationId xmlns:a16="http://schemas.microsoft.com/office/drawing/2014/main" id="{A9406F82-9567-B169-3579-85D428719906}"/>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5861542" y="4301330"/>
              <a:ext cx="933450" cy="933450"/>
            </a:xfrm>
            <a:prstGeom prst="rect">
              <a:avLst/>
            </a:prstGeom>
            <a:effectLst>
              <a:outerShdw blurRad="38100" dist="25400" dir="2700000" algn="tl" rotWithShape="0">
                <a:prstClr val="black">
                  <a:alpha val="16797"/>
                </a:prstClr>
              </a:outerShdw>
            </a:effectLst>
          </p:spPr>
        </p:pic>
        <p:pic>
          <p:nvPicPr>
            <p:cNvPr id="13" name="Graphic 12">
              <a:extLst>
                <a:ext uri="{FF2B5EF4-FFF2-40B4-BE49-F238E27FC236}">
                  <a16:creationId xmlns:a16="http://schemas.microsoft.com/office/drawing/2014/main" id="{46D0D41E-09AF-DEBC-E70E-D7A5D795BCB9}"/>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9597629" y="4815397"/>
              <a:ext cx="746918" cy="746918"/>
            </a:xfrm>
            <a:prstGeom prst="rect">
              <a:avLst/>
            </a:prstGeom>
            <a:effectLst>
              <a:outerShdw blurRad="38100" dist="25400" dir="2700000" algn="tl" rotWithShape="0">
                <a:prstClr val="black">
                  <a:alpha val="11147"/>
                </a:prstClr>
              </a:outerShdw>
            </a:effectLst>
          </p:spPr>
        </p:pic>
        <p:pic>
          <p:nvPicPr>
            <p:cNvPr id="14" name="Graphic 13">
              <a:extLst>
                <a:ext uri="{FF2B5EF4-FFF2-40B4-BE49-F238E27FC236}">
                  <a16:creationId xmlns:a16="http://schemas.microsoft.com/office/drawing/2014/main" id="{82D7CDE5-B46F-1280-4DCD-78222A384BA6}"/>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0439400" y="3352800"/>
              <a:ext cx="1118791" cy="1118791"/>
            </a:xfrm>
            <a:prstGeom prst="rect">
              <a:avLst/>
            </a:prstGeom>
            <a:effectLst>
              <a:outerShdw blurRad="25400" dist="12700" dir="2700000" algn="tl" rotWithShape="0">
                <a:prstClr val="black">
                  <a:alpha val="7580"/>
                </a:prstClr>
              </a:outerShdw>
            </a:effectLst>
          </p:spPr>
        </p:pic>
        <p:pic>
          <p:nvPicPr>
            <p:cNvPr id="15" name="Graphic 14">
              <a:extLst>
                <a:ext uri="{FF2B5EF4-FFF2-40B4-BE49-F238E27FC236}">
                  <a16:creationId xmlns:a16="http://schemas.microsoft.com/office/drawing/2014/main" id="{4C8C4BA9-BB26-FAAE-E64D-2DFECDDC0DF5}"/>
                </a:ext>
              </a:extLst>
            </p:cNvPr>
            <p:cNvPicPr>
              <a:picLocks/>
            </p:cNvPicPr>
            <p:nvPr/>
          </p:nvPicPr>
          <p:blipFill>
            <a:blip r:embed="rId16">
              <a:extLst>
                <a:ext uri="{96DAC541-7B7A-43D3-8B79-37D633B846F1}">
                  <asvg:svgBlip xmlns:asvg="http://schemas.microsoft.com/office/drawing/2016/SVG/main" r:embed="rId17"/>
                </a:ext>
              </a:extLst>
            </a:blip>
            <a:srcRect r="16892"/>
            <a:stretch>
              <a:fillRect/>
            </a:stretch>
          </p:blipFill>
          <p:spPr>
            <a:xfrm>
              <a:off x="7233839" y="4882357"/>
              <a:ext cx="1071961" cy="1289843"/>
            </a:xfrm>
            <a:prstGeom prst="rect">
              <a:avLst/>
            </a:prstGeom>
            <a:effectLst>
              <a:outerShdw blurRad="38100" dist="25400" dir="2700000" algn="tl" rotWithShape="0">
                <a:prstClr val="black">
                  <a:alpha val="15855"/>
                </a:prstClr>
              </a:outerShdw>
            </a:effectLst>
          </p:spPr>
        </p:pic>
        <p:pic>
          <p:nvPicPr>
            <p:cNvPr id="16" name="Graphic 15">
              <a:extLst>
                <a:ext uri="{FF2B5EF4-FFF2-40B4-BE49-F238E27FC236}">
                  <a16:creationId xmlns:a16="http://schemas.microsoft.com/office/drawing/2014/main" id="{4C3D0424-C21A-D56F-5F5F-2263AD082133}"/>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9289296" y="2636765"/>
              <a:ext cx="746918" cy="746918"/>
            </a:xfrm>
            <a:prstGeom prst="rect">
              <a:avLst/>
            </a:prstGeom>
            <a:effectLst>
              <a:outerShdw blurRad="38100" dist="25400" dir="2700000" algn="tl" rotWithShape="0">
                <a:prstClr val="black">
                  <a:alpha val="13852"/>
                </a:prstClr>
              </a:outerShdw>
            </a:effectLst>
          </p:spPr>
        </p:pic>
        <p:sp>
          <p:nvSpPr>
            <p:cNvPr id="17" name="TextBox 16">
              <a:extLst>
                <a:ext uri="{FF2B5EF4-FFF2-40B4-BE49-F238E27FC236}">
                  <a16:creationId xmlns:a16="http://schemas.microsoft.com/office/drawing/2014/main" id="{F6E94F4F-3734-5AC4-3AB3-BEE738F0B149}"/>
                </a:ext>
              </a:extLst>
            </p:cNvPr>
            <p:cNvSpPr txBox="1"/>
            <p:nvPr/>
          </p:nvSpPr>
          <p:spPr>
            <a:xfrm>
              <a:off x="5105400" y="2402337"/>
              <a:ext cx="1447800" cy="340863"/>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700" b="1" kern="2400" dirty="0">
                  <a:solidFill>
                    <a:schemeClr val="bg1"/>
                  </a:solidFill>
                  <a:latin typeface="+mj-lt"/>
                </a:rPr>
                <a:t>house</a:t>
              </a:r>
            </a:p>
          </p:txBody>
        </p:sp>
        <p:sp>
          <p:nvSpPr>
            <p:cNvPr id="18" name="TextBox 17">
              <a:extLst>
                <a:ext uri="{FF2B5EF4-FFF2-40B4-BE49-F238E27FC236}">
                  <a16:creationId xmlns:a16="http://schemas.microsoft.com/office/drawing/2014/main" id="{6FAF68B1-0D11-C4AF-1A42-A35A97AECDFE}"/>
                </a:ext>
              </a:extLst>
            </p:cNvPr>
            <p:cNvSpPr txBox="1"/>
            <p:nvPr/>
          </p:nvSpPr>
          <p:spPr>
            <a:xfrm rot="21430137">
              <a:off x="4873686" y="3979253"/>
              <a:ext cx="1447800" cy="310341"/>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ts val="1700"/>
                </a:lnSpc>
                <a:spcBef>
                  <a:spcPts val="1400"/>
                </a:spcBef>
                <a:buClr>
                  <a:srgbClr val="DA5521"/>
                </a:buClr>
              </a:pPr>
              <a:r>
                <a:rPr lang="en-US" sz="1500" b="1" kern="2400" dirty="0">
                  <a:solidFill>
                    <a:schemeClr val="bg1"/>
                  </a:solidFill>
                  <a:latin typeface="+mj-lt"/>
                </a:rPr>
                <a:t>happy son</a:t>
              </a:r>
            </a:p>
          </p:txBody>
        </p:sp>
        <p:sp>
          <p:nvSpPr>
            <p:cNvPr id="19" name="TextBox 18">
              <a:extLst>
                <a:ext uri="{FF2B5EF4-FFF2-40B4-BE49-F238E27FC236}">
                  <a16:creationId xmlns:a16="http://schemas.microsoft.com/office/drawing/2014/main" id="{A46EC392-17AB-D6C5-4FC1-B159823EACBE}"/>
                </a:ext>
              </a:extLst>
            </p:cNvPr>
            <p:cNvSpPr txBox="1"/>
            <p:nvPr/>
          </p:nvSpPr>
          <p:spPr>
            <a:xfrm>
              <a:off x="7536566" y="1871464"/>
              <a:ext cx="2088527" cy="282385"/>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300" b="1" kern="2400" dirty="0">
                  <a:solidFill>
                    <a:schemeClr val="bg1"/>
                  </a:solidFill>
                  <a:latin typeface="+mj-lt"/>
                </a:rPr>
                <a:t>graduate college</a:t>
              </a:r>
            </a:p>
          </p:txBody>
        </p:sp>
        <p:sp>
          <p:nvSpPr>
            <p:cNvPr id="20" name="TextBox 19">
              <a:extLst>
                <a:ext uri="{FF2B5EF4-FFF2-40B4-BE49-F238E27FC236}">
                  <a16:creationId xmlns:a16="http://schemas.microsoft.com/office/drawing/2014/main" id="{2F97B1E7-3124-6D94-98BB-3B18C0183EBA}"/>
                </a:ext>
              </a:extLst>
            </p:cNvPr>
            <p:cNvSpPr txBox="1"/>
            <p:nvPr/>
          </p:nvSpPr>
          <p:spPr>
            <a:xfrm rot="300000">
              <a:off x="10233642" y="2788920"/>
              <a:ext cx="1447800" cy="311624"/>
            </a:xfrm>
            <a:prstGeom prst="rect">
              <a:avLst/>
            </a:prstGeom>
            <a:noFill/>
            <a:ln w="6350">
              <a:noFill/>
            </a:ln>
            <a:effectLst>
              <a:outerShdw blurRad="38100" dist="25400" dir="2700000" algn="tl" rotWithShape="0">
                <a:prstClr val="black">
                  <a:alpha val="17294"/>
                </a:prstClr>
              </a:outerShdw>
            </a:effectLst>
            <a:scene3d>
              <a:camera prst="orthographicFront">
                <a:rot lat="0" lon="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500" b="1" kern="2400" dirty="0">
                  <a:solidFill>
                    <a:schemeClr val="bg1"/>
                  </a:solidFill>
                  <a:latin typeface="+mj-lt"/>
                </a:rPr>
                <a:t>community</a:t>
              </a:r>
            </a:p>
          </p:txBody>
        </p:sp>
        <p:sp>
          <p:nvSpPr>
            <p:cNvPr id="21" name="TextBox 20">
              <a:extLst>
                <a:ext uri="{FF2B5EF4-FFF2-40B4-BE49-F238E27FC236}">
                  <a16:creationId xmlns:a16="http://schemas.microsoft.com/office/drawing/2014/main" id="{6A886705-8F14-0C9F-43F9-2A5F78EE55D8}"/>
                </a:ext>
              </a:extLst>
            </p:cNvPr>
            <p:cNvSpPr txBox="1"/>
            <p:nvPr/>
          </p:nvSpPr>
          <p:spPr>
            <a:xfrm rot="21480000">
              <a:off x="9357226" y="3606142"/>
              <a:ext cx="1227724" cy="413959"/>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100" b="1" kern="2400" dirty="0">
                  <a:solidFill>
                    <a:schemeClr val="bg1"/>
                  </a:solidFill>
                  <a:latin typeface="+mj-lt"/>
                </a:rPr>
                <a:t>good school district</a:t>
              </a:r>
            </a:p>
          </p:txBody>
        </p:sp>
        <p:sp>
          <p:nvSpPr>
            <p:cNvPr id="22" name="TextBox 21">
              <a:extLst>
                <a:ext uri="{FF2B5EF4-FFF2-40B4-BE49-F238E27FC236}">
                  <a16:creationId xmlns:a16="http://schemas.microsoft.com/office/drawing/2014/main" id="{94F7FB67-ADBB-E412-98C8-AC65BD2BF007}"/>
                </a:ext>
              </a:extLst>
            </p:cNvPr>
            <p:cNvSpPr txBox="1"/>
            <p:nvPr/>
          </p:nvSpPr>
          <p:spPr>
            <a:xfrm>
              <a:off x="10341684" y="4800600"/>
              <a:ext cx="1447800" cy="355482"/>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b="1" kern="2400" dirty="0">
                  <a:solidFill>
                    <a:schemeClr val="bg1"/>
                  </a:solidFill>
                  <a:latin typeface="+mj-lt"/>
                </a:rPr>
                <a:t>volunteer</a:t>
              </a:r>
            </a:p>
          </p:txBody>
        </p:sp>
        <p:sp>
          <p:nvSpPr>
            <p:cNvPr id="23" name="TextBox 22">
              <a:extLst>
                <a:ext uri="{FF2B5EF4-FFF2-40B4-BE49-F238E27FC236}">
                  <a16:creationId xmlns:a16="http://schemas.microsoft.com/office/drawing/2014/main" id="{281990AB-D1D5-BA5A-B9E3-B2B175C10A16}"/>
                </a:ext>
              </a:extLst>
            </p:cNvPr>
            <p:cNvSpPr txBox="1"/>
            <p:nvPr/>
          </p:nvSpPr>
          <p:spPr>
            <a:xfrm rot="60000">
              <a:off x="8303573" y="5925312"/>
              <a:ext cx="1447800" cy="267766"/>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200" b="1" kern="2400" dirty="0">
                  <a:solidFill>
                    <a:schemeClr val="bg1"/>
                  </a:solidFill>
                  <a:latin typeface="+mj-lt"/>
                </a:rPr>
                <a:t>accounting</a:t>
              </a:r>
            </a:p>
          </p:txBody>
        </p:sp>
        <p:sp>
          <p:nvSpPr>
            <p:cNvPr id="24" name="TextBox 23">
              <a:extLst>
                <a:ext uri="{FF2B5EF4-FFF2-40B4-BE49-F238E27FC236}">
                  <a16:creationId xmlns:a16="http://schemas.microsoft.com/office/drawing/2014/main" id="{C6C448C6-29E9-F3CB-19A9-8811CE422377}"/>
                </a:ext>
              </a:extLst>
            </p:cNvPr>
            <p:cNvSpPr txBox="1"/>
            <p:nvPr/>
          </p:nvSpPr>
          <p:spPr>
            <a:xfrm rot="21234380">
              <a:off x="8156539" y="4423774"/>
              <a:ext cx="1354972" cy="326243"/>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600" b="1" kern="2400" dirty="0">
                  <a:solidFill>
                    <a:schemeClr val="bg1"/>
                  </a:solidFill>
                  <a:latin typeface="+mj-lt"/>
                </a:rPr>
                <a:t>garden</a:t>
              </a:r>
            </a:p>
          </p:txBody>
        </p:sp>
        <p:sp>
          <p:nvSpPr>
            <p:cNvPr id="25" name="TextBox 24">
              <a:extLst>
                <a:ext uri="{FF2B5EF4-FFF2-40B4-BE49-F238E27FC236}">
                  <a16:creationId xmlns:a16="http://schemas.microsoft.com/office/drawing/2014/main" id="{04613F37-0E9C-3527-154E-BDC3BBD14F2D}"/>
                </a:ext>
              </a:extLst>
            </p:cNvPr>
            <p:cNvSpPr txBox="1"/>
            <p:nvPr/>
          </p:nvSpPr>
          <p:spPr>
            <a:xfrm>
              <a:off x="7467600" y="3581400"/>
              <a:ext cx="1889607" cy="852541"/>
            </a:xfrm>
            <a:prstGeom prst="rect">
              <a:avLst/>
            </a:prstGeom>
            <a:noFill/>
            <a:ln w="6350">
              <a:noFill/>
            </a:ln>
            <a:effectLst>
              <a:outerShdw blurRad="38100" dist="25400" dir="2700000" algn="tl" rotWithShape="0">
                <a:prstClr val="black">
                  <a:alpha val="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500" b="1" kern="2400" dirty="0">
                  <a:solidFill>
                    <a:schemeClr val="accent2"/>
                  </a:solidFill>
                  <a:latin typeface="+mj-lt"/>
                </a:rPr>
                <a:t>Isabella’s Vision Board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6CEE-D2D1-C64C-B075-3A95CC66B55C}"/>
              </a:ext>
            </a:extLst>
          </p:cNvPr>
          <p:cNvSpPr>
            <a:spLocks noGrp="1"/>
          </p:cNvSpPr>
          <p:nvPr>
            <p:ph type="title"/>
          </p:nvPr>
        </p:nvSpPr>
        <p:spPr>
          <a:xfrm>
            <a:off x="838200" y="457200"/>
            <a:ext cx="7362825" cy="965200"/>
          </a:xfrm>
        </p:spPr>
        <p:txBody>
          <a:bodyPr>
            <a:normAutofit/>
          </a:bodyPr>
          <a:lstStyle/>
          <a:p>
            <a:pPr eaLnBrk="1" fontAlgn="auto" hangingPunct="1">
              <a:spcAft>
                <a:spcPts val="0"/>
              </a:spcAft>
              <a:defRPr/>
            </a:pPr>
            <a:r>
              <a:rPr lang="en-US" dirty="0">
                <a:ea typeface="+mj-ea"/>
                <a:cs typeface="+mj-cs"/>
              </a:rPr>
              <a:t>Your Financial Reputation</a:t>
            </a:r>
          </a:p>
        </p:txBody>
      </p:sp>
      <p:sp>
        <p:nvSpPr>
          <p:cNvPr id="60419" name="Content Placeholder 2">
            <a:extLst>
              <a:ext uri="{FF2B5EF4-FFF2-40B4-BE49-F238E27FC236}">
                <a16:creationId xmlns:a16="http://schemas.microsoft.com/office/drawing/2014/main" id="{5D0092EE-4FFB-394A-B2B7-BF48B3CB9EE9}"/>
              </a:ext>
            </a:extLst>
          </p:cNvPr>
          <p:cNvSpPr>
            <a:spLocks noGrp="1"/>
          </p:cNvSpPr>
          <p:nvPr>
            <p:ph idx="1"/>
          </p:nvPr>
        </p:nvSpPr>
        <p:spPr>
          <a:xfrm>
            <a:off x="838200" y="1665288"/>
            <a:ext cx="10515600" cy="4506912"/>
          </a:xfrm>
        </p:spPr>
        <p:txBody>
          <a:bodyPr/>
          <a:lstStyle/>
          <a:p>
            <a:pPr eaLnBrk="1" hangingPunct="1">
              <a:lnSpc>
                <a:spcPct val="110000"/>
              </a:lnSpc>
              <a:spcBef>
                <a:spcPts val="1200"/>
              </a:spcBef>
              <a:spcAft>
                <a:spcPts val="600"/>
              </a:spcAft>
            </a:pPr>
            <a:r>
              <a:rPr lang="en-US" altLang="en-US" sz="2200" dirty="0">
                <a:ea typeface="ＭＳ Ｐゴシック" panose="020B0600070205080204" pitchFamily="34" charset="-128"/>
              </a:rPr>
              <a:t>Your credit history and credit score are a big part of your financial reputation.</a:t>
            </a:r>
          </a:p>
          <a:p>
            <a:pPr eaLnBrk="1" hangingPunct="1">
              <a:lnSpc>
                <a:spcPct val="110000"/>
              </a:lnSpc>
              <a:spcBef>
                <a:spcPts val="1200"/>
              </a:spcBef>
              <a:spcAft>
                <a:spcPts val="600"/>
              </a:spcAft>
            </a:pPr>
            <a:r>
              <a:rPr lang="en-US" altLang="en-US" sz="2200" dirty="0">
                <a:ea typeface="ＭＳ Ｐゴシック" panose="020B0600070205080204" pitchFamily="34" charset="-128"/>
              </a:rPr>
              <a:t>Remember: </a:t>
            </a:r>
            <a:r>
              <a:rPr lang="en-US" altLang="en-US" sz="2200" b="1" dirty="0">
                <a:ea typeface="ＭＳ Ｐゴシック" panose="020B0600070205080204" pitchFamily="34" charset="-128"/>
              </a:rPr>
              <a:t>credit = trust.</a:t>
            </a:r>
          </a:p>
          <a:p>
            <a:pPr eaLnBrk="1" hangingPunct="1">
              <a:lnSpc>
                <a:spcPct val="110000"/>
              </a:lnSpc>
              <a:spcBef>
                <a:spcPts val="1200"/>
              </a:spcBef>
              <a:spcAft>
                <a:spcPts val="600"/>
              </a:spcAft>
            </a:pPr>
            <a:r>
              <a:rPr lang="en-US" altLang="en-US" sz="2200" dirty="0">
                <a:ea typeface="ＭＳ Ｐゴシック" panose="020B0600070205080204" pitchFamily="34" charset="-128"/>
              </a:rPr>
              <a:t>The good news is that you can change your financial reputation if you mess up.</a:t>
            </a:r>
          </a:p>
          <a:p>
            <a:pPr eaLnBrk="1" hangingPunct="1">
              <a:lnSpc>
                <a:spcPct val="110000"/>
              </a:lnSpc>
              <a:spcBef>
                <a:spcPts val="1200"/>
              </a:spcBef>
              <a:spcAft>
                <a:spcPts val="600"/>
              </a:spcAft>
            </a:pPr>
            <a:r>
              <a:rPr lang="en-US" altLang="en-US" sz="2200" dirty="0">
                <a:solidFill>
                  <a:schemeClr val="accent2"/>
                </a:solidFill>
                <a:ea typeface="ＭＳ Ｐゴシック" panose="020B0600070205080204" pitchFamily="34" charset="-128"/>
              </a:rPr>
              <a:t>Consistently doing what you promise to do over time will earn you more trust and more credit.</a:t>
            </a:r>
          </a:p>
        </p:txBody>
      </p:sp>
      <p:sp>
        <p:nvSpPr>
          <p:cNvPr id="4" name="Slide Number Placeholder 3">
            <a:extLst>
              <a:ext uri="{FF2B5EF4-FFF2-40B4-BE49-F238E27FC236}">
                <a16:creationId xmlns:a16="http://schemas.microsoft.com/office/drawing/2014/main" id="{F26F98D2-1BD9-0C41-8007-098F52772EE1}"/>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5</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C7480D-6B90-D223-4F3D-9297A55891C8}"/>
              </a:ext>
            </a:extLst>
          </p:cNvPr>
          <p:cNvPicPr>
            <a:picLocks noChangeAspect="1"/>
          </p:cNvPicPr>
          <p:nvPr/>
        </p:nvPicPr>
        <p:blipFill>
          <a:blip r:embed="rId3">
            <a:extLst>
              <a:ext uri="{28A0092B-C50C-407E-A947-70E740481C1C}">
                <a14:useLocalDpi xmlns:a14="http://schemas.microsoft.com/office/drawing/2010/main" val="0"/>
              </a:ext>
            </a:extLst>
          </a:blip>
          <a:srcRect l="21919" t="13929" r="2960" b="8804"/>
          <a:stretch/>
        </p:blipFill>
        <p:spPr>
          <a:xfrm>
            <a:off x="7924800" y="1708450"/>
            <a:ext cx="3429000" cy="4408715"/>
          </a:xfrm>
          <a:prstGeom prst="rect">
            <a:avLst/>
          </a:prstGeom>
          <a:effectLst>
            <a:outerShdw blurRad="38100" dist="25400" dir="2700000" algn="tl" rotWithShape="0">
              <a:prstClr val="black">
                <a:alpha val="10679"/>
              </a:prstClr>
            </a:outerShdw>
          </a:effectLst>
        </p:spPr>
      </p:pic>
      <p:sp>
        <p:nvSpPr>
          <p:cNvPr id="4" name="Rectangle 3">
            <a:extLst>
              <a:ext uri="{FF2B5EF4-FFF2-40B4-BE49-F238E27FC236}">
                <a16:creationId xmlns:a16="http://schemas.microsoft.com/office/drawing/2014/main" id="{776FCCA6-9637-DD4A-B170-4615346E4FA7}"/>
              </a:ext>
            </a:extLst>
          </p:cNvPr>
          <p:cNvSpPr/>
          <p:nvPr/>
        </p:nvSpPr>
        <p:spPr>
          <a:xfrm>
            <a:off x="838200" y="5029200"/>
            <a:ext cx="5943600" cy="1000274"/>
          </a:xfrm>
          <a:prstGeom prst="rect">
            <a:avLst/>
          </a:prstGeom>
          <a:solidFill>
            <a:schemeClr val="accent5"/>
          </a:solidFill>
          <a:ln w="1270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en-US" sz="1800" b="1" i="1" dirty="0">
                <a:solidFill>
                  <a:schemeClr val="bg1"/>
                </a:solidFill>
                <a:latin typeface="+mj-lt"/>
              </a:rPr>
              <a:t>How would you describe </a:t>
            </a:r>
            <a:r>
              <a:rPr lang="en-US" altLang="en-US" sz="1800" b="1" i="1" dirty="0" err="1">
                <a:solidFill>
                  <a:schemeClr val="bg1"/>
                </a:solidFill>
                <a:latin typeface="+mj-lt"/>
              </a:rPr>
              <a:t>Saif’s</a:t>
            </a:r>
            <a:r>
              <a:rPr lang="en-US" altLang="en-US" sz="1800" b="1" i="1" dirty="0">
                <a:solidFill>
                  <a:schemeClr val="bg1"/>
                </a:solidFill>
                <a:latin typeface="+mj-lt"/>
              </a:rPr>
              <a:t> financial reputation?</a:t>
            </a:r>
          </a:p>
          <a:p>
            <a:pPr eaLnBrk="1" hangingPunct="1">
              <a:spcAft>
                <a:spcPts val="600"/>
              </a:spcAft>
            </a:pPr>
            <a:r>
              <a:rPr lang="en-US" altLang="en-US" sz="1800" b="1" i="1" dirty="0">
                <a:solidFill>
                  <a:schemeClr val="bg1"/>
                </a:solidFill>
                <a:latin typeface="+mj-lt"/>
              </a:rPr>
              <a:t>How can he change it?</a:t>
            </a:r>
          </a:p>
        </p:txBody>
      </p:sp>
      <p:sp>
        <p:nvSpPr>
          <p:cNvPr id="5" name="Title 4">
            <a:extLst>
              <a:ext uri="{FF2B5EF4-FFF2-40B4-BE49-F238E27FC236}">
                <a16:creationId xmlns:a16="http://schemas.microsoft.com/office/drawing/2014/main" id="{26E34974-262A-6A4B-8DEB-526466117110}"/>
              </a:ext>
            </a:extLst>
          </p:cNvPr>
          <p:cNvSpPr>
            <a:spLocks noGrp="1"/>
          </p:cNvSpPr>
          <p:nvPr>
            <p:ph type="title"/>
          </p:nvPr>
        </p:nvSpPr>
        <p:spPr/>
        <p:txBody>
          <a:bodyPr/>
          <a:lstStyle/>
          <a:p>
            <a:r>
              <a:rPr lang="en-US" altLang="en-US" dirty="0" err="1">
                <a:solidFill>
                  <a:srgbClr val="DA5521"/>
                </a:solidFill>
                <a:latin typeface="Arial Narrow" panose="020B0604020202020204" pitchFamily="34" charset="0"/>
              </a:rPr>
              <a:t>Saif’s</a:t>
            </a:r>
            <a:r>
              <a:rPr lang="en-US" altLang="en-US" dirty="0">
                <a:solidFill>
                  <a:srgbClr val="DA5521"/>
                </a:solidFill>
                <a:latin typeface="Arial Narrow" panose="020B0604020202020204" pitchFamily="34" charset="0"/>
              </a:rPr>
              <a:t> Financial Reputation</a:t>
            </a:r>
            <a:endParaRPr lang="en-US" dirty="0"/>
          </a:p>
        </p:txBody>
      </p:sp>
      <p:sp>
        <p:nvSpPr>
          <p:cNvPr id="6" name="Content Placeholder 5">
            <a:extLst>
              <a:ext uri="{FF2B5EF4-FFF2-40B4-BE49-F238E27FC236}">
                <a16:creationId xmlns:a16="http://schemas.microsoft.com/office/drawing/2014/main" id="{DF202B8D-940C-584E-B6AA-97EB45971640}"/>
              </a:ext>
            </a:extLst>
          </p:cNvPr>
          <p:cNvSpPr>
            <a:spLocks noGrp="1"/>
          </p:cNvSpPr>
          <p:nvPr>
            <p:ph sz="half" idx="1"/>
          </p:nvPr>
        </p:nvSpPr>
        <p:spPr>
          <a:xfrm>
            <a:off x="838200" y="1645919"/>
            <a:ext cx="6477000" cy="3230881"/>
          </a:xfrm>
        </p:spPr>
        <p:txBody>
          <a:bodyPr/>
          <a:lstStyle/>
          <a:p>
            <a:pPr lvl="0">
              <a:buClr>
                <a:srgbClr val="DA5521"/>
              </a:buClr>
            </a:pPr>
            <a:r>
              <a:rPr lang="en-US" dirty="0" err="1">
                <a:solidFill>
                  <a:srgbClr val="595959"/>
                </a:solidFill>
              </a:rPr>
              <a:t>Saif</a:t>
            </a:r>
            <a:r>
              <a:rPr lang="en-US" dirty="0">
                <a:solidFill>
                  <a:srgbClr val="595959"/>
                </a:solidFill>
              </a:rPr>
              <a:t> has been living independently for three years. He has an apartment that he shares with three friends. His roommate pays the bills after he has collected everyone’s share. </a:t>
            </a:r>
            <a:r>
              <a:rPr lang="en-US" dirty="0" err="1">
                <a:solidFill>
                  <a:srgbClr val="595959"/>
                </a:solidFill>
              </a:rPr>
              <a:t>Saif</a:t>
            </a:r>
            <a:r>
              <a:rPr lang="en-US" dirty="0">
                <a:solidFill>
                  <a:srgbClr val="595959"/>
                </a:solidFill>
              </a:rPr>
              <a:t> is commonly late with his share. </a:t>
            </a:r>
          </a:p>
          <a:p>
            <a:pPr lvl="0">
              <a:buClr>
                <a:srgbClr val="DA5521"/>
              </a:buClr>
            </a:pPr>
            <a:r>
              <a:rPr lang="en-US" dirty="0">
                <a:solidFill>
                  <a:srgbClr val="595959"/>
                </a:solidFill>
              </a:rPr>
              <a:t>He borrowed $1,000 from his aunt to cover living expenses when he started living on his own. He has not repaid her — not even a little bit. </a:t>
            </a:r>
          </a:p>
          <a:p>
            <a:pPr lvl="0">
              <a:buClr>
                <a:srgbClr val="DA5521"/>
              </a:buClr>
            </a:pPr>
            <a:r>
              <a:rPr lang="en-US" dirty="0" err="1">
                <a:solidFill>
                  <a:srgbClr val="595959"/>
                </a:solidFill>
              </a:rPr>
              <a:t>Saif</a:t>
            </a:r>
            <a:r>
              <a:rPr lang="en-US" dirty="0">
                <a:solidFill>
                  <a:srgbClr val="595959"/>
                </a:solidFill>
              </a:rPr>
              <a:t> pays his cell phone bill on time and has never missed a car payment.</a:t>
            </a:r>
          </a:p>
        </p:txBody>
      </p:sp>
      <p:sp>
        <p:nvSpPr>
          <p:cNvPr id="7" name="Slide Number Placeholder 3">
            <a:extLst>
              <a:ext uri="{FF2B5EF4-FFF2-40B4-BE49-F238E27FC236}">
                <a16:creationId xmlns:a16="http://schemas.microsoft.com/office/drawing/2014/main" id="{4C0CBF20-AB17-C648-870B-A1ED0885D145}"/>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6</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A56-066C-318C-E9E7-AA3A2A32CE08}"/>
              </a:ext>
            </a:extLst>
          </p:cNvPr>
          <p:cNvSpPr>
            <a:spLocks noGrp="1"/>
          </p:cNvSpPr>
          <p:nvPr>
            <p:ph type="title"/>
          </p:nvPr>
        </p:nvSpPr>
        <p:spPr/>
        <p:txBody>
          <a:bodyPr/>
          <a:lstStyle/>
          <a:p>
            <a:r>
              <a:rPr lang="en-US" dirty="0"/>
              <a:t>What Is Credit History?</a:t>
            </a:r>
          </a:p>
        </p:txBody>
      </p:sp>
      <p:graphicFrame>
        <p:nvGraphicFramePr>
          <p:cNvPr id="6" name="Content Placeholder 5">
            <a:extLst>
              <a:ext uri="{FF2B5EF4-FFF2-40B4-BE49-F238E27FC236}">
                <a16:creationId xmlns:a16="http://schemas.microsoft.com/office/drawing/2014/main" id="{06E953DD-7B7A-7E7F-CDCA-810E72D200E8}"/>
              </a:ext>
            </a:extLst>
          </p:cNvPr>
          <p:cNvGraphicFramePr>
            <a:graphicFrameLocks noGrp="1"/>
          </p:cNvGraphicFramePr>
          <p:nvPr>
            <p:ph sz="half" idx="1"/>
            <p:extLst>
              <p:ext uri="{D42A27DB-BD31-4B8C-83A1-F6EECF244321}">
                <p14:modId xmlns:p14="http://schemas.microsoft.com/office/powerpoint/2010/main" val="3484944076"/>
              </p:ext>
            </p:extLst>
          </p:nvPr>
        </p:nvGraphicFramePr>
        <p:xfrm>
          <a:off x="6019800" y="1526969"/>
          <a:ext cx="5181600" cy="466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06791013-87AB-1C43-2CA2-8C4208F8FC4D}"/>
              </a:ext>
            </a:extLst>
          </p:cNvPr>
          <p:cNvSpPr>
            <a:spLocks noGrp="1"/>
          </p:cNvSpPr>
          <p:nvPr>
            <p:ph sz="half" idx="2"/>
          </p:nvPr>
        </p:nvSpPr>
        <p:spPr>
          <a:xfrm>
            <a:off x="838200" y="1645921"/>
            <a:ext cx="5029200" cy="2668704"/>
          </a:xfrm>
        </p:spPr>
        <p:txBody>
          <a:bodyPr/>
          <a:lstStyle/>
          <a:p>
            <a:r>
              <a:rPr lang="en-US" dirty="0"/>
              <a:t>Credit history is a record of how a person has handled or is handling borrowed money.</a:t>
            </a:r>
          </a:p>
          <a:p>
            <a:r>
              <a:rPr lang="en-US" dirty="0"/>
              <a:t>Having a good credit history is a key to getting every one of the items listed on the right.</a:t>
            </a:r>
          </a:p>
          <a:p>
            <a:r>
              <a:rPr lang="en-US" dirty="0"/>
              <a:t>A poor credit history may prevent you from getting some of these items — or result in you  paying more for these items.</a:t>
            </a:r>
          </a:p>
        </p:txBody>
      </p:sp>
      <p:sp>
        <p:nvSpPr>
          <p:cNvPr id="5" name="Slide Number Placeholder 4">
            <a:extLst>
              <a:ext uri="{FF2B5EF4-FFF2-40B4-BE49-F238E27FC236}">
                <a16:creationId xmlns:a16="http://schemas.microsoft.com/office/drawing/2014/main" id="{EE174514-6CB9-3684-5810-045D4D9393C8}"/>
              </a:ext>
            </a:extLst>
          </p:cNvPr>
          <p:cNvSpPr>
            <a:spLocks noGrp="1"/>
          </p:cNvSpPr>
          <p:nvPr>
            <p:ph type="sldNum" sz="quarter" idx="10"/>
          </p:nvPr>
        </p:nvSpPr>
        <p:spPr/>
        <p:txBody>
          <a:bodyPr/>
          <a:lstStyle/>
          <a:p>
            <a:fld id="{682679F1-5F56-5D44-9DE4-A7448E7F7472}" type="slidenum">
              <a:rPr lang="en-US" altLang="en-US" smtClean="0"/>
              <a:pPr/>
              <a:t>7</a:t>
            </a:fld>
            <a:endParaRPr lang="en-US" altLang="en-US" dirty="0"/>
          </a:p>
        </p:txBody>
      </p:sp>
      <p:grpSp>
        <p:nvGrpSpPr>
          <p:cNvPr id="9" name="Group 8">
            <a:extLst>
              <a:ext uri="{FF2B5EF4-FFF2-40B4-BE49-F238E27FC236}">
                <a16:creationId xmlns:a16="http://schemas.microsoft.com/office/drawing/2014/main" id="{BDD47CCB-E26D-53F4-C968-0CBB3741462F}"/>
              </a:ext>
            </a:extLst>
          </p:cNvPr>
          <p:cNvGrpSpPr/>
          <p:nvPr/>
        </p:nvGrpSpPr>
        <p:grpSpPr>
          <a:xfrm>
            <a:off x="685800" y="4340025"/>
            <a:ext cx="4749800" cy="1705175"/>
            <a:chOff x="814029" y="4443644"/>
            <a:chExt cx="4519971" cy="1536872"/>
          </a:xfrm>
        </p:grpSpPr>
        <p:pic>
          <p:nvPicPr>
            <p:cNvPr id="7" name="Picture 6">
              <a:extLst>
                <a:ext uri="{FF2B5EF4-FFF2-40B4-BE49-F238E27FC236}">
                  <a16:creationId xmlns:a16="http://schemas.microsoft.com/office/drawing/2014/main" id="{09D6188A-C378-6E80-F301-7FD91BDCB6A9}"/>
                </a:ext>
              </a:extLst>
            </p:cNvPr>
            <p:cNvPicPr>
              <a:picLocks noChangeAspect="1"/>
            </p:cNvPicPr>
            <p:nvPr/>
          </p:nvPicPr>
          <p:blipFill rotWithShape="1">
            <a:blip r:embed="rId8"/>
            <a:srcRect l="78029" t="29717" r="14888" b="38535"/>
            <a:stretch/>
          </p:blipFill>
          <p:spPr>
            <a:xfrm>
              <a:off x="2558716" y="4443644"/>
              <a:ext cx="2775284" cy="1536872"/>
            </a:xfrm>
            <a:prstGeom prst="rect">
              <a:avLst/>
            </a:prstGeom>
          </p:spPr>
        </p:pic>
        <p:pic>
          <p:nvPicPr>
            <p:cNvPr id="8" name="Picture 7">
              <a:extLst>
                <a:ext uri="{FF2B5EF4-FFF2-40B4-BE49-F238E27FC236}">
                  <a16:creationId xmlns:a16="http://schemas.microsoft.com/office/drawing/2014/main" id="{261156DF-7F99-47D7-F7EA-C61BAE926DF7}"/>
                </a:ext>
              </a:extLst>
            </p:cNvPr>
            <p:cNvPicPr>
              <a:picLocks noChangeAspect="1"/>
            </p:cNvPicPr>
            <p:nvPr/>
          </p:nvPicPr>
          <p:blipFill rotWithShape="1">
            <a:blip r:embed="rId8"/>
            <a:srcRect l="59436" t="29717" r="15261" b="38535"/>
            <a:stretch/>
          </p:blipFill>
          <p:spPr>
            <a:xfrm>
              <a:off x="814029" y="4443644"/>
              <a:ext cx="2177717" cy="1536872"/>
            </a:xfrm>
            <a:prstGeom prst="rect">
              <a:avLst/>
            </a:prstGeom>
          </p:spPr>
        </p:pic>
      </p:grpSp>
      <p:sp>
        <p:nvSpPr>
          <p:cNvPr id="10" name="TextBox 9">
            <a:extLst>
              <a:ext uri="{FF2B5EF4-FFF2-40B4-BE49-F238E27FC236}">
                <a16:creationId xmlns:a16="http://schemas.microsoft.com/office/drawing/2014/main" id="{ADC862A0-A829-BF01-710F-5CAFF1696B88}"/>
              </a:ext>
            </a:extLst>
          </p:cNvPr>
          <p:cNvSpPr txBox="1"/>
          <p:nvPr/>
        </p:nvSpPr>
        <p:spPr>
          <a:xfrm>
            <a:off x="2057400" y="4617404"/>
            <a:ext cx="3378200" cy="1089016"/>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b="1" kern="2400" dirty="0">
                <a:solidFill>
                  <a:schemeClr val="bg1"/>
                </a:solidFill>
              </a:rPr>
              <a:t>CREDIT HISTORY</a:t>
            </a:r>
            <a:endParaRPr lang="en-US" b="1" kern="2400" dirty="0">
              <a:solidFill>
                <a:srgbClr val="595959"/>
              </a:solidFill>
            </a:endParaRPr>
          </a:p>
          <a:p>
            <a:pPr algn="ctr" defTabSz="685800">
              <a:spcBef>
                <a:spcPts val="1400"/>
              </a:spcBef>
              <a:buClr>
                <a:srgbClr val="DA5521"/>
              </a:buClr>
            </a:pPr>
            <a:r>
              <a:rPr lang="en-US" kern="2400" dirty="0">
                <a:solidFill>
                  <a:schemeClr val="bg1"/>
                </a:solidFill>
              </a:rPr>
              <a:t>Credit history =                    credit reports + credit scores</a:t>
            </a:r>
          </a:p>
        </p:txBody>
      </p:sp>
      <p:cxnSp>
        <p:nvCxnSpPr>
          <p:cNvPr id="12" name="Straight Connector 11">
            <a:extLst>
              <a:ext uri="{FF2B5EF4-FFF2-40B4-BE49-F238E27FC236}">
                <a16:creationId xmlns:a16="http://schemas.microsoft.com/office/drawing/2014/main" id="{FFE8B100-FFCC-8F58-A664-11DB30396057}"/>
              </a:ext>
            </a:extLst>
          </p:cNvPr>
          <p:cNvCxnSpPr/>
          <p:nvPr/>
        </p:nvCxnSpPr>
        <p:spPr>
          <a:xfrm>
            <a:off x="2829800" y="4953000"/>
            <a:ext cx="18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46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C06816-FBE2-B848-9FF3-024B11763687}"/>
              </a:ext>
            </a:extLst>
          </p:cNvPr>
          <p:cNvSpPr>
            <a:spLocks noGrp="1"/>
          </p:cNvSpPr>
          <p:nvPr>
            <p:ph type="title"/>
          </p:nvPr>
        </p:nvSpPr>
        <p:spPr>
          <a:xfrm>
            <a:off x="838200" y="457200"/>
            <a:ext cx="10515600" cy="865222"/>
          </a:xfrm>
        </p:spPr>
        <p:txBody>
          <a:bodyPr/>
          <a:lstStyle/>
          <a:p>
            <a:r>
              <a:rPr lang="en-US" dirty="0"/>
              <a:t>Credit Report</a:t>
            </a:r>
          </a:p>
        </p:txBody>
      </p:sp>
      <p:sp>
        <p:nvSpPr>
          <p:cNvPr id="7" name="Content Placeholder 6">
            <a:extLst>
              <a:ext uri="{FF2B5EF4-FFF2-40B4-BE49-F238E27FC236}">
                <a16:creationId xmlns:a16="http://schemas.microsoft.com/office/drawing/2014/main" id="{50B962BE-96B5-6843-A716-B45D5CAF73D7}"/>
              </a:ext>
            </a:extLst>
          </p:cNvPr>
          <p:cNvSpPr>
            <a:spLocks noGrp="1"/>
          </p:cNvSpPr>
          <p:nvPr>
            <p:ph sz="half" idx="1"/>
          </p:nvPr>
        </p:nvSpPr>
        <p:spPr>
          <a:xfrm>
            <a:off x="838200" y="1646238"/>
            <a:ext cx="6781800" cy="4572000"/>
          </a:xfrm>
        </p:spPr>
        <p:txBody>
          <a:bodyPr/>
          <a:lstStyle/>
          <a:p>
            <a:r>
              <a:rPr lang="en-US" dirty="0"/>
              <a:t>A report that is compiled by credit reporting bureaus on an individual’s history of debt, credit and borrowing </a:t>
            </a:r>
            <a:r>
              <a:rPr lang="en-US" b="1" dirty="0"/>
              <a:t>behavior</a:t>
            </a:r>
            <a:r>
              <a:rPr lang="en-US" dirty="0"/>
              <a:t>.</a:t>
            </a:r>
          </a:p>
          <a:p>
            <a:r>
              <a:rPr lang="en-US" dirty="0"/>
              <a:t>Banks, businesses, employers and others use your credit history to make decisions about you. </a:t>
            </a:r>
          </a:p>
        </p:txBody>
      </p:sp>
      <p:sp>
        <p:nvSpPr>
          <p:cNvPr id="9" name="Slide Number Placeholder 3">
            <a:extLst>
              <a:ext uri="{FF2B5EF4-FFF2-40B4-BE49-F238E27FC236}">
                <a16:creationId xmlns:a16="http://schemas.microsoft.com/office/drawing/2014/main" id="{855BE7ED-8C21-4845-9658-2475921A6555}"/>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8</a:t>
            </a:fld>
            <a:endParaRPr lang="en-US" altLang="en-US"/>
          </a:p>
        </p:txBody>
      </p:sp>
      <p:sp>
        <p:nvSpPr>
          <p:cNvPr id="10" name="Rectangle 9">
            <a:extLst>
              <a:ext uri="{FF2B5EF4-FFF2-40B4-BE49-F238E27FC236}">
                <a16:creationId xmlns:a16="http://schemas.microsoft.com/office/drawing/2014/main" id="{8DB23BB5-FB24-6FB1-7EB8-27A87C2AD0A1}"/>
              </a:ext>
            </a:extLst>
          </p:cNvPr>
          <p:cNvSpPr/>
          <p:nvPr/>
        </p:nvSpPr>
        <p:spPr>
          <a:xfrm>
            <a:off x="1020659" y="3211566"/>
            <a:ext cx="6183705" cy="707886"/>
          </a:xfrm>
          <a:prstGeom prst="rect">
            <a:avLst/>
          </a:prstGeom>
          <a:solidFill>
            <a:schemeClr val="accent2"/>
          </a:solidFill>
          <a:ln>
            <a:solidFill>
              <a:srgbClr val="FFC000"/>
            </a:solidFill>
          </a:ln>
          <a:effectLst>
            <a:outerShdw sx="1000" sy="1000" algn="ctr" rotWithShape="0">
              <a:schemeClr val="bg1"/>
            </a:outerShdw>
          </a:effectLst>
        </p:spPr>
        <p:txBody>
          <a:bodyPr wrap="square" lIns="91440" tIns="45720" rIns="91440" bIns="45720" rtlCol="0" anchor="ctr">
            <a:spAutoFit/>
          </a:bodyPr>
          <a:lstStyle/>
          <a:p>
            <a:pPr algn="ctr"/>
            <a:r>
              <a:rPr lang="en-US" sz="2000" b="1" cap="none" spc="0" dirty="0">
                <a:ln w="0"/>
                <a:solidFill>
                  <a:schemeClr val="bg1"/>
                </a:solidFill>
                <a:latin typeface="+mj-lt"/>
              </a:rPr>
              <a:t>What do you think banks or businesses are looking for when they look at your credit report?</a:t>
            </a:r>
          </a:p>
        </p:txBody>
      </p:sp>
      <p:sp>
        <p:nvSpPr>
          <p:cNvPr id="11" name="Content Placeholder 6">
            <a:extLst>
              <a:ext uri="{FF2B5EF4-FFF2-40B4-BE49-F238E27FC236}">
                <a16:creationId xmlns:a16="http://schemas.microsoft.com/office/drawing/2014/main" id="{BC2C1505-D707-3044-7378-5B13E7930B13}"/>
              </a:ext>
            </a:extLst>
          </p:cNvPr>
          <p:cNvSpPr txBox="1">
            <a:spLocks/>
          </p:cNvSpPr>
          <p:nvPr/>
        </p:nvSpPr>
        <p:spPr bwMode="auto">
          <a:xfrm>
            <a:off x="838200" y="4072514"/>
            <a:ext cx="6934200" cy="24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marL="182880" indent="-182880" algn="l" defTabSz="685800" rtl="0" eaLnBrk="0" fontAlgn="base" hangingPunct="0">
              <a:lnSpc>
                <a:spcPct val="105000"/>
              </a:lnSpc>
              <a:spcBef>
                <a:spcPts val="1400"/>
              </a:spcBef>
              <a:spcAft>
                <a:spcPct val="0"/>
              </a:spcAft>
              <a:buClr>
                <a:schemeClr val="accent2"/>
              </a:buClr>
              <a:buFont typeface="Wingdings" pitchFamily="2" charset="2"/>
              <a:buChar char="§"/>
              <a:defRPr sz="1800" kern="2400">
                <a:solidFill>
                  <a:schemeClr val="accent1"/>
                </a:solidFill>
                <a:latin typeface="+mn-lt"/>
                <a:ea typeface="ＭＳ Ｐゴシック" charset="-128"/>
                <a:cs typeface="ＭＳ Ｐゴシック" charset="-128"/>
              </a:defRPr>
            </a:lvl1pPr>
            <a:lvl2pPr marL="365760" indent="-182880" algn="l" defTabSz="685800" rtl="0" eaLnBrk="0" fontAlgn="base" hangingPunct="0">
              <a:lnSpc>
                <a:spcPct val="105000"/>
              </a:lnSpc>
              <a:spcBef>
                <a:spcPts val="1400"/>
              </a:spcBef>
              <a:spcAft>
                <a:spcPct val="0"/>
              </a:spcAft>
              <a:buClr>
                <a:srgbClr val="9B9B9B"/>
              </a:buClr>
              <a:buSzPct val="95000"/>
              <a:buFont typeface="Wingdings" pitchFamily="2" charset="2"/>
              <a:buChar char="§"/>
              <a:defRPr sz="1800" kern="1200">
                <a:solidFill>
                  <a:schemeClr val="accent1"/>
                </a:solidFill>
                <a:latin typeface="+mn-lt"/>
                <a:ea typeface="ＭＳ Ｐゴシック" charset="-128"/>
                <a:cs typeface="+mn-cs"/>
              </a:defRPr>
            </a:lvl2pPr>
            <a:lvl3pPr marL="548640" indent="-182880" algn="l" defTabSz="685800" rtl="0" eaLnBrk="0" fontAlgn="base" hangingPunct="0">
              <a:lnSpc>
                <a:spcPct val="105000"/>
              </a:lnSpc>
              <a:spcBef>
                <a:spcPts val="1400"/>
              </a:spcBef>
              <a:spcAft>
                <a:spcPct val="0"/>
              </a:spcAft>
              <a:buClr>
                <a:srgbClr val="9B9B9B"/>
              </a:buClr>
              <a:buSzPct val="66000"/>
              <a:buFont typeface="Wingdings" pitchFamily="2" charset="2"/>
              <a:buChar char="§"/>
              <a:defRPr sz="1800" kern="1200">
                <a:solidFill>
                  <a:schemeClr val="accent1"/>
                </a:solidFill>
                <a:latin typeface="+mn-lt"/>
                <a:ea typeface="ＭＳ Ｐゴシック" charset="-128"/>
                <a:cs typeface="+mn-cs"/>
              </a:defRPr>
            </a:lvl3pPr>
            <a:lvl4pPr marL="731520" indent="-182880" algn="l" defTabSz="685800" rtl="0" eaLnBrk="0" fontAlgn="base" hangingPunct="0">
              <a:lnSpc>
                <a:spcPct val="105000"/>
              </a:lnSpc>
              <a:spcBef>
                <a:spcPts val="1400"/>
              </a:spcBef>
              <a:spcAft>
                <a:spcPct val="0"/>
              </a:spcAft>
              <a:buClr>
                <a:srgbClr val="9B9B9B"/>
              </a:buClr>
              <a:buSzPct val="66000"/>
              <a:buFont typeface="Wingdings" pitchFamily="2" charset="2"/>
              <a:buChar char="§"/>
              <a:defRPr sz="1800" kern="1200">
                <a:solidFill>
                  <a:schemeClr val="accent1"/>
                </a:solidFill>
                <a:latin typeface="+mn-lt"/>
                <a:ea typeface="ＭＳ Ｐゴシック" charset="-128"/>
                <a:cs typeface="+mn-cs"/>
              </a:defRPr>
            </a:lvl4pPr>
            <a:lvl5pPr marL="914400" indent="-182880" algn="l" defTabSz="685800" rtl="0" eaLnBrk="0" fontAlgn="base" hangingPunct="0">
              <a:lnSpc>
                <a:spcPct val="105000"/>
              </a:lnSpc>
              <a:spcBef>
                <a:spcPts val="1400"/>
              </a:spcBef>
              <a:spcAft>
                <a:spcPct val="0"/>
              </a:spcAft>
              <a:buClr>
                <a:srgbClr val="9B9B9B"/>
              </a:buClr>
              <a:buSzPct val="66000"/>
              <a:buFont typeface="Wingdings" pitchFamily="2" charset="2"/>
              <a:buChar char="§"/>
              <a:defRPr sz="1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DA5521"/>
              </a:buClr>
            </a:pPr>
            <a:r>
              <a:rPr lang="en-US" dirty="0">
                <a:solidFill>
                  <a:srgbClr val="595959"/>
                </a:solidFill>
              </a:rPr>
              <a:t>They are evaluating how much they can </a:t>
            </a:r>
            <a:r>
              <a:rPr lang="en-US" b="1" i="1" dirty="0">
                <a:solidFill>
                  <a:srgbClr val="595959"/>
                </a:solidFill>
              </a:rPr>
              <a:t>trust</a:t>
            </a:r>
            <a:r>
              <a:rPr lang="en-US" dirty="0">
                <a:solidFill>
                  <a:srgbClr val="595959"/>
                </a:solidFill>
              </a:rPr>
              <a:t> you to repay borrowed money.</a:t>
            </a:r>
          </a:p>
          <a:p>
            <a:pPr>
              <a:buClr>
                <a:srgbClr val="DA5521"/>
              </a:buClr>
            </a:pPr>
            <a:r>
              <a:rPr lang="en-US" b="1" dirty="0">
                <a:solidFill>
                  <a:srgbClr val="595959"/>
                </a:solidFill>
              </a:rPr>
              <a:t>Your credit report includes:</a:t>
            </a:r>
          </a:p>
          <a:p>
            <a:pPr lvl="1"/>
            <a:r>
              <a:rPr lang="en-US" dirty="0">
                <a:solidFill>
                  <a:srgbClr val="595959"/>
                </a:solidFill>
              </a:rPr>
              <a:t>how much money you owe or have owed in the past;</a:t>
            </a:r>
          </a:p>
          <a:p>
            <a:pPr lvl="1"/>
            <a:r>
              <a:rPr lang="en-US" dirty="0">
                <a:solidFill>
                  <a:srgbClr val="595959"/>
                </a:solidFill>
              </a:rPr>
              <a:t>whether you pay your debts on time; and</a:t>
            </a:r>
          </a:p>
          <a:p>
            <a:pPr lvl="1"/>
            <a:r>
              <a:rPr lang="en-US" dirty="0">
                <a:solidFill>
                  <a:srgbClr val="595959"/>
                </a:solidFill>
              </a:rPr>
              <a:t>other information that relates to your financial reputation.</a:t>
            </a:r>
            <a:endParaRPr lang="en-US" dirty="0"/>
          </a:p>
          <a:p>
            <a:endParaRPr lang="en-US" dirty="0"/>
          </a:p>
          <a:p>
            <a:endParaRPr lang="en-US" dirty="0"/>
          </a:p>
        </p:txBody>
      </p:sp>
      <p:pic>
        <p:nvPicPr>
          <p:cNvPr id="2" name="Graphic 1">
            <a:extLst>
              <a:ext uri="{FF2B5EF4-FFF2-40B4-BE49-F238E27FC236}">
                <a16:creationId xmlns:a16="http://schemas.microsoft.com/office/drawing/2014/main" id="{504413B5-016A-191A-007A-A75DB3BF2E06}"/>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077200" y="1851455"/>
            <a:ext cx="3471948" cy="3471948"/>
          </a:xfrm>
          <a:prstGeom prst="rect">
            <a:avLst/>
          </a:prstGeom>
          <a:effectLst>
            <a:outerShdw blurRad="38100" dist="25400" dir="2700000" algn="tl" rotWithShape="0">
              <a:prstClr val="black">
                <a:alpha val="13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5D436-8509-3149-AC7E-4AFFFAD54167}"/>
              </a:ext>
            </a:extLst>
          </p:cNvPr>
          <p:cNvSpPr>
            <a:spLocks noGrp="1"/>
          </p:cNvSpPr>
          <p:nvPr>
            <p:ph type="title"/>
          </p:nvPr>
        </p:nvSpPr>
        <p:spPr>
          <a:xfrm>
            <a:off x="838200" y="453737"/>
            <a:ext cx="10515600" cy="865188"/>
          </a:xfrm>
        </p:spPr>
        <p:txBody>
          <a:bodyPr anchor="ctr">
            <a:normAutofit/>
          </a:bodyPr>
          <a:lstStyle/>
          <a:p>
            <a:r>
              <a:rPr lang="en-US" dirty="0"/>
              <a:t>What Is on a Credit Report? (Activity: poll)</a:t>
            </a:r>
          </a:p>
        </p:txBody>
      </p:sp>
      <p:sp>
        <p:nvSpPr>
          <p:cNvPr id="72713" name="Content Placeholder 2">
            <a:extLst>
              <a:ext uri="{FF2B5EF4-FFF2-40B4-BE49-F238E27FC236}">
                <a16:creationId xmlns:a16="http://schemas.microsoft.com/office/drawing/2014/main" id="{361EC276-BDF1-DB49-BBD8-2EA8C3FF0FCE}"/>
              </a:ext>
            </a:extLst>
          </p:cNvPr>
          <p:cNvSpPr>
            <a:spLocks noGrp="1" noChangeArrowheads="1"/>
          </p:cNvSpPr>
          <p:nvPr>
            <p:ph sz="half" idx="1"/>
          </p:nvPr>
        </p:nvSpPr>
        <p:spPr>
          <a:xfrm>
            <a:off x="838200" y="1645920"/>
            <a:ext cx="3505200" cy="4663439"/>
          </a:xfrm>
        </p:spPr>
        <p:txBody>
          <a:bodyPr/>
          <a:lstStyle/>
          <a:p>
            <a:r>
              <a:rPr lang="en-US" altLang="en-US" dirty="0"/>
              <a:t>Your gender</a:t>
            </a:r>
          </a:p>
          <a:p>
            <a:r>
              <a:rPr lang="en-US" altLang="en-US" dirty="0"/>
              <a:t>Debit card information</a:t>
            </a:r>
          </a:p>
          <a:p>
            <a:r>
              <a:rPr lang="en-US" altLang="en-US" dirty="0"/>
              <a:t>Credit card information</a:t>
            </a:r>
          </a:p>
          <a:p>
            <a:r>
              <a:rPr lang="en-US" altLang="en-US" dirty="0"/>
              <a:t>Student loan information</a:t>
            </a:r>
          </a:p>
          <a:p>
            <a:r>
              <a:rPr lang="en-US" altLang="en-US" dirty="0"/>
              <a:t>Savings balance</a:t>
            </a:r>
          </a:p>
          <a:p>
            <a:r>
              <a:rPr lang="en-US" altLang="en-US" dirty="0"/>
              <a:t>Accounts in collections</a:t>
            </a:r>
          </a:p>
          <a:p>
            <a:r>
              <a:rPr lang="en-US" altLang="en-US" dirty="0"/>
              <a:t>Child support payments</a:t>
            </a:r>
          </a:p>
          <a:p>
            <a:r>
              <a:rPr lang="en-US" altLang="en-US" dirty="0"/>
              <a:t>Your race</a:t>
            </a:r>
          </a:p>
          <a:p>
            <a:r>
              <a:rPr lang="en-US" altLang="en-US" dirty="0"/>
              <a:t>Credit inquiries</a:t>
            </a:r>
          </a:p>
        </p:txBody>
      </p:sp>
      <p:sp>
        <p:nvSpPr>
          <p:cNvPr id="10" name="Slide Number Placeholder 3">
            <a:extLst>
              <a:ext uri="{FF2B5EF4-FFF2-40B4-BE49-F238E27FC236}">
                <a16:creationId xmlns:a16="http://schemas.microsoft.com/office/drawing/2014/main" id="{C08B23A7-420E-6D4E-9775-8D399B360581}"/>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9</a:t>
            </a:fld>
            <a:endParaRPr lang="en-US" altLang="en-US" dirty="0"/>
          </a:p>
        </p:txBody>
      </p:sp>
      <p:sp>
        <p:nvSpPr>
          <p:cNvPr id="4" name="Rectangle: Rounded Corners 3">
            <a:extLst>
              <a:ext uri="{FF2B5EF4-FFF2-40B4-BE49-F238E27FC236}">
                <a16:creationId xmlns:a16="http://schemas.microsoft.com/office/drawing/2014/main" id="{22B7342A-7BAC-43B1-5224-68172F9DD5B5}"/>
              </a:ext>
            </a:extLst>
          </p:cNvPr>
          <p:cNvSpPr/>
          <p:nvPr/>
        </p:nvSpPr>
        <p:spPr>
          <a:xfrm>
            <a:off x="4819653" y="1642026"/>
            <a:ext cx="766844" cy="442674"/>
          </a:xfrm>
          <a:prstGeom prst="roundRect">
            <a:avLst/>
          </a:prstGeom>
          <a:solidFill>
            <a:schemeClr val="accent2"/>
          </a:solidFill>
          <a:effectLst>
            <a:outerShdw sx="1000" sy="1000" algn="ctr" rotWithShape="0">
              <a:schemeClr val="bg1"/>
            </a:outerShdw>
          </a:effectLst>
        </p:spPr>
        <p:txBody>
          <a:bodyPr wrap="square" lIns="91440" tIns="45720" rIns="91440" bIns="45720" rtlCol="0" anchor="ctr">
            <a:spAutoFit/>
          </a:bodyPr>
          <a:lstStyle/>
          <a:p>
            <a:pPr algn="ctr"/>
            <a:r>
              <a:rPr lang="en-US" sz="2000" b="1" cap="none" spc="0" dirty="0">
                <a:ln w="0"/>
                <a:solidFill>
                  <a:schemeClr val="bg1"/>
                </a:solidFill>
                <a:latin typeface="+mj-lt"/>
              </a:rPr>
              <a:t>No</a:t>
            </a:r>
          </a:p>
        </p:txBody>
      </p:sp>
      <p:sp>
        <p:nvSpPr>
          <p:cNvPr id="5" name="Rectangle: Rounded Corners 4">
            <a:extLst>
              <a:ext uri="{FF2B5EF4-FFF2-40B4-BE49-F238E27FC236}">
                <a16:creationId xmlns:a16="http://schemas.microsoft.com/office/drawing/2014/main" id="{89E7120A-35B7-5536-E36B-6A465F7849B4}"/>
              </a:ext>
            </a:extLst>
          </p:cNvPr>
          <p:cNvSpPr/>
          <p:nvPr/>
        </p:nvSpPr>
        <p:spPr>
          <a:xfrm>
            <a:off x="4819653" y="2158716"/>
            <a:ext cx="766844" cy="442674"/>
          </a:xfrm>
          <a:prstGeom prst="roundRect">
            <a:avLst/>
          </a:prstGeom>
          <a:solidFill>
            <a:schemeClr val="accent2"/>
          </a:solidFill>
          <a:effectLst>
            <a:outerShdw sx="1000" sy="1000" algn="ctr" rotWithShape="0">
              <a:schemeClr val="bg1"/>
            </a:outerShdw>
          </a:effectLst>
        </p:spPr>
        <p:txBody>
          <a:bodyPr wrap="square" lIns="91440" tIns="45720" rIns="91440" bIns="45720" rtlCol="0" anchor="ctr">
            <a:spAutoFit/>
          </a:bodyPr>
          <a:lstStyle/>
          <a:p>
            <a:pPr algn="ctr"/>
            <a:r>
              <a:rPr lang="en-US" sz="2000" b="1" cap="none" spc="0" dirty="0">
                <a:ln w="0"/>
                <a:solidFill>
                  <a:schemeClr val="bg1"/>
                </a:solidFill>
                <a:latin typeface="+mj-lt"/>
              </a:rPr>
              <a:t>No</a:t>
            </a:r>
          </a:p>
        </p:txBody>
      </p:sp>
      <p:sp>
        <p:nvSpPr>
          <p:cNvPr id="6" name="Rectangle: Rounded Corners 5">
            <a:extLst>
              <a:ext uri="{FF2B5EF4-FFF2-40B4-BE49-F238E27FC236}">
                <a16:creationId xmlns:a16="http://schemas.microsoft.com/office/drawing/2014/main" id="{7995C370-E007-425C-1F03-D2B11D3A0B53}"/>
              </a:ext>
            </a:extLst>
          </p:cNvPr>
          <p:cNvSpPr/>
          <p:nvPr/>
        </p:nvSpPr>
        <p:spPr>
          <a:xfrm>
            <a:off x="4819653" y="2675406"/>
            <a:ext cx="766844" cy="442674"/>
          </a:xfrm>
          <a:prstGeom prst="roundRect">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r>
              <a:rPr lang="en-US" sz="2000" b="1" cap="none" spc="0" dirty="0">
                <a:ln w="0"/>
                <a:solidFill>
                  <a:schemeClr val="bg1"/>
                </a:solidFill>
                <a:latin typeface="+mj-lt"/>
              </a:rPr>
              <a:t>Yes</a:t>
            </a:r>
          </a:p>
        </p:txBody>
      </p:sp>
      <p:sp>
        <p:nvSpPr>
          <p:cNvPr id="7" name="Rectangle: Rounded Corners 6">
            <a:extLst>
              <a:ext uri="{FF2B5EF4-FFF2-40B4-BE49-F238E27FC236}">
                <a16:creationId xmlns:a16="http://schemas.microsoft.com/office/drawing/2014/main" id="{54C0543D-8BF9-770D-03C9-95F785E6DFDA}"/>
              </a:ext>
            </a:extLst>
          </p:cNvPr>
          <p:cNvSpPr/>
          <p:nvPr/>
        </p:nvSpPr>
        <p:spPr>
          <a:xfrm>
            <a:off x="4819653" y="3192096"/>
            <a:ext cx="766844" cy="442674"/>
          </a:xfrm>
          <a:prstGeom prst="roundRect">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r>
              <a:rPr lang="en-US" sz="2000" b="1" cap="none" spc="0" dirty="0">
                <a:ln w="0"/>
                <a:solidFill>
                  <a:schemeClr val="bg1"/>
                </a:solidFill>
                <a:latin typeface="+mj-lt"/>
              </a:rPr>
              <a:t>Yes</a:t>
            </a:r>
          </a:p>
        </p:txBody>
      </p:sp>
      <p:sp>
        <p:nvSpPr>
          <p:cNvPr id="8" name="Rectangle: Rounded Corners 7">
            <a:extLst>
              <a:ext uri="{FF2B5EF4-FFF2-40B4-BE49-F238E27FC236}">
                <a16:creationId xmlns:a16="http://schemas.microsoft.com/office/drawing/2014/main" id="{01E0E574-DD00-CC76-16FB-847726561066}"/>
              </a:ext>
            </a:extLst>
          </p:cNvPr>
          <p:cNvSpPr/>
          <p:nvPr/>
        </p:nvSpPr>
        <p:spPr>
          <a:xfrm>
            <a:off x="4801872" y="3708786"/>
            <a:ext cx="766844" cy="442674"/>
          </a:xfrm>
          <a:prstGeom prst="roundRect">
            <a:avLst/>
          </a:prstGeom>
          <a:solidFill>
            <a:schemeClr val="accent2"/>
          </a:solidFill>
          <a:effectLst>
            <a:outerShdw sx="1000" sy="1000" algn="ctr" rotWithShape="0">
              <a:schemeClr val="bg1"/>
            </a:outerShdw>
          </a:effectLst>
        </p:spPr>
        <p:txBody>
          <a:bodyPr wrap="square" lIns="91440" tIns="45720" rIns="91440" bIns="45720" rtlCol="0" anchor="ctr">
            <a:spAutoFit/>
          </a:bodyPr>
          <a:lstStyle/>
          <a:p>
            <a:pPr algn="ctr"/>
            <a:r>
              <a:rPr lang="en-US" sz="2000" b="1" cap="none" spc="0" dirty="0">
                <a:ln w="0"/>
                <a:solidFill>
                  <a:schemeClr val="bg1"/>
                </a:solidFill>
                <a:latin typeface="+mj-lt"/>
              </a:rPr>
              <a:t>No</a:t>
            </a:r>
          </a:p>
        </p:txBody>
      </p:sp>
      <p:sp>
        <p:nvSpPr>
          <p:cNvPr id="9" name="Rectangle: Rounded Corners 8">
            <a:extLst>
              <a:ext uri="{FF2B5EF4-FFF2-40B4-BE49-F238E27FC236}">
                <a16:creationId xmlns:a16="http://schemas.microsoft.com/office/drawing/2014/main" id="{5300D1F9-7BBA-9166-F8C2-9FBF2203F8F0}"/>
              </a:ext>
            </a:extLst>
          </p:cNvPr>
          <p:cNvSpPr/>
          <p:nvPr/>
        </p:nvSpPr>
        <p:spPr>
          <a:xfrm>
            <a:off x="4801872" y="4225475"/>
            <a:ext cx="766844" cy="442674"/>
          </a:xfrm>
          <a:prstGeom prst="roundRect">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r>
              <a:rPr lang="en-US" sz="2000" b="1" cap="none" spc="0" dirty="0">
                <a:ln w="0"/>
                <a:solidFill>
                  <a:schemeClr val="bg1"/>
                </a:solidFill>
                <a:latin typeface="+mj-lt"/>
              </a:rPr>
              <a:t>Yes</a:t>
            </a:r>
          </a:p>
        </p:txBody>
      </p:sp>
      <p:sp>
        <p:nvSpPr>
          <p:cNvPr id="11" name="Rectangle: Rounded Corners 10">
            <a:extLst>
              <a:ext uri="{FF2B5EF4-FFF2-40B4-BE49-F238E27FC236}">
                <a16:creationId xmlns:a16="http://schemas.microsoft.com/office/drawing/2014/main" id="{1D109FE8-951E-7A1E-0188-E357AED2CAB8}"/>
              </a:ext>
            </a:extLst>
          </p:cNvPr>
          <p:cNvSpPr/>
          <p:nvPr/>
        </p:nvSpPr>
        <p:spPr>
          <a:xfrm>
            <a:off x="4800600" y="4742164"/>
            <a:ext cx="766844" cy="442674"/>
          </a:xfrm>
          <a:prstGeom prst="roundRect">
            <a:avLst/>
          </a:prstGeom>
          <a:solidFill>
            <a:schemeClr val="accent2"/>
          </a:solidFill>
          <a:effectLst>
            <a:outerShdw sx="1000" sy="1000" algn="ctr" rotWithShape="0">
              <a:schemeClr val="bg1"/>
            </a:outerShdw>
          </a:effectLst>
        </p:spPr>
        <p:txBody>
          <a:bodyPr wrap="square" lIns="91440" tIns="45720" rIns="91440" bIns="45720" rtlCol="0" anchor="ctr">
            <a:spAutoFit/>
          </a:bodyPr>
          <a:lstStyle/>
          <a:p>
            <a:pPr algn="ctr"/>
            <a:r>
              <a:rPr lang="en-US" sz="2000" b="1" dirty="0">
                <a:ln w="0"/>
                <a:solidFill>
                  <a:schemeClr val="bg1"/>
                </a:solidFill>
                <a:latin typeface="+mj-lt"/>
              </a:rPr>
              <a:t>No</a:t>
            </a:r>
            <a:endParaRPr lang="en-US" sz="2000" b="1" cap="none" spc="0" dirty="0">
              <a:ln w="0"/>
              <a:solidFill>
                <a:schemeClr val="bg1"/>
              </a:solidFill>
              <a:latin typeface="+mj-lt"/>
            </a:endParaRPr>
          </a:p>
        </p:txBody>
      </p:sp>
      <p:sp>
        <p:nvSpPr>
          <p:cNvPr id="12" name="Rectangle: Rounded Corners 11">
            <a:extLst>
              <a:ext uri="{FF2B5EF4-FFF2-40B4-BE49-F238E27FC236}">
                <a16:creationId xmlns:a16="http://schemas.microsoft.com/office/drawing/2014/main" id="{425AFA29-D268-A7ED-4773-A9243136A4D5}"/>
              </a:ext>
            </a:extLst>
          </p:cNvPr>
          <p:cNvSpPr/>
          <p:nvPr/>
        </p:nvSpPr>
        <p:spPr>
          <a:xfrm>
            <a:off x="4800600" y="5258853"/>
            <a:ext cx="766844" cy="442674"/>
          </a:xfrm>
          <a:prstGeom prst="roundRect">
            <a:avLst/>
          </a:prstGeom>
          <a:solidFill>
            <a:schemeClr val="accent2"/>
          </a:solidFill>
          <a:effectLst>
            <a:outerShdw sx="1000" sy="1000" algn="ctr" rotWithShape="0">
              <a:schemeClr val="bg1"/>
            </a:outerShdw>
          </a:effectLst>
        </p:spPr>
        <p:txBody>
          <a:bodyPr wrap="square" lIns="91440" tIns="45720" rIns="91440" bIns="45720" rtlCol="0" anchor="ctr">
            <a:spAutoFit/>
          </a:bodyPr>
          <a:lstStyle/>
          <a:p>
            <a:pPr algn="ctr"/>
            <a:r>
              <a:rPr lang="en-US" sz="2000" b="1" cap="none" spc="0" dirty="0">
                <a:ln w="0"/>
                <a:solidFill>
                  <a:schemeClr val="bg1"/>
                </a:solidFill>
                <a:latin typeface="+mj-lt"/>
              </a:rPr>
              <a:t>No</a:t>
            </a:r>
          </a:p>
        </p:txBody>
      </p:sp>
      <p:sp>
        <p:nvSpPr>
          <p:cNvPr id="14" name="Rectangle: Rounded Corners 13">
            <a:extLst>
              <a:ext uri="{FF2B5EF4-FFF2-40B4-BE49-F238E27FC236}">
                <a16:creationId xmlns:a16="http://schemas.microsoft.com/office/drawing/2014/main" id="{9DC99AB3-DD3F-1E6E-8FEF-C47B4956D5BB}"/>
              </a:ext>
            </a:extLst>
          </p:cNvPr>
          <p:cNvSpPr/>
          <p:nvPr/>
        </p:nvSpPr>
        <p:spPr>
          <a:xfrm>
            <a:off x="4800600" y="5775542"/>
            <a:ext cx="766844" cy="442674"/>
          </a:xfrm>
          <a:prstGeom prst="roundRect">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r>
              <a:rPr lang="en-US" sz="2000" b="1" cap="none" spc="0" dirty="0">
                <a:ln w="0"/>
                <a:solidFill>
                  <a:schemeClr val="bg1"/>
                </a:solidFill>
                <a:latin typeface="+mj-lt"/>
              </a:rPr>
              <a:t>Yes</a:t>
            </a:r>
          </a:p>
        </p:txBody>
      </p:sp>
    </p:spTree>
    <p:extLst>
      <p:ext uri="{BB962C8B-B14F-4D97-AF65-F5344CB8AC3E}">
        <p14:creationId xmlns:p14="http://schemas.microsoft.com/office/powerpoint/2010/main" val="6377652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4" grpId="0" animBg="1"/>
    </p:bldLst>
  </p:timing>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YellowWide" id="{A7CBBBBE-E9B9-4F25-B379-5113E813C89A}" vid="{CF16272D-987E-456C-8917-459410596D24}"/>
    </a:ext>
  </a:extLst>
</a:theme>
</file>

<file path=ppt/theme/theme10.xml><?xml version="1.0" encoding="utf-8"?>
<a:theme xmlns:a="http://schemas.openxmlformats.org/drawingml/2006/main" name="1_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30ED0CC4-90E8-4568-9EC2-0367806D9CEC}"/>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B84B4E09-1AEF-4F77-93AB-0883CEDFACBE}"/>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FECB317B-2BBE-4C66-BD91-A4DD1E009F40}"/>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2A79B2D9-88ED-4679-BEB3-9D0B4BEBAA6F}"/>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YellowWide" id="{A7CBBBBE-E9B9-4F25-B379-5113E813C89A}" vid="{E77318BB-1C1C-4099-B387-682F95DCBEB5}"/>
    </a:ext>
  </a:extLst>
</a:theme>
</file>

<file path=ppt/theme/theme9.xml><?xml version="1.0" encoding="utf-8"?>
<a:theme xmlns:a="http://schemas.openxmlformats.org/drawingml/2006/main" name="1_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507F422-0B09-E345-9CCD-D8F5A3F85B04}">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B2F85307C82C48B6AED2B6869A8297" ma:contentTypeVersion="18" ma:contentTypeDescription="Create a new document." ma:contentTypeScope="" ma:versionID="c2cf6910ac35aaae432c9a65ad4641c8">
  <xsd:schema xmlns:xsd="http://www.w3.org/2001/XMLSchema" xmlns:xs="http://www.w3.org/2001/XMLSchema" xmlns:p="http://schemas.microsoft.com/office/2006/metadata/properties" xmlns:ns2="75938f13-1f0b-4805-a4d4-56ecc8bbbadf" xmlns:ns3="d61f5e39-7855-4460-8b4c-300b93fd9256" targetNamespace="http://schemas.microsoft.com/office/2006/metadata/properties" ma:root="true" ma:fieldsID="165b7b872c1941b2249047f5571af92d" ns2:_="" ns3:_="">
    <xsd:import namespace="75938f13-1f0b-4805-a4d4-56ecc8bbbadf"/>
    <xsd:import namespace="d61f5e39-7855-4460-8b4c-300b93fd92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38f13-1f0b-4805-a4d4-56ecc8bbba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ce3ab1-f334-456b-a234-1810627ada0e}" ma:internalName="TaxCatchAll" ma:showField="CatchAllData" ma:web="75938f13-1f0b-4805-a4d4-56ecc8bbba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1f5e39-7855-4460-8b4c-300b93fd92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c3ca4c-7932-4415-a383-aea53896e5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61f5e39-7855-4460-8b4c-300b93fd9256">
      <Terms xmlns="http://schemas.microsoft.com/office/infopath/2007/PartnerControls"/>
    </lcf76f155ced4ddcb4097134ff3c332f>
    <TaxCatchAll xmlns="75938f13-1f0b-4805-a4d4-56ecc8bbba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EDA9E2-8118-4876-8196-3FD22E336B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38f13-1f0b-4805-a4d4-56ecc8bbbadf"/>
    <ds:schemaRef ds:uri="d61f5e39-7855-4460-8b4c-300b93fd9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C0B790-26A7-43D5-8DFC-E3576CB0BFFB}">
  <ds:schemaRefs>
    <ds:schemaRef ds:uri="http://schemas.microsoft.com/office/2006/metadata/properties"/>
    <ds:schemaRef ds:uri="http://schemas.microsoft.com/office/infopath/2007/PartnerControls"/>
    <ds:schemaRef ds:uri="d61f5e39-7855-4460-8b4c-300b93fd9256"/>
    <ds:schemaRef ds:uri="75938f13-1f0b-4805-a4d4-56ecc8bbbadf"/>
  </ds:schemaRefs>
</ds:datastoreItem>
</file>

<file path=customXml/itemProps3.xml><?xml version="1.0" encoding="utf-8"?>
<ds:datastoreItem xmlns:ds="http://schemas.openxmlformats.org/officeDocument/2006/customXml" ds:itemID="{8F1E3837-3BA8-4376-8EAB-CFCCBBDC49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Title Cover--Text-Only (Casey Font--Casey PC Only!)</Template>
  <TotalTime>17485</TotalTime>
  <Words>5366</Words>
  <Application>Microsoft Office PowerPoint</Application>
  <PresentationFormat>Widescreen</PresentationFormat>
  <Paragraphs>429</Paragraphs>
  <Slides>25</Slides>
  <Notes>24</Notes>
  <HiddenSlides>1</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25</vt:i4>
      </vt:variant>
    </vt:vector>
  </HeadingPairs>
  <TitlesOfParts>
    <vt:vector size="43" baseType="lpstr">
      <vt:lpstr>ＭＳ Ｐゴシック</vt:lpstr>
      <vt:lpstr>Aptos</vt:lpstr>
      <vt:lpstr>Arial</vt:lpstr>
      <vt:lpstr>Arial Narrow</vt:lpstr>
      <vt:lpstr>Calibri</vt:lpstr>
      <vt:lpstr>Knockout 30 Junior Welterwt</vt:lpstr>
      <vt:lpstr>Knockout 31 Junior Middlewt</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1_Title Cover--Text-Only (System Font) </vt:lpstr>
      <vt:lpstr>1_Presentation Layouts</vt:lpstr>
      <vt:lpstr>Agenda: List of Training Activities</vt:lpstr>
      <vt:lpstr>Keys to your financial future</vt:lpstr>
      <vt:lpstr>What You’re Going to Know or Be Able to Do</vt:lpstr>
      <vt:lpstr>Icebreaker</vt:lpstr>
      <vt:lpstr>Your Financial Reputation</vt:lpstr>
      <vt:lpstr>Saif’s Financial Reputation</vt:lpstr>
      <vt:lpstr>What Is Credit History?</vt:lpstr>
      <vt:lpstr>Credit Report</vt:lpstr>
      <vt:lpstr>What Is on a Credit Report? (Activity: poll)</vt:lpstr>
      <vt:lpstr>Mistakes Are More Common Than You Think!</vt:lpstr>
      <vt:lpstr>PowerPoint Presentation</vt:lpstr>
      <vt:lpstr>Why Get and Review Your Credit Report?</vt:lpstr>
      <vt:lpstr>Disputing Inaccurate Items on a Credit Report</vt:lpstr>
      <vt:lpstr>Getting a Credit Report</vt:lpstr>
      <vt:lpstr>Credit Reports for Young People Under Age 18</vt:lpstr>
      <vt:lpstr>Credit Scores</vt:lpstr>
      <vt:lpstr>How Creditors and Lenders Use Your Score</vt:lpstr>
      <vt:lpstr>What’s in Your Score?</vt:lpstr>
      <vt:lpstr>Camera On/Camera Off Review: What’s in Your Score?</vt:lpstr>
      <vt:lpstr>Building a Positive Credit Score </vt:lpstr>
      <vt:lpstr>Secured Credit Card</vt:lpstr>
      <vt:lpstr>Is This a Good Option to Fix Your Credit? Why or Why Not?</vt:lpstr>
      <vt:lpstr>Where Can I Get Legitimate Help With My Credit?</vt:lpstr>
      <vt:lpstr>Wrap Up: Questions 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Rebecca Wheeler</dc:creator>
  <cp:lastModifiedBy>Raven Wells</cp:lastModifiedBy>
  <cp:revision>271</cp:revision>
  <dcterms:created xsi:type="dcterms:W3CDTF">2021-07-15T19:29:29Z</dcterms:created>
  <dcterms:modified xsi:type="dcterms:W3CDTF">2025-09-05T15:43:26Z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0x0101006CB2F85307C82C48B6AED2B6869A8297</vt:lpwstr>
  </property>
  <property fmtid="{D5CDD505-2E9C-101B-9397-08002B2CF9AE}" pid="3" name="MediaServiceImageTags">
    <vt:lpwstr/>
  </property>
</Properties>
</file>