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 id="2147483672" r:id="rId5"/>
    <p:sldMasterId id="2147483778" r:id="rId6"/>
    <p:sldMasterId id="2147483767" r:id="rId7"/>
    <p:sldMasterId id="2147483684" r:id="rId8"/>
    <p:sldMasterId id="2147483746" r:id="rId9"/>
    <p:sldMasterId id="2147483739" r:id="rId10"/>
    <p:sldMasterId id="2147483715" r:id="rId11"/>
    <p:sldMasterId id="2147483963" r:id="rId12"/>
  </p:sldMasterIdLst>
  <p:notesMasterIdLst>
    <p:notesMasterId r:id="rId41"/>
  </p:notesMasterIdLst>
  <p:handoutMasterIdLst>
    <p:handoutMasterId r:id="rId42"/>
  </p:handoutMasterIdLst>
  <p:sldIdLst>
    <p:sldId id="805" r:id="rId13"/>
    <p:sldId id="778" r:id="rId14"/>
    <p:sldId id="314" r:id="rId15"/>
    <p:sldId id="317" r:id="rId16"/>
    <p:sldId id="787" r:id="rId17"/>
    <p:sldId id="807" r:id="rId18"/>
    <p:sldId id="788" r:id="rId19"/>
    <p:sldId id="817" r:id="rId20"/>
    <p:sldId id="789" r:id="rId21"/>
    <p:sldId id="826" r:id="rId22"/>
    <p:sldId id="818" r:id="rId23"/>
    <p:sldId id="791" r:id="rId24"/>
    <p:sldId id="795" r:id="rId25"/>
    <p:sldId id="796" r:id="rId26"/>
    <p:sldId id="793" r:id="rId27"/>
    <p:sldId id="794" r:id="rId28"/>
    <p:sldId id="804" r:id="rId29"/>
    <p:sldId id="821" r:id="rId30"/>
    <p:sldId id="822" r:id="rId31"/>
    <p:sldId id="319" r:id="rId32"/>
    <p:sldId id="823" r:id="rId33"/>
    <p:sldId id="824" r:id="rId34"/>
    <p:sldId id="799" r:id="rId35"/>
    <p:sldId id="803" r:id="rId36"/>
    <p:sldId id="320" r:id="rId37"/>
    <p:sldId id="800" r:id="rId38"/>
    <p:sldId id="825" r:id="rId39"/>
    <p:sldId id="330" r:id="rId4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984" userDrawn="1">
          <p15:clr>
            <a:srgbClr val="A4A3A4"/>
          </p15:clr>
        </p15:guide>
        <p15:guide id="2" pos="71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80425-FDB1-5D59-0670-587DC549109B}" name="Sue Rogan" initials="SR" userId="40S6SxPE8TW3c/oOay1Z44qyKtAJXVJz4AZHM/jGnHY=" providerId="None"/>
  <p188:author id="{B73F6264-CF38-9F4C-D503-716E01DCE7CB}" name="Kristin Coffey" initials="KC" userId="Kristin Coffey" providerId="None"/>
  <p188:author id="{ACFC8271-0766-0383-7D02-E1F0656AC3DE}" name="Raven Wells" initials="RW" userId="S::rwells@aecf.org::38a63c19-8f26-403e-aeb5-ee8759350f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na Davis" initials="GD" lastIdx="9" clrIdx="0">
    <p:extLst>
      <p:ext uri="{19B8F6BF-5375-455C-9EA6-DF929625EA0E}">
        <p15:presenceInfo xmlns:p15="http://schemas.microsoft.com/office/powerpoint/2012/main" userId="S::gdavis@AECF.ORG::26c9bfc2-5ea4-4ba1-bdb2-637277c3e0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293"/>
    <a:srgbClr val="E9AF1D"/>
    <a:srgbClr val="5A5284"/>
    <a:srgbClr val="849120"/>
    <a:srgbClr val="DA5521"/>
    <a:srgbClr val="0C3F6A"/>
    <a:srgbClr val="083F6B"/>
    <a:srgbClr val="E99879"/>
    <a:srgbClr val="FFFFFF"/>
    <a:srgbClr val="0063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73" autoAdjust="0"/>
    <p:restoredTop sz="69922" autoAdjust="0"/>
  </p:normalViewPr>
  <p:slideViewPr>
    <p:cSldViewPr showGuides="1">
      <p:cViewPr varScale="1">
        <p:scale>
          <a:sx n="41" d="100"/>
          <a:sy n="41" d="100"/>
        </p:scale>
        <p:origin x="1008" y="28"/>
      </p:cViewPr>
      <p:guideLst>
        <p:guide orient="horz" pos="3984"/>
        <p:guide pos="7152"/>
      </p:guideLst>
    </p:cSldViewPr>
  </p:slideViewPr>
  <p:notesTextViewPr>
    <p:cViewPr>
      <p:scale>
        <a:sx n="1" d="1"/>
        <a:sy n="1" d="1"/>
      </p:scale>
      <p:origin x="0" y="0"/>
    </p:cViewPr>
  </p:notesTextViewPr>
  <p:sorterViewPr>
    <p:cViewPr>
      <p:scale>
        <a:sx n="100" d="100"/>
        <a:sy n="100" d="100"/>
      </p:scale>
      <p:origin x="0" y="-6908"/>
    </p:cViewPr>
  </p:sorterViewPr>
  <p:notesViewPr>
    <p:cSldViewPr showGuides="1">
      <p:cViewPr varScale="1">
        <p:scale>
          <a:sx n="89" d="100"/>
          <a:sy n="89" d="100"/>
        </p:scale>
        <p:origin x="328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F92BE3-50A0-43CD-AEC2-140ED9AF5DF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DCC4CD3-3E49-4879-A557-A62603E0CE22}">
      <dgm:prSet phldrT="[Text]"/>
      <dgm:spPr/>
      <dgm:t>
        <a:bodyPr/>
        <a:lstStyle/>
        <a:p>
          <a:r>
            <a:rPr lang="en-US" b="1" dirty="0">
              <a:latin typeface="+mj-lt"/>
            </a:rPr>
            <a:t>Friends</a:t>
          </a:r>
        </a:p>
      </dgm:t>
    </dgm:pt>
    <dgm:pt modelId="{3520C1D1-7214-442A-BC6F-49F32401D53B}" type="parTrans" cxnId="{8EFA1B06-63C0-46C0-A1BA-10D6EBE685A2}">
      <dgm:prSet/>
      <dgm:spPr/>
      <dgm:t>
        <a:bodyPr/>
        <a:lstStyle/>
        <a:p>
          <a:endParaRPr lang="en-US" b="1">
            <a:latin typeface="+mj-lt"/>
          </a:endParaRPr>
        </a:p>
      </dgm:t>
    </dgm:pt>
    <dgm:pt modelId="{17680DF7-90ED-432A-B20A-89896F5BC32A}" type="sibTrans" cxnId="{8EFA1B06-63C0-46C0-A1BA-10D6EBE685A2}">
      <dgm:prSet/>
      <dgm:spPr/>
      <dgm:t>
        <a:bodyPr/>
        <a:lstStyle/>
        <a:p>
          <a:endParaRPr lang="en-US" b="1">
            <a:latin typeface="+mj-lt"/>
          </a:endParaRPr>
        </a:p>
      </dgm:t>
    </dgm:pt>
    <dgm:pt modelId="{B8D5A799-999C-4485-926C-9F5709F873F1}">
      <dgm:prSet phldrT="[Text]"/>
      <dgm:spPr/>
      <dgm:t>
        <a:bodyPr/>
        <a:lstStyle/>
        <a:p>
          <a:r>
            <a:rPr lang="en-US" b="1" dirty="0">
              <a:latin typeface="+mj-lt"/>
            </a:rPr>
            <a:t>Family</a:t>
          </a:r>
        </a:p>
      </dgm:t>
    </dgm:pt>
    <dgm:pt modelId="{1AD3B11A-3455-4B80-ABA5-E3DE839A2EAE}" type="parTrans" cxnId="{DAFB98DC-57C1-4B48-93EC-00DFD2EB301D}">
      <dgm:prSet/>
      <dgm:spPr/>
      <dgm:t>
        <a:bodyPr/>
        <a:lstStyle/>
        <a:p>
          <a:endParaRPr lang="en-US" b="1">
            <a:latin typeface="+mj-lt"/>
          </a:endParaRPr>
        </a:p>
      </dgm:t>
    </dgm:pt>
    <dgm:pt modelId="{0B34A0A4-0E89-47C3-AC01-027796E443B1}" type="sibTrans" cxnId="{DAFB98DC-57C1-4B48-93EC-00DFD2EB301D}">
      <dgm:prSet/>
      <dgm:spPr/>
      <dgm:t>
        <a:bodyPr/>
        <a:lstStyle/>
        <a:p>
          <a:endParaRPr lang="en-US" b="1">
            <a:latin typeface="+mj-lt"/>
          </a:endParaRPr>
        </a:p>
      </dgm:t>
    </dgm:pt>
    <dgm:pt modelId="{6BF72BEE-CE2D-449D-AAF0-C270941A2076}">
      <dgm:prSet phldrT="[Text]"/>
      <dgm:spPr/>
      <dgm:t>
        <a:bodyPr/>
        <a:lstStyle/>
        <a:p>
          <a:r>
            <a:rPr lang="en-US" b="1" dirty="0">
              <a:latin typeface="+mj-lt"/>
            </a:rPr>
            <a:t>Payday lenders</a:t>
          </a:r>
        </a:p>
      </dgm:t>
    </dgm:pt>
    <dgm:pt modelId="{4866D7EB-BF6B-45AD-8BF2-20FE62F982C9}" type="parTrans" cxnId="{2213DCC0-AE2E-4074-9DA4-00EC7A8A5100}">
      <dgm:prSet/>
      <dgm:spPr/>
      <dgm:t>
        <a:bodyPr/>
        <a:lstStyle/>
        <a:p>
          <a:endParaRPr lang="en-US" b="1">
            <a:latin typeface="+mj-lt"/>
          </a:endParaRPr>
        </a:p>
      </dgm:t>
    </dgm:pt>
    <dgm:pt modelId="{BB5740D8-A3B6-4C39-897F-CE64F9FD60F0}" type="sibTrans" cxnId="{2213DCC0-AE2E-4074-9DA4-00EC7A8A5100}">
      <dgm:prSet/>
      <dgm:spPr/>
      <dgm:t>
        <a:bodyPr/>
        <a:lstStyle/>
        <a:p>
          <a:endParaRPr lang="en-US" b="1">
            <a:latin typeface="+mj-lt"/>
          </a:endParaRPr>
        </a:p>
      </dgm:t>
    </dgm:pt>
    <dgm:pt modelId="{CE37AB8E-2A9D-4714-9B90-91224E28FF43}">
      <dgm:prSet phldrT="[Text]"/>
      <dgm:spPr/>
      <dgm:t>
        <a:bodyPr/>
        <a:lstStyle/>
        <a:p>
          <a:r>
            <a:rPr lang="en-US" b="1" dirty="0">
              <a:latin typeface="+mj-lt"/>
            </a:rPr>
            <a:t>Pawnshops</a:t>
          </a:r>
        </a:p>
      </dgm:t>
    </dgm:pt>
    <dgm:pt modelId="{E5923216-234D-4172-82B8-A5F04C11C806}" type="parTrans" cxnId="{242061FC-80E8-451E-8357-B22DD042C919}">
      <dgm:prSet/>
      <dgm:spPr/>
      <dgm:t>
        <a:bodyPr/>
        <a:lstStyle/>
        <a:p>
          <a:endParaRPr lang="en-US" b="1">
            <a:latin typeface="+mj-lt"/>
          </a:endParaRPr>
        </a:p>
      </dgm:t>
    </dgm:pt>
    <dgm:pt modelId="{86D57C47-E841-405B-A119-4C9DBF80C9A1}" type="sibTrans" cxnId="{242061FC-80E8-451E-8357-B22DD042C919}">
      <dgm:prSet/>
      <dgm:spPr/>
      <dgm:t>
        <a:bodyPr/>
        <a:lstStyle/>
        <a:p>
          <a:endParaRPr lang="en-US" b="1">
            <a:latin typeface="+mj-lt"/>
          </a:endParaRPr>
        </a:p>
      </dgm:t>
    </dgm:pt>
    <dgm:pt modelId="{BE5651EA-7D91-4621-BD3C-036E2BB05070}">
      <dgm:prSet phldrT="[Text]"/>
      <dgm:spPr/>
      <dgm:t>
        <a:bodyPr/>
        <a:lstStyle/>
        <a:p>
          <a:r>
            <a:rPr lang="en-US" b="1" dirty="0">
              <a:latin typeface="+mj-lt"/>
            </a:rPr>
            <a:t>Social lending circles</a:t>
          </a:r>
        </a:p>
      </dgm:t>
    </dgm:pt>
    <dgm:pt modelId="{50FDB398-FFD4-474D-8978-D73A340A5ACD}" type="parTrans" cxnId="{EED08770-53D7-4C16-9250-FB926441BB80}">
      <dgm:prSet/>
      <dgm:spPr/>
      <dgm:t>
        <a:bodyPr/>
        <a:lstStyle/>
        <a:p>
          <a:endParaRPr lang="en-US" b="1">
            <a:latin typeface="+mj-lt"/>
          </a:endParaRPr>
        </a:p>
      </dgm:t>
    </dgm:pt>
    <dgm:pt modelId="{59069AFE-399C-4F1C-B23F-DBDBF553F9B6}" type="sibTrans" cxnId="{EED08770-53D7-4C16-9250-FB926441BB80}">
      <dgm:prSet/>
      <dgm:spPr/>
      <dgm:t>
        <a:bodyPr/>
        <a:lstStyle/>
        <a:p>
          <a:endParaRPr lang="en-US" b="1">
            <a:latin typeface="+mj-lt"/>
          </a:endParaRPr>
        </a:p>
      </dgm:t>
    </dgm:pt>
    <dgm:pt modelId="{A7A34068-C625-46EA-9D14-46590AE04CEB}" type="pres">
      <dgm:prSet presAssocID="{15F92BE3-50A0-43CD-AEC2-140ED9AF5DF2}" presName="diagram" presStyleCnt="0">
        <dgm:presLayoutVars>
          <dgm:dir/>
          <dgm:resizeHandles val="exact"/>
        </dgm:presLayoutVars>
      </dgm:prSet>
      <dgm:spPr/>
    </dgm:pt>
    <dgm:pt modelId="{C2C9B49A-74B9-4552-B767-1818017DEA9F}" type="pres">
      <dgm:prSet presAssocID="{1DCC4CD3-3E49-4879-A557-A62603E0CE22}" presName="node" presStyleLbl="node1" presStyleIdx="0" presStyleCnt="5">
        <dgm:presLayoutVars>
          <dgm:bulletEnabled val="1"/>
        </dgm:presLayoutVars>
      </dgm:prSet>
      <dgm:spPr/>
    </dgm:pt>
    <dgm:pt modelId="{1E3E4950-3175-48BB-A961-1288BC8DD3F6}" type="pres">
      <dgm:prSet presAssocID="{17680DF7-90ED-432A-B20A-89896F5BC32A}" presName="sibTrans" presStyleCnt="0"/>
      <dgm:spPr/>
    </dgm:pt>
    <dgm:pt modelId="{43274C2F-F778-4A8F-B6E6-2A3B217E924C}" type="pres">
      <dgm:prSet presAssocID="{B8D5A799-999C-4485-926C-9F5709F873F1}" presName="node" presStyleLbl="node1" presStyleIdx="1" presStyleCnt="5">
        <dgm:presLayoutVars>
          <dgm:bulletEnabled val="1"/>
        </dgm:presLayoutVars>
      </dgm:prSet>
      <dgm:spPr/>
    </dgm:pt>
    <dgm:pt modelId="{CDC93340-CD58-4C1F-AE7D-DCB2CEFE3981}" type="pres">
      <dgm:prSet presAssocID="{0B34A0A4-0E89-47C3-AC01-027796E443B1}" presName="sibTrans" presStyleCnt="0"/>
      <dgm:spPr/>
    </dgm:pt>
    <dgm:pt modelId="{24BADB0C-3E49-4DCB-A3AE-D5C856D6B73B}" type="pres">
      <dgm:prSet presAssocID="{6BF72BEE-CE2D-449D-AAF0-C270941A2076}" presName="node" presStyleLbl="node1" presStyleIdx="2" presStyleCnt="5">
        <dgm:presLayoutVars>
          <dgm:bulletEnabled val="1"/>
        </dgm:presLayoutVars>
      </dgm:prSet>
      <dgm:spPr/>
    </dgm:pt>
    <dgm:pt modelId="{29A11E6D-0FEB-49A8-AFE3-954ED1D20C48}" type="pres">
      <dgm:prSet presAssocID="{BB5740D8-A3B6-4C39-897F-CE64F9FD60F0}" presName="sibTrans" presStyleCnt="0"/>
      <dgm:spPr/>
    </dgm:pt>
    <dgm:pt modelId="{62606EF2-C7BA-403E-8D0A-4116876684D9}" type="pres">
      <dgm:prSet presAssocID="{CE37AB8E-2A9D-4714-9B90-91224E28FF43}" presName="node" presStyleLbl="node1" presStyleIdx="3" presStyleCnt="5">
        <dgm:presLayoutVars>
          <dgm:bulletEnabled val="1"/>
        </dgm:presLayoutVars>
      </dgm:prSet>
      <dgm:spPr/>
    </dgm:pt>
    <dgm:pt modelId="{8ECE9968-6A8B-41DD-90F9-6B72678A608B}" type="pres">
      <dgm:prSet presAssocID="{86D57C47-E841-405B-A119-4C9DBF80C9A1}" presName="sibTrans" presStyleCnt="0"/>
      <dgm:spPr/>
    </dgm:pt>
    <dgm:pt modelId="{E01EA48F-D62F-4712-A4B6-E0F22592C270}" type="pres">
      <dgm:prSet presAssocID="{BE5651EA-7D91-4621-BD3C-036E2BB05070}" presName="node" presStyleLbl="node1" presStyleIdx="4" presStyleCnt="5">
        <dgm:presLayoutVars>
          <dgm:bulletEnabled val="1"/>
        </dgm:presLayoutVars>
      </dgm:prSet>
      <dgm:spPr/>
    </dgm:pt>
  </dgm:ptLst>
  <dgm:cxnLst>
    <dgm:cxn modelId="{8EFA1B06-63C0-46C0-A1BA-10D6EBE685A2}" srcId="{15F92BE3-50A0-43CD-AEC2-140ED9AF5DF2}" destId="{1DCC4CD3-3E49-4879-A557-A62603E0CE22}" srcOrd="0" destOrd="0" parTransId="{3520C1D1-7214-442A-BC6F-49F32401D53B}" sibTransId="{17680DF7-90ED-432A-B20A-89896F5BC32A}"/>
    <dgm:cxn modelId="{E4E1C360-C99C-409E-ADB5-66D6A63656D0}" type="presOf" srcId="{CE37AB8E-2A9D-4714-9B90-91224E28FF43}" destId="{62606EF2-C7BA-403E-8D0A-4116876684D9}" srcOrd="0" destOrd="0" presId="urn:microsoft.com/office/officeart/2005/8/layout/default"/>
    <dgm:cxn modelId="{EED08770-53D7-4C16-9250-FB926441BB80}" srcId="{15F92BE3-50A0-43CD-AEC2-140ED9AF5DF2}" destId="{BE5651EA-7D91-4621-BD3C-036E2BB05070}" srcOrd="4" destOrd="0" parTransId="{50FDB398-FFD4-474D-8978-D73A340A5ACD}" sibTransId="{59069AFE-399C-4F1C-B23F-DBDBF553F9B6}"/>
    <dgm:cxn modelId="{224879B8-6C70-4270-A5C0-176351009B3A}" type="presOf" srcId="{B8D5A799-999C-4485-926C-9F5709F873F1}" destId="{43274C2F-F778-4A8F-B6E6-2A3B217E924C}" srcOrd="0" destOrd="0" presId="urn:microsoft.com/office/officeart/2005/8/layout/default"/>
    <dgm:cxn modelId="{2213DCC0-AE2E-4074-9DA4-00EC7A8A5100}" srcId="{15F92BE3-50A0-43CD-AEC2-140ED9AF5DF2}" destId="{6BF72BEE-CE2D-449D-AAF0-C270941A2076}" srcOrd="2" destOrd="0" parTransId="{4866D7EB-BF6B-45AD-8BF2-20FE62F982C9}" sibTransId="{BB5740D8-A3B6-4C39-897F-CE64F9FD60F0}"/>
    <dgm:cxn modelId="{4692F3D4-1941-41E5-9C41-157F67670988}" type="presOf" srcId="{1DCC4CD3-3E49-4879-A557-A62603E0CE22}" destId="{C2C9B49A-74B9-4552-B767-1818017DEA9F}" srcOrd="0" destOrd="0" presId="urn:microsoft.com/office/officeart/2005/8/layout/default"/>
    <dgm:cxn modelId="{3E54E1D8-9FA8-4DAF-A709-6C9B0FA4A52E}" type="presOf" srcId="{15F92BE3-50A0-43CD-AEC2-140ED9AF5DF2}" destId="{A7A34068-C625-46EA-9D14-46590AE04CEB}" srcOrd="0" destOrd="0" presId="urn:microsoft.com/office/officeart/2005/8/layout/default"/>
    <dgm:cxn modelId="{DAFB98DC-57C1-4B48-93EC-00DFD2EB301D}" srcId="{15F92BE3-50A0-43CD-AEC2-140ED9AF5DF2}" destId="{B8D5A799-999C-4485-926C-9F5709F873F1}" srcOrd="1" destOrd="0" parTransId="{1AD3B11A-3455-4B80-ABA5-E3DE839A2EAE}" sibTransId="{0B34A0A4-0E89-47C3-AC01-027796E443B1}"/>
    <dgm:cxn modelId="{896C50EF-1D43-4544-8361-2AE69D278E88}" type="presOf" srcId="{BE5651EA-7D91-4621-BD3C-036E2BB05070}" destId="{E01EA48F-D62F-4712-A4B6-E0F22592C270}" srcOrd="0" destOrd="0" presId="urn:microsoft.com/office/officeart/2005/8/layout/default"/>
    <dgm:cxn modelId="{DA8DB8F3-1C43-4692-8A76-82762E58D264}" type="presOf" srcId="{6BF72BEE-CE2D-449D-AAF0-C270941A2076}" destId="{24BADB0C-3E49-4DCB-A3AE-D5C856D6B73B}" srcOrd="0" destOrd="0" presId="urn:microsoft.com/office/officeart/2005/8/layout/default"/>
    <dgm:cxn modelId="{242061FC-80E8-451E-8357-B22DD042C919}" srcId="{15F92BE3-50A0-43CD-AEC2-140ED9AF5DF2}" destId="{CE37AB8E-2A9D-4714-9B90-91224E28FF43}" srcOrd="3" destOrd="0" parTransId="{E5923216-234D-4172-82B8-A5F04C11C806}" sibTransId="{86D57C47-E841-405B-A119-4C9DBF80C9A1}"/>
    <dgm:cxn modelId="{289B15DD-4D3F-4A1F-8C90-9E746981264B}" type="presParOf" srcId="{A7A34068-C625-46EA-9D14-46590AE04CEB}" destId="{C2C9B49A-74B9-4552-B767-1818017DEA9F}" srcOrd="0" destOrd="0" presId="urn:microsoft.com/office/officeart/2005/8/layout/default"/>
    <dgm:cxn modelId="{589A4E9F-593A-472A-B76D-D57303FBE8C4}" type="presParOf" srcId="{A7A34068-C625-46EA-9D14-46590AE04CEB}" destId="{1E3E4950-3175-48BB-A961-1288BC8DD3F6}" srcOrd="1" destOrd="0" presId="urn:microsoft.com/office/officeart/2005/8/layout/default"/>
    <dgm:cxn modelId="{1836B5D1-868C-4654-A7A1-8568B82639D9}" type="presParOf" srcId="{A7A34068-C625-46EA-9D14-46590AE04CEB}" destId="{43274C2F-F778-4A8F-B6E6-2A3B217E924C}" srcOrd="2" destOrd="0" presId="urn:microsoft.com/office/officeart/2005/8/layout/default"/>
    <dgm:cxn modelId="{4B4B96B7-676F-4984-9215-5EA5624981E6}" type="presParOf" srcId="{A7A34068-C625-46EA-9D14-46590AE04CEB}" destId="{CDC93340-CD58-4C1F-AE7D-DCB2CEFE3981}" srcOrd="3" destOrd="0" presId="urn:microsoft.com/office/officeart/2005/8/layout/default"/>
    <dgm:cxn modelId="{40E700CD-8F7E-427F-A6B1-2F0CBFB8A3EA}" type="presParOf" srcId="{A7A34068-C625-46EA-9D14-46590AE04CEB}" destId="{24BADB0C-3E49-4DCB-A3AE-D5C856D6B73B}" srcOrd="4" destOrd="0" presId="urn:microsoft.com/office/officeart/2005/8/layout/default"/>
    <dgm:cxn modelId="{0CA8F8C2-D402-4531-ABD4-88256A3656BE}" type="presParOf" srcId="{A7A34068-C625-46EA-9D14-46590AE04CEB}" destId="{29A11E6D-0FEB-49A8-AFE3-954ED1D20C48}" srcOrd="5" destOrd="0" presId="urn:microsoft.com/office/officeart/2005/8/layout/default"/>
    <dgm:cxn modelId="{1186E1BB-B574-4BBB-96D4-D6FAC93B1164}" type="presParOf" srcId="{A7A34068-C625-46EA-9D14-46590AE04CEB}" destId="{62606EF2-C7BA-403E-8D0A-4116876684D9}" srcOrd="6" destOrd="0" presId="urn:microsoft.com/office/officeart/2005/8/layout/default"/>
    <dgm:cxn modelId="{ADF737FB-26FC-4BE5-BEF3-7B1ADD1DF783}" type="presParOf" srcId="{A7A34068-C625-46EA-9D14-46590AE04CEB}" destId="{8ECE9968-6A8B-41DD-90F9-6B72678A608B}" srcOrd="7" destOrd="0" presId="urn:microsoft.com/office/officeart/2005/8/layout/default"/>
    <dgm:cxn modelId="{2FB359AE-BE5A-42F4-ADC7-6BE5986CDD3A}" type="presParOf" srcId="{A7A34068-C625-46EA-9D14-46590AE04CEB}" destId="{E01EA48F-D62F-4712-A4B6-E0F22592C27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FEC011-4828-4CB5-9458-329716A4498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E16A792-11E4-4F03-82E5-3850A14851CD}">
      <dgm:prSet phldrT="[Text]" custT="1"/>
      <dgm:spPr/>
      <dgm:t>
        <a:bodyPr/>
        <a:lstStyle/>
        <a:p>
          <a:pPr>
            <a:lnSpc>
              <a:spcPct val="100000"/>
            </a:lnSpc>
            <a:buClr>
              <a:srgbClr val="DA5521"/>
            </a:buClr>
          </a:pPr>
          <a:r>
            <a:rPr lang="en-US" sz="1600" dirty="0"/>
            <a:t>What is the current balance?</a:t>
          </a:r>
        </a:p>
      </dgm:t>
    </dgm:pt>
    <dgm:pt modelId="{D4AFBD7B-FB39-4183-8A2B-F47E847FE6FE}" type="parTrans" cxnId="{F4035D4B-9992-4E26-B85F-5312DCC60636}">
      <dgm:prSet/>
      <dgm:spPr/>
      <dgm:t>
        <a:bodyPr/>
        <a:lstStyle/>
        <a:p>
          <a:pPr>
            <a:lnSpc>
              <a:spcPct val="100000"/>
            </a:lnSpc>
          </a:pPr>
          <a:endParaRPr lang="en-US" sz="1600"/>
        </a:p>
      </dgm:t>
    </dgm:pt>
    <dgm:pt modelId="{82F74F7F-5A86-4E20-A935-E7CCFEF0208A}" type="sibTrans" cxnId="{F4035D4B-9992-4E26-B85F-5312DCC60636}">
      <dgm:prSet/>
      <dgm:spPr/>
      <dgm:t>
        <a:bodyPr/>
        <a:lstStyle/>
        <a:p>
          <a:pPr>
            <a:lnSpc>
              <a:spcPct val="100000"/>
            </a:lnSpc>
          </a:pPr>
          <a:endParaRPr lang="en-US" sz="1600"/>
        </a:p>
      </dgm:t>
    </dgm:pt>
    <dgm:pt modelId="{8C856F33-13D7-4438-9E60-3BC268ACBE34}">
      <dgm:prSet custT="1"/>
      <dgm:spPr/>
      <dgm:t>
        <a:bodyPr/>
        <a:lstStyle/>
        <a:p>
          <a:pPr>
            <a:lnSpc>
              <a:spcPct val="100000"/>
            </a:lnSpc>
          </a:pPr>
          <a:r>
            <a:rPr lang="en-US" sz="1600" dirty="0"/>
            <a:t>When is the payment due?</a:t>
          </a:r>
        </a:p>
      </dgm:t>
    </dgm:pt>
    <dgm:pt modelId="{E26C0305-4618-40CF-BD02-E6356A151025}" type="parTrans" cxnId="{2E52CC0B-D656-4919-AE72-F9150A922EE0}">
      <dgm:prSet/>
      <dgm:spPr/>
      <dgm:t>
        <a:bodyPr/>
        <a:lstStyle/>
        <a:p>
          <a:pPr>
            <a:lnSpc>
              <a:spcPct val="100000"/>
            </a:lnSpc>
          </a:pPr>
          <a:endParaRPr lang="en-US" sz="1600"/>
        </a:p>
      </dgm:t>
    </dgm:pt>
    <dgm:pt modelId="{727F950E-F62B-486F-99E4-0498AC283697}" type="sibTrans" cxnId="{2E52CC0B-D656-4919-AE72-F9150A922EE0}">
      <dgm:prSet/>
      <dgm:spPr/>
      <dgm:t>
        <a:bodyPr/>
        <a:lstStyle/>
        <a:p>
          <a:pPr>
            <a:lnSpc>
              <a:spcPct val="100000"/>
            </a:lnSpc>
          </a:pPr>
          <a:endParaRPr lang="en-US" sz="1600"/>
        </a:p>
      </dgm:t>
    </dgm:pt>
    <dgm:pt modelId="{827A3487-2C25-4830-BD74-378DC2ACF546}">
      <dgm:prSet custT="1"/>
      <dgm:spPr/>
      <dgm:t>
        <a:bodyPr/>
        <a:lstStyle/>
        <a:p>
          <a:pPr>
            <a:lnSpc>
              <a:spcPct val="100000"/>
            </a:lnSpc>
          </a:pPr>
          <a:r>
            <a:rPr lang="en-US" sz="1600"/>
            <a:t>What is the minimum payment?</a:t>
          </a:r>
          <a:endParaRPr lang="en-US" sz="1600" dirty="0"/>
        </a:p>
      </dgm:t>
    </dgm:pt>
    <dgm:pt modelId="{9AFABC5C-5988-48F9-A98E-39A7733EC595}" type="parTrans" cxnId="{0B6883C8-A22A-46C9-AEE9-0C6D58BAC59B}">
      <dgm:prSet/>
      <dgm:spPr/>
      <dgm:t>
        <a:bodyPr/>
        <a:lstStyle/>
        <a:p>
          <a:pPr>
            <a:lnSpc>
              <a:spcPct val="100000"/>
            </a:lnSpc>
          </a:pPr>
          <a:endParaRPr lang="en-US" sz="1600"/>
        </a:p>
      </dgm:t>
    </dgm:pt>
    <dgm:pt modelId="{8A70324C-E590-4F12-A048-706E6F5998DA}" type="sibTrans" cxnId="{0B6883C8-A22A-46C9-AEE9-0C6D58BAC59B}">
      <dgm:prSet/>
      <dgm:spPr/>
      <dgm:t>
        <a:bodyPr/>
        <a:lstStyle/>
        <a:p>
          <a:pPr>
            <a:lnSpc>
              <a:spcPct val="100000"/>
            </a:lnSpc>
          </a:pPr>
          <a:endParaRPr lang="en-US" sz="1600"/>
        </a:p>
      </dgm:t>
    </dgm:pt>
    <dgm:pt modelId="{CCAC6486-5188-4636-9698-40C0621D686C}">
      <dgm:prSet custT="1"/>
      <dgm:spPr/>
      <dgm:t>
        <a:bodyPr/>
        <a:lstStyle/>
        <a:p>
          <a:pPr>
            <a:lnSpc>
              <a:spcPct val="100000"/>
            </a:lnSpc>
          </a:pPr>
          <a:r>
            <a:rPr lang="en-US" sz="1600" dirty="0"/>
            <a:t>What happens if the payment is late?</a:t>
          </a:r>
        </a:p>
      </dgm:t>
    </dgm:pt>
    <dgm:pt modelId="{F57551C1-B67C-47A3-8907-B89E49FAE6AD}" type="parTrans" cxnId="{2A3C2B16-1597-40C2-BAA7-7C0A9CDCE32D}">
      <dgm:prSet/>
      <dgm:spPr/>
      <dgm:t>
        <a:bodyPr/>
        <a:lstStyle/>
        <a:p>
          <a:pPr>
            <a:lnSpc>
              <a:spcPct val="100000"/>
            </a:lnSpc>
          </a:pPr>
          <a:endParaRPr lang="en-US" sz="1600"/>
        </a:p>
      </dgm:t>
    </dgm:pt>
    <dgm:pt modelId="{29BABCA0-D574-4DAE-9F08-2628D8AFE3A7}" type="sibTrans" cxnId="{2A3C2B16-1597-40C2-BAA7-7C0A9CDCE32D}">
      <dgm:prSet/>
      <dgm:spPr/>
      <dgm:t>
        <a:bodyPr/>
        <a:lstStyle/>
        <a:p>
          <a:pPr>
            <a:lnSpc>
              <a:spcPct val="100000"/>
            </a:lnSpc>
          </a:pPr>
          <a:endParaRPr lang="en-US" sz="1600"/>
        </a:p>
      </dgm:t>
    </dgm:pt>
    <dgm:pt modelId="{74BDE1BD-086B-4B02-8A05-587726DFDD7E}">
      <dgm:prSet custT="1"/>
      <dgm:spPr/>
      <dgm:t>
        <a:bodyPr/>
        <a:lstStyle/>
        <a:p>
          <a:pPr>
            <a:lnSpc>
              <a:spcPct val="100000"/>
            </a:lnSpc>
          </a:pPr>
          <a:r>
            <a:rPr lang="en-US" sz="1600" dirty="0"/>
            <a:t>How long will the balance take </a:t>
          </a:r>
          <a:br>
            <a:rPr lang="en-US" sz="1600" dirty="0"/>
          </a:br>
          <a:r>
            <a:rPr lang="en-US" sz="1600" dirty="0"/>
            <a:t>to repay if only the minimum </a:t>
          </a:r>
          <a:br>
            <a:rPr lang="en-US" sz="1600" dirty="0"/>
          </a:br>
          <a:r>
            <a:rPr lang="en-US" sz="1600" dirty="0"/>
            <a:t>payment is made each month, assuming no changes?</a:t>
          </a:r>
        </a:p>
      </dgm:t>
    </dgm:pt>
    <dgm:pt modelId="{A4C54F32-D3AC-4E0A-BC08-D3F717E5D2C3}" type="parTrans" cxnId="{FE7014A9-0EEB-48B0-ABB9-4C112651D4FC}">
      <dgm:prSet/>
      <dgm:spPr/>
      <dgm:t>
        <a:bodyPr/>
        <a:lstStyle/>
        <a:p>
          <a:pPr>
            <a:lnSpc>
              <a:spcPct val="100000"/>
            </a:lnSpc>
          </a:pPr>
          <a:endParaRPr lang="en-US" sz="1600"/>
        </a:p>
      </dgm:t>
    </dgm:pt>
    <dgm:pt modelId="{7B00E297-E479-4664-8DA7-B57F7E2362B2}" type="sibTrans" cxnId="{FE7014A9-0EEB-48B0-ABB9-4C112651D4FC}">
      <dgm:prSet/>
      <dgm:spPr/>
      <dgm:t>
        <a:bodyPr/>
        <a:lstStyle/>
        <a:p>
          <a:pPr>
            <a:lnSpc>
              <a:spcPct val="100000"/>
            </a:lnSpc>
          </a:pPr>
          <a:endParaRPr lang="en-US" sz="1600"/>
        </a:p>
      </dgm:t>
    </dgm:pt>
    <dgm:pt modelId="{EBB80EBC-5C11-464C-90C0-9ABD6ECBF52C}" type="pres">
      <dgm:prSet presAssocID="{6EFEC011-4828-4CB5-9458-329716A44984}" presName="diagram" presStyleCnt="0">
        <dgm:presLayoutVars>
          <dgm:dir/>
          <dgm:resizeHandles val="exact"/>
        </dgm:presLayoutVars>
      </dgm:prSet>
      <dgm:spPr/>
    </dgm:pt>
    <dgm:pt modelId="{59BCD1F3-1E8F-41C9-AAC3-1B02AD576058}" type="pres">
      <dgm:prSet presAssocID="{BE16A792-11E4-4F03-82E5-3850A14851CD}" presName="node" presStyleLbl="node1" presStyleIdx="0" presStyleCnt="5">
        <dgm:presLayoutVars>
          <dgm:bulletEnabled val="1"/>
        </dgm:presLayoutVars>
      </dgm:prSet>
      <dgm:spPr/>
    </dgm:pt>
    <dgm:pt modelId="{EA9CEC77-D678-4068-9B58-B6050B1AD4FB}" type="pres">
      <dgm:prSet presAssocID="{82F74F7F-5A86-4E20-A935-E7CCFEF0208A}" presName="sibTrans" presStyleCnt="0"/>
      <dgm:spPr/>
    </dgm:pt>
    <dgm:pt modelId="{0794275B-0310-43BD-A998-BA3DA3BD509C}" type="pres">
      <dgm:prSet presAssocID="{8C856F33-13D7-4438-9E60-3BC268ACBE34}" presName="node" presStyleLbl="node1" presStyleIdx="1" presStyleCnt="5">
        <dgm:presLayoutVars>
          <dgm:bulletEnabled val="1"/>
        </dgm:presLayoutVars>
      </dgm:prSet>
      <dgm:spPr/>
    </dgm:pt>
    <dgm:pt modelId="{923ACD8D-CB41-4E1E-951D-65FD0DB9A342}" type="pres">
      <dgm:prSet presAssocID="{727F950E-F62B-486F-99E4-0498AC283697}" presName="sibTrans" presStyleCnt="0"/>
      <dgm:spPr/>
    </dgm:pt>
    <dgm:pt modelId="{534B4ECD-3CC5-4AFC-90CD-9424161F8C9E}" type="pres">
      <dgm:prSet presAssocID="{827A3487-2C25-4830-BD74-378DC2ACF546}" presName="node" presStyleLbl="node1" presStyleIdx="2" presStyleCnt="5">
        <dgm:presLayoutVars>
          <dgm:bulletEnabled val="1"/>
        </dgm:presLayoutVars>
      </dgm:prSet>
      <dgm:spPr/>
    </dgm:pt>
    <dgm:pt modelId="{D034EEDC-CC3A-4F34-A566-C20BBB1871B2}" type="pres">
      <dgm:prSet presAssocID="{8A70324C-E590-4F12-A048-706E6F5998DA}" presName="sibTrans" presStyleCnt="0"/>
      <dgm:spPr/>
    </dgm:pt>
    <dgm:pt modelId="{8F9898B6-B74E-4803-9058-DF7D9CB481AB}" type="pres">
      <dgm:prSet presAssocID="{CCAC6486-5188-4636-9698-40C0621D686C}" presName="node" presStyleLbl="node1" presStyleIdx="3" presStyleCnt="5">
        <dgm:presLayoutVars>
          <dgm:bulletEnabled val="1"/>
        </dgm:presLayoutVars>
      </dgm:prSet>
      <dgm:spPr/>
    </dgm:pt>
    <dgm:pt modelId="{BDFE27FA-4491-4624-927D-23F318F56C16}" type="pres">
      <dgm:prSet presAssocID="{29BABCA0-D574-4DAE-9F08-2628D8AFE3A7}" presName="sibTrans" presStyleCnt="0"/>
      <dgm:spPr/>
    </dgm:pt>
    <dgm:pt modelId="{4C07326E-D02E-415E-8FC2-2B02014D90DF}" type="pres">
      <dgm:prSet presAssocID="{74BDE1BD-086B-4B02-8A05-587726DFDD7E}" presName="node" presStyleLbl="node1" presStyleIdx="4" presStyleCnt="5" custScaleX="178664">
        <dgm:presLayoutVars>
          <dgm:bulletEnabled val="1"/>
        </dgm:presLayoutVars>
      </dgm:prSet>
      <dgm:spPr/>
    </dgm:pt>
  </dgm:ptLst>
  <dgm:cxnLst>
    <dgm:cxn modelId="{2E52CC0B-D656-4919-AE72-F9150A922EE0}" srcId="{6EFEC011-4828-4CB5-9458-329716A44984}" destId="{8C856F33-13D7-4438-9E60-3BC268ACBE34}" srcOrd="1" destOrd="0" parTransId="{E26C0305-4618-40CF-BD02-E6356A151025}" sibTransId="{727F950E-F62B-486F-99E4-0498AC283697}"/>
    <dgm:cxn modelId="{2A3C2B16-1597-40C2-BAA7-7C0A9CDCE32D}" srcId="{6EFEC011-4828-4CB5-9458-329716A44984}" destId="{CCAC6486-5188-4636-9698-40C0621D686C}" srcOrd="3" destOrd="0" parTransId="{F57551C1-B67C-47A3-8907-B89E49FAE6AD}" sibTransId="{29BABCA0-D574-4DAE-9F08-2628D8AFE3A7}"/>
    <dgm:cxn modelId="{0CFE4F39-C255-4057-BB77-C3E9E4D76947}" type="presOf" srcId="{8C856F33-13D7-4438-9E60-3BC268ACBE34}" destId="{0794275B-0310-43BD-A998-BA3DA3BD509C}" srcOrd="0" destOrd="0" presId="urn:microsoft.com/office/officeart/2005/8/layout/default"/>
    <dgm:cxn modelId="{F4035D4B-9992-4E26-B85F-5312DCC60636}" srcId="{6EFEC011-4828-4CB5-9458-329716A44984}" destId="{BE16A792-11E4-4F03-82E5-3850A14851CD}" srcOrd="0" destOrd="0" parTransId="{D4AFBD7B-FB39-4183-8A2B-F47E847FE6FE}" sibTransId="{82F74F7F-5A86-4E20-A935-E7CCFEF0208A}"/>
    <dgm:cxn modelId="{29FA996E-2BC4-4472-800B-BE795DB42DB6}" type="presOf" srcId="{BE16A792-11E4-4F03-82E5-3850A14851CD}" destId="{59BCD1F3-1E8F-41C9-AAC3-1B02AD576058}" srcOrd="0" destOrd="0" presId="urn:microsoft.com/office/officeart/2005/8/layout/default"/>
    <dgm:cxn modelId="{1D1F4279-BC67-4CB9-8492-7F18F18261FD}" type="presOf" srcId="{6EFEC011-4828-4CB5-9458-329716A44984}" destId="{EBB80EBC-5C11-464C-90C0-9ABD6ECBF52C}" srcOrd="0" destOrd="0" presId="urn:microsoft.com/office/officeart/2005/8/layout/default"/>
    <dgm:cxn modelId="{FE7014A9-0EEB-48B0-ABB9-4C112651D4FC}" srcId="{6EFEC011-4828-4CB5-9458-329716A44984}" destId="{74BDE1BD-086B-4B02-8A05-587726DFDD7E}" srcOrd="4" destOrd="0" parTransId="{A4C54F32-D3AC-4E0A-BC08-D3F717E5D2C3}" sibTransId="{7B00E297-E479-4664-8DA7-B57F7E2362B2}"/>
    <dgm:cxn modelId="{0B6883C8-A22A-46C9-AEE9-0C6D58BAC59B}" srcId="{6EFEC011-4828-4CB5-9458-329716A44984}" destId="{827A3487-2C25-4830-BD74-378DC2ACF546}" srcOrd="2" destOrd="0" parTransId="{9AFABC5C-5988-48F9-A98E-39A7733EC595}" sibTransId="{8A70324C-E590-4F12-A048-706E6F5998DA}"/>
    <dgm:cxn modelId="{2C40F0D6-8E8D-4812-A6ED-86A4BB982969}" type="presOf" srcId="{74BDE1BD-086B-4B02-8A05-587726DFDD7E}" destId="{4C07326E-D02E-415E-8FC2-2B02014D90DF}" srcOrd="0" destOrd="0" presId="urn:microsoft.com/office/officeart/2005/8/layout/default"/>
    <dgm:cxn modelId="{5A1F76E6-B99D-423B-AEF4-5A3DB8371078}" type="presOf" srcId="{CCAC6486-5188-4636-9698-40C0621D686C}" destId="{8F9898B6-B74E-4803-9058-DF7D9CB481AB}" srcOrd="0" destOrd="0" presId="urn:microsoft.com/office/officeart/2005/8/layout/default"/>
    <dgm:cxn modelId="{1976A4E9-D14D-4649-81BE-BAAE20A56677}" type="presOf" srcId="{827A3487-2C25-4830-BD74-378DC2ACF546}" destId="{534B4ECD-3CC5-4AFC-90CD-9424161F8C9E}" srcOrd="0" destOrd="0" presId="urn:microsoft.com/office/officeart/2005/8/layout/default"/>
    <dgm:cxn modelId="{ABD4EC80-ED0E-4D45-9538-A7208EC685C1}" type="presParOf" srcId="{EBB80EBC-5C11-464C-90C0-9ABD6ECBF52C}" destId="{59BCD1F3-1E8F-41C9-AAC3-1B02AD576058}" srcOrd="0" destOrd="0" presId="urn:microsoft.com/office/officeart/2005/8/layout/default"/>
    <dgm:cxn modelId="{48053FA3-9113-4357-BB73-CB96E8123451}" type="presParOf" srcId="{EBB80EBC-5C11-464C-90C0-9ABD6ECBF52C}" destId="{EA9CEC77-D678-4068-9B58-B6050B1AD4FB}" srcOrd="1" destOrd="0" presId="urn:microsoft.com/office/officeart/2005/8/layout/default"/>
    <dgm:cxn modelId="{01834A5C-67E1-4D98-80F6-D6CC49C2729E}" type="presParOf" srcId="{EBB80EBC-5C11-464C-90C0-9ABD6ECBF52C}" destId="{0794275B-0310-43BD-A998-BA3DA3BD509C}" srcOrd="2" destOrd="0" presId="urn:microsoft.com/office/officeart/2005/8/layout/default"/>
    <dgm:cxn modelId="{63991AB4-B48D-4F32-B492-92C30D622651}" type="presParOf" srcId="{EBB80EBC-5C11-464C-90C0-9ABD6ECBF52C}" destId="{923ACD8D-CB41-4E1E-951D-65FD0DB9A342}" srcOrd="3" destOrd="0" presId="urn:microsoft.com/office/officeart/2005/8/layout/default"/>
    <dgm:cxn modelId="{2CC1957B-8767-4530-BFA1-6251300A6E9A}" type="presParOf" srcId="{EBB80EBC-5C11-464C-90C0-9ABD6ECBF52C}" destId="{534B4ECD-3CC5-4AFC-90CD-9424161F8C9E}" srcOrd="4" destOrd="0" presId="urn:microsoft.com/office/officeart/2005/8/layout/default"/>
    <dgm:cxn modelId="{F2089D0B-7682-4ECD-83D4-4F47CC27867D}" type="presParOf" srcId="{EBB80EBC-5C11-464C-90C0-9ABD6ECBF52C}" destId="{D034EEDC-CC3A-4F34-A566-C20BBB1871B2}" srcOrd="5" destOrd="0" presId="urn:microsoft.com/office/officeart/2005/8/layout/default"/>
    <dgm:cxn modelId="{F055369C-A3C3-47BE-89F1-94C56FA0DD18}" type="presParOf" srcId="{EBB80EBC-5C11-464C-90C0-9ABD6ECBF52C}" destId="{8F9898B6-B74E-4803-9058-DF7D9CB481AB}" srcOrd="6" destOrd="0" presId="urn:microsoft.com/office/officeart/2005/8/layout/default"/>
    <dgm:cxn modelId="{21B67F14-33CA-4EC0-9FED-FB992C69DDD5}" type="presParOf" srcId="{EBB80EBC-5C11-464C-90C0-9ABD6ECBF52C}" destId="{BDFE27FA-4491-4624-927D-23F318F56C16}" srcOrd="7" destOrd="0" presId="urn:microsoft.com/office/officeart/2005/8/layout/default"/>
    <dgm:cxn modelId="{84690BEB-199C-42F2-867B-CA66E9B2B3CB}" type="presParOf" srcId="{EBB80EBC-5C11-464C-90C0-9ABD6ECBF52C}" destId="{4C07326E-D02E-415E-8FC2-2B02014D90DF}"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EC011-4828-4CB5-9458-329716A4498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E16A792-11E4-4F03-82E5-3850A14851CD}">
      <dgm:prSet phldrT="[Text]" custT="1"/>
      <dgm:spPr/>
      <dgm:t>
        <a:bodyPr/>
        <a:lstStyle/>
        <a:p>
          <a:pPr>
            <a:lnSpc>
              <a:spcPct val="100000"/>
            </a:lnSpc>
            <a:buClr>
              <a:srgbClr val="DA5521"/>
            </a:buClr>
          </a:pPr>
          <a:r>
            <a:rPr lang="en-US" sz="1800" dirty="0"/>
            <a:t>What is the APR on purchases?</a:t>
          </a:r>
        </a:p>
      </dgm:t>
    </dgm:pt>
    <dgm:pt modelId="{D4AFBD7B-FB39-4183-8A2B-F47E847FE6FE}" type="parTrans" cxnId="{F4035D4B-9992-4E26-B85F-5312DCC60636}">
      <dgm:prSet/>
      <dgm:spPr/>
      <dgm:t>
        <a:bodyPr/>
        <a:lstStyle/>
        <a:p>
          <a:pPr>
            <a:lnSpc>
              <a:spcPct val="100000"/>
            </a:lnSpc>
          </a:pPr>
          <a:endParaRPr lang="en-US" sz="1800"/>
        </a:p>
      </dgm:t>
    </dgm:pt>
    <dgm:pt modelId="{82F74F7F-5A86-4E20-A935-E7CCFEF0208A}" type="sibTrans" cxnId="{F4035D4B-9992-4E26-B85F-5312DCC60636}">
      <dgm:prSet/>
      <dgm:spPr/>
      <dgm:t>
        <a:bodyPr/>
        <a:lstStyle/>
        <a:p>
          <a:pPr>
            <a:lnSpc>
              <a:spcPct val="100000"/>
            </a:lnSpc>
          </a:pPr>
          <a:endParaRPr lang="en-US" sz="1800"/>
        </a:p>
      </dgm:t>
    </dgm:pt>
    <dgm:pt modelId="{827A3487-2C25-4830-BD74-378DC2ACF546}">
      <dgm:prSet custT="1"/>
      <dgm:spPr/>
      <dgm:t>
        <a:bodyPr/>
        <a:lstStyle/>
        <a:p>
          <a:pPr>
            <a:lnSpc>
              <a:spcPct val="100000"/>
            </a:lnSpc>
          </a:pPr>
          <a:r>
            <a:rPr lang="en-US" sz="1800" dirty="0"/>
            <a:t>What is the APR on cash advances?</a:t>
          </a:r>
        </a:p>
      </dgm:t>
    </dgm:pt>
    <dgm:pt modelId="{9AFABC5C-5988-48F9-A98E-39A7733EC595}" type="parTrans" cxnId="{0B6883C8-A22A-46C9-AEE9-0C6D58BAC59B}">
      <dgm:prSet/>
      <dgm:spPr/>
      <dgm:t>
        <a:bodyPr/>
        <a:lstStyle/>
        <a:p>
          <a:pPr>
            <a:lnSpc>
              <a:spcPct val="100000"/>
            </a:lnSpc>
          </a:pPr>
          <a:endParaRPr lang="en-US" sz="1800"/>
        </a:p>
      </dgm:t>
    </dgm:pt>
    <dgm:pt modelId="{8A70324C-E590-4F12-A048-706E6F5998DA}" type="sibTrans" cxnId="{0B6883C8-A22A-46C9-AEE9-0C6D58BAC59B}">
      <dgm:prSet/>
      <dgm:spPr/>
      <dgm:t>
        <a:bodyPr/>
        <a:lstStyle/>
        <a:p>
          <a:pPr>
            <a:lnSpc>
              <a:spcPct val="100000"/>
            </a:lnSpc>
          </a:pPr>
          <a:endParaRPr lang="en-US" sz="1800"/>
        </a:p>
      </dgm:t>
    </dgm:pt>
    <dgm:pt modelId="{CCAC6486-5188-4636-9698-40C0621D686C}">
      <dgm:prSet custT="1"/>
      <dgm:spPr/>
      <dgm:t>
        <a:bodyPr/>
        <a:lstStyle/>
        <a:p>
          <a:pPr>
            <a:lnSpc>
              <a:spcPct val="100000"/>
            </a:lnSpc>
          </a:pPr>
          <a:r>
            <a:rPr lang="en-US" sz="1800" dirty="0"/>
            <a:t>What is the APR on balance transfers?</a:t>
          </a:r>
        </a:p>
      </dgm:t>
    </dgm:pt>
    <dgm:pt modelId="{F57551C1-B67C-47A3-8907-B89E49FAE6AD}" type="parTrans" cxnId="{2A3C2B16-1597-40C2-BAA7-7C0A9CDCE32D}">
      <dgm:prSet/>
      <dgm:spPr/>
      <dgm:t>
        <a:bodyPr/>
        <a:lstStyle/>
        <a:p>
          <a:pPr>
            <a:lnSpc>
              <a:spcPct val="100000"/>
            </a:lnSpc>
          </a:pPr>
          <a:endParaRPr lang="en-US" sz="1800"/>
        </a:p>
      </dgm:t>
    </dgm:pt>
    <dgm:pt modelId="{29BABCA0-D574-4DAE-9F08-2628D8AFE3A7}" type="sibTrans" cxnId="{2A3C2B16-1597-40C2-BAA7-7C0A9CDCE32D}">
      <dgm:prSet/>
      <dgm:spPr/>
      <dgm:t>
        <a:bodyPr/>
        <a:lstStyle/>
        <a:p>
          <a:pPr>
            <a:lnSpc>
              <a:spcPct val="100000"/>
            </a:lnSpc>
          </a:pPr>
          <a:endParaRPr lang="en-US" sz="1800"/>
        </a:p>
      </dgm:t>
    </dgm:pt>
    <dgm:pt modelId="{966BC765-D4F1-474D-91D6-269138C7865F}">
      <dgm:prSet phldrT="[Text]" custT="1"/>
      <dgm:spPr/>
      <dgm:t>
        <a:bodyPr/>
        <a:lstStyle/>
        <a:p>
          <a:pPr>
            <a:lnSpc>
              <a:spcPct val="100000"/>
            </a:lnSpc>
            <a:buClr>
              <a:srgbClr val="DA5521"/>
            </a:buClr>
          </a:pPr>
          <a:r>
            <a:rPr lang="en-US" sz="1800" dirty="0"/>
            <a:t>Describe three different kinds </a:t>
          </a:r>
          <a:br>
            <a:rPr lang="en-US" sz="1800" dirty="0"/>
          </a:br>
          <a:r>
            <a:rPr lang="en-US" sz="1800" dirty="0"/>
            <a:t>of transactions made during </a:t>
          </a:r>
          <a:br>
            <a:rPr lang="en-US" sz="1800" dirty="0"/>
          </a:br>
          <a:r>
            <a:rPr lang="en-US" sz="1800" dirty="0"/>
            <a:t>the month.</a:t>
          </a:r>
        </a:p>
      </dgm:t>
    </dgm:pt>
    <dgm:pt modelId="{60D86F35-A8E3-48A9-BBCB-4681E8AA88B3}" type="parTrans" cxnId="{8F43CB39-056E-455A-AED9-F546918D16D0}">
      <dgm:prSet/>
      <dgm:spPr/>
      <dgm:t>
        <a:bodyPr/>
        <a:lstStyle/>
        <a:p>
          <a:pPr>
            <a:lnSpc>
              <a:spcPct val="100000"/>
            </a:lnSpc>
          </a:pPr>
          <a:endParaRPr lang="en-US" sz="1800"/>
        </a:p>
      </dgm:t>
    </dgm:pt>
    <dgm:pt modelId="{75AFC4E6-1F64-42E3-996E-F4517832951F}" type="sibTrans" cxnId="{8F43CB39-056E-455A-AED9-F546918D16D0}">
      <dgm:prSet/>
      <dgm:spPr/>
      <dgm:t>
        <a:bodyPr/>
        <a:lstStyle/>
        <a:p>
          <a:pPr>
            <a:lnSpc>
              <a:spcPct val="100000"/>
            </a:lnSpc>
          </a:pPr>
          <a:endParaRPr lang="en-US" sz="1800"/>
        </a:p>
      </dgm:t>
    </dgm:pt>
    <dgm:pt modelId="{EBB80EBC-5C11-464C-90C0-9ABD6ECBF52C}" type="pres">
      <dgm:prSet presAssocID="{6EFEC011-4828-4CB5-9458-329716A44984}" presName="diagram" presStyleCnt="0">
        <dgm:presLayoutVars>
          <dgm:dir/>
          <dgm:resizeHandles val="exact"/>
        </dgm:presLayoutVars>
      </dgm:prSet>
      <dgm:spPr/>
    </dgm:pt>
    <dgm:pt modelId="{56BDEA1D-4FBB-4AE3-8A9B-C04A6902019F}" type="pres">
      <dgm:prSet presAssocID="{966BC765-D4F1-474D-91D6-269138C7865F}" presName="node" presStyleLbl="node1" presStyleIdx="0" presStyleCnt="4" custScaleX="178365">
        <dgm:presLayoutVars>
          <dgm:bulletEnabled val="1"/>
        </dgm:presLayoutVars>
      </dgm:prSet>
      <dgm:spPr/>
    </dgm:pt>
    <dgm:pt modelId="{0ADFB58B-BF22-48DC-9ABC-6514643AB5D3}" type="pres">
      <dgm:prSet presAssocID="{75AFC4E6-1F64-42E3-996E-F4517832951F}" presName="sibTrans" presStyleCnt="0"/>
      <dgm:spPr/>
    </dgm:pt>
    <dgm:pt modelId="{59BCD1F3-1E8F-41C9-AAC3-1B02AD576058}" type="pres">
      <dgm:prSet presAssocID="{BE16A792-11E4-4F03-82E5-3850A14851CD}" presName="node" presStyleLbl="node1" presStyleIdx="1" presStyleCnt="4">
        <dgm:presLayoutVars>
          <dgm:bulletEnabled val="1"/>
        </dgm:presLayoutVars>
      </dgm:prSet>
      <dgm:spPr/>
    </dgm:pt>
    <dgm:pt modelId="{EA9CEC77-D678-4068-9B58-B6050B1AD4FB}" type="pres">
      <dgm:prSet presAssocID="{82F74F7F-5A86-4E20-A935-E7CCFEF0208A}" presName="sibTrans" presStyleCnt="0"/>
      <dgm:spPr/>
    </dgm:pt>
    <dgm:pt modelId="{534B4ECD-3CC5-4AFC-90CD-9424161F8C9E}" type="pres">
      <dgm:prSet presAssocID="{827A3487-2C25-4830-BD74-378DC2ACF546}" presName="node" presStyleLbl="node1" presStyleIdx="2" presStyleCnt="4">
        <dgm:presLayoutVars>
          <dgm:bulletEnabled val="1"/>
        </dgm:presLayoutVars>
      </dgm:prSet>
      <dgm:spPr/>
    </dgm:pt>
    <dgm:pt modelId="{D034EEDC-CC3A-4F34-A566-C20BBB1871B2}" type="pres">
      <dgm:prSet presAssocID="{8A70324C-E590-4F12-A048-706E6F5998DA}" presName="sibTrans" presStyleCnt="0"/>
      <dgm:spPr/>
    </dgm:pt>
    <dgm:pt modelId="{8F9898B6-B74E-4803-9058-DF7D9CB481AB}" type="pres">
      <dgm:prSet presAssocID="{CCAC6486-5188-4636-9698-40C0621D686C}" presName="node" presStyleLbl="node1" presStyleIdx="3" presStyleCnt="4">
        <dgm:presLayoutVars>
          <dgm:bulletEnabled val="1"/>
        </dgm:presLayoutVars>
      </dgm:prSet>
      <dgm:spPr/>
    </dgm:pt>
  </dgm:ptLst>
  <dgm:cxnLst>
    <dgm:cxn modelId="{2A3C2B16-1597-40C2-BAA7-7C0A9CDCE32D}" srcId="{6EFEC011-4828-4CB5-9458-329716A44984}" destId="{CCAC6486-5188-4636-9698-40C0621D686C}" srcOrd="3" destOrd="0" parTransId="{F57551C1-B67C-47A3-8907-B89E49FAE6AD}" sibTransId="{29BABCA0-D574-4DAE-9F08-2628D8AFE3A7}"/>
    <dgm:cxn modelId="{25847D1C-6705-4870-AE3B-13D9D79AD0D9}" type="presOf" srcId="{966BC765-D4F1-474D-91D6-269138C7865F}" destId="{56BDEA1D-4FBB-4AE3-8A9B-C04A6902019F}" srcOrd="0" destOrd="0" presId="urn:microsoft.com/office/officeart/2005/8/layout/default"/>
    <dgm:cxn modelId="{8F43CB39-056E-455A-AED9-F546918D16D0}" srcId="{6EFEC011-4828-4CB5-9458-329716A44984}" destId="{966BC765-D4F1-474D-91D6-269138C7865F}" srcOrd="0" destOrd="0" parTransId="{60D86F35-A8E3-48A9-BBCB-4681E8AA88B3}" sibTransId="{75AFC4E6-1F64-42E3-996E-F4517832951F}"/>
    <dgm:cxn modelId="{F4035D4B-9992-4E26-B85F-5312DCC60636}" srcId="{6EFEC011-4828-4CB5-9458-329716A44984}" destId="{BE16A792-11E4-4F03-82E5-3850A14851CD}" srcOrd="1" destOrd="0" parTransId="{D4AFBD7B-FB39-4183-8A2B-F47E847FE6FE}" sibTransId="{82F74F7F-5A86-4E20-A935-E7CCFEF0208A}"/>
    <dgm:cxn modelId="{29FA996E-2BC4-4472-800B-BE795DB42DB6}" type="presOf" srcId="{BE16A792-11E4-4F03-82E5-3850A14851CD}" destId="{59BCD1F3-1E8F-41C9-AAC3-1B02AD576058}" srcOrd="0" destOrd="0" presId="urn:microsoft.com/office/officeart/2005/8/layout/default"/>
    <dgm:cxn modelId="{1D1F4279-BC67-4CB9-8492-7F18F18261FD}" type="presOf" srcId="{6EFEC011-4828-4CB5-9458-329716A44984}" destId="{EBB80EBC-5C11-464C-90C0-9ABD6ECBF52C}" srcOrd="0" destOrd="0" presId="urn:microsoft.com/office/officeart/2005/8/layout/default"/>
    <dgm:cxn modelId="{0B6883C8-A22A-46C9-AEE9-0C6D58BAC59B}" srcId="{6EFEC011-4828-4CB5-9458-329716A44984}" destId="{827A3487-2C25-4830-BD74-378DC2ACF546}" srcOrd="2" destOrd="0" parTransId="{9AFABC5C-5988-48F9-A98E-39A7733EC595}" sibTransId="{8A70324C-E590-4F12-A048-706E6F5998DA}"/>
    <dgm:cxn modelId="{5A1F76E6-B99D-423B-AEF4-5A3DB8371078}" type="presOf" srcId="{CCAC6486-5188-4636-9698-40C0621D686C}" destId="{8F9898B6-B74E-4803-9058-DF7D9CB481AB}" srcOrd="0" destOrd="0" presId="urn:microsoft.com/office/officeart/2005/8/layout/default"/>
    <dgm:cxn modelId="{1976A4E9-D14D-4649-81BE-BAAE20A56677}" type="presOf" srcId="{827A3487-2C25-4830-BD74-378DC2ACF546}" destId="{534B4ECD-3CC5-4AFC-90CD-9424161F8C9E}" srcOrd="0" destOrd="0" presId="urn:microsoft.com/office/officeart/2005/8/layout/default"/>
    <dgm:cxn modelId="{D2B55DA7-9DB1-4D2F-B01E-4D3EA596AAFE}" type="presParOf" srcId="{EBB80EBC-5C11-464C-90C0-9ABD6ECBF52C}" destId="{56BDEA1D-4FBB-4AE3-8A9B-C04A6902019F}" srcOrd="0" destOrd="0" presId="urn:microsoft.com/office/officeart/2005/8/layout/default"/>
    <dgm:cxn modelId="{7B4F22F0-4B19-42B1-9EB3-B014154FEE05}" type="presParOf" srcId="{EBB80EBC-5C11-464C-90C0-9ABD6ECBF52C}" destId="{0ADFB58B-BF22-48DC-9ABC-6514643AB5D3}" srcOrd="1" destOrd="0" presId="urn:microsoft.com/office/officeart/2005/8/layout/default"/>
    <dgm:cxn modelId="{ABD4EC80-ED0E-4D45-9538-A7208EC685C1}" type="presParOf" srcId="{EBB80EBC-5C11-464C-90C0-9ABD6ECBF52C}" destId="{59BCD1F3-1E8F-41C9-AAC3-1B02AD576058}" srcOrd="2" destOrd="0" presId="urn:microsoft.com/office/officeart/2005/8/layout/default"/>
    <dgm:cxn modelId="{48053FA3-9113-4357-BB73-CB96E8123451}" type="presParOf" srcId="{EBB80EBC-5C11-464C-90C0-9ABD6ECBF52C}" destId="{EA9CEC77-D678-4068-9B58-B6050B1AD4FB}" srcOrd="3" destOrd="0" presId="urn:microsoft.com/office/officeart/2005/8/layout/default"/>
    <dgm:cxn modelId="{2CC1957B-8767-4530-BFA1-6251300A6E9A}" type="presParOf" srcId="{EBB80EBC-5C11-464C-90C0-9ABD6ECBF52C}" destId="{534B4ECD-3CC5-4AFC-90CD-9424161F8C9E}" srcOrd="4" destOrd="0" presId="urn:microsoft.com/office/officeart/2005/8/layout/default"/>
    <dgm:cxn modelId="{F2089D0B-7682-4ECD-83D4-4F47CC27867D}" type="presParOf" srcId="{EBB80EBC-5C11-464C-90C0-9ABD6ECBF52C}" destId="{D034EEDC-CC3A-4F34-A566-C20BBB1871B2}" srcOrd="5" destOrd="0" presId="urn:microsoft.com/office/officeart/2005/8/layout/default"/>
    <dgm:cxn modelId="{F055369C-A3C3-47BE-89F1-94C56FA0DD18}" type="presParOf" srcId="{EBB80EBC-5C11-464C-90C0-9ABD6ECBF52C}" destId="{8F9898B6-B74E-4803-9058-DF7D9CB481A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9B49A-74B9-4552-B767-1818017DEA9F}">
      <dsp:nvSpPr>
        <dsp:cNvPr id="0" name=""/>
        <dsp:cNvSpPr/>
      </dsp:nvSpPr>
      <dsp:spPr>
        <a:xfrm>
          <a:off x="3446" y="506971"/>
          <a:ext cx="1866093" cy="11196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mj-lt"/>
            </a:rPr>
            <a:t>Friends</a:t>
          </a:r>
        </a:p>
      </dsp:txBody>
      <dsp:txXfrm>
        <a:off x="3446" y="506971"/>
        <a:ext cx="1866093" cy="1119656"/>
      </dsp:txXfrm>
    </dsp:sp>
    <dsp:sp modelId="{43274C2F-F778-4A8F-B6E6-2A3B217E924C}">
      <dsp:nvSpPr>
        <dsp:cNvPr id="0" name=""/>
        <dsp:cNvSpPr/>
      </dsp:nvSpPr>
      <dsp:spPr>
        <a:xfrm>
          <a:off x="2056149" y="506971"/>
          <a:ext cx="1866093" cy="111965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mj-lt"/>
            </a:rPr>
            <a:t>Family</a:t>
          </a:r>
        </a:p>
      </dsp:txBody>
      <dsp:txXfrm>
        <a:off x="2056149" y="506971"/>
        <a:ext cx="1866093" cy="1119656"/>
      </dsp:txXfrm>
    </dsp:sp>
    <dsp:sp modelId="{24BADB0C-3E49-4DCB-A3AE-D5C856D6B73B}">
      <dsp:nvSpPr>
        <dsp:cNvPr id="0" name=""/>
        <dsp:cNvSpPr/>
      </dsp:nvSpPr>
      <dsp:spPr>
        <a:xfrm>
          <a:off x="4108853" y="506971"/>
          <a:ext cx="1866093" cy="111965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mj-lt"/>
            </a:rPr>
            <a:t>Payday lenders</a:t>
          </a:r>
        </a:p>
      </dsp:txBody>
      <dsp:txXfrm>
        <a:off x="4108853" y="506971"/>
        <a:ext cx="1866093" cy="1119656"/>
      </dsp:txXfrm>
    </dsp:sp>
    <dsp:sp modelId="{62606EF2-C7BA-403E-8D0A-4116876684D9}">
      <dsp:nvSpPr>
        <dsp:cNvPr id="0" name=""/>
        <dsp:cNvSpPr/>
      </dsp:nvSpPr>
      <dsp:spPr>
        <a:xfrm>
          <a:off x="6161556" y="506971"/>
          <a:ext cx="1866093" cy="111965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mj-lt"/>
            </a:rPr>
            <a:t>Pawnshops</a:t>
          </a:r>
        </a:p>
      </dsp:txBody>
      <dsp:txXfrm>
        <a:off x="6161556" y="506971"/>
        <a:ext cx="1866093" cy="1119656"/>
      </dsp:txXfrm>
    </dsp:sp>
    <dsp:sp modelId="{E01EA48F-D62F-4712-A4B6-E0F22592C270}">
      <dsp:nvSpPr>
        <dsp:cNvPr id="0" name=""/>
        <dsp:cNvSpPr/>
      </dsp:nvSpPr>
      <dsp:spPr>
        <a:xfrm>
          <a:off x="8214259" y="506971"/>
          <a:ext cx="1866093" cy="11196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mj-lt"/>
            </a:rPr>
            <a:t>Social lending circles</a:t>
          </a:r>
        </a:p>
      </dsp:txBody>
      <dsp:txXfrm>
        <a:off x="8214259" y="506971"/>
        <a:ext cx="1866093" cy="1119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CD1F3-1E8F-41C9-AAC3-1B02AD576058}">
      <dsp:nvSpPr>
        <dsp:cNvPr id="0" name=""/>
        <dsp:cNvSpPr/>
      </dsp:nvSpPr>
      <dsp:spPr>
        <a:xfrm>
          <a:off x="502" y="841664"/>
          <a:ext cx="1958950" cy="117537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Clr>
              <a:srgbClr val="DA5521"/>
            </a:buClr>
            <a:buNone/>
          </a:pPr>
          <a:r>
            <a:rPr lang="en-US" sz="1600" kern="1200" dirty="0"/>
            <a:t>What is the current balance?</a:t>
          </a:r>
        </a:p>
      </dsp:txBody>
      <dsp:txXfrm>
        <a:off x="502" y="841664"/>
        <a:ext cx="1958950" cy="1175370"/>
      </dsp:txXfrm>
    </dsp:sp>
    <dsp:sp modelId="{0794275B-0310-43BD-A998-BA3DA3BD509C}">
      <dsp:nvSpPr>
        <dsp:cNvPr id="0" name=""/>
        <dsp:cNvSpPr/>
      </dsp:nvSpPr>
      <dsp:spPr>
        <a:xfrm>
          <a:off x="2155347" y="841664"/>
          <a:ext cx="1958950" cy="117537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dirty="0"/>
            <a:t>When is the payment due?</a:t>
          </a:r>
        </a:p>
      </dsp:txBody>
      <dsp:txXfrm>
        <a:off x="2155347" y="841664"/>
        <a:ext cx="1958950" cy="1175370"/>
      </dsp:txXfrm>
    </dsp:sp>
    <dsp:sp modelId="{534B4ECD-3CC5-4AFC-90CD-9424161F8C9E}">
      <dsp:nvSpPr>
        <dsp:cNvPr id="0" name=""/>
        <dsp:cNvSpPr/>
      </dsp:nvSpPr>
      <dsp:spPr>
        <a:xfrm>
          <a:off x="502" y="2212929"/>
          <a:ext cx="1958950" cy="117537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a:t>What is the minimum payment?</a:t>
          </a:r>
          <a:endParaRPr lang="en-US" sz="1600" kern="1200" dirty="0"/>
        </a:p>
      </dsp:txBody>
      <dsp:txXfrm>
        <a:off x="502" y="2212929"/>
        <a:ext cx="1958950" cy="1175370"/>
      </dsp:txXfrm>
    </dsp:sp>
    <dsp:sp modelId="{8F9898B6-B74E-4803-9058-DF7D9CB481AB}">
      <dsp:nvSpPr>
        <dsp:cNvPr id="0" name=""/>
        <dsp:cNvSpPr/>
      </dsp:nvSpPr>
      <dsp:spPr>
        <a:xfrm>
          <a:off x="2155347" y="2212929"/>
          <a:ext cx="1958950" cy="11753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dirty="0"/>
            <a:t>What happens if the payment is late?</a:t>
          </a:r>
        </a:p>
      </dsp:txBody>
      <dsp:txXfrm>
        <a:off x="2155347" y="2212929"/>
        <a:ext cx="1958950" cy="1175370"/>
      </dsp:txXfrm>
    </dsp:sp>
    <dsp:sp modelId="{4C07326E-D02E-415E-8FC2-2B02014D90DF}">
      <dsp:nvSpPr>
        <dsp:cNvPr id="0" name=""/>
        <dsp:cNvSpPr/>
      </dsp:nvSpPr>
      <dsp:spPr>
        <a:xfrm>
          <a:off x="307430" y="3584195"/>
          <a:ext cx="3499938" cy="11753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dirty="0"/>
            <a:t>How long will the balance take </a:t>
          </a:r>
          <a:br>
            <a:rPr lang="en-US" sz="1600" kern="1200" dirty="0"/>
          </a:br>
          <a:r>
            <a:rPr lang="en-US" sz="1600" kern="1200" dirty="0"/>
            <a:t>to repay if only the minimum </a:t>
          </a:r>
          <a:br>
            <a:rPr lang="en-US" sz="1600" kern="1200" dirty="0"/>
          </a:br>
          <a:r>
            <a:rPr lang="en-US" sz="1600" kern="1200" dirty="0"/>
            <a:t>payment is made each month, assuming no changes?</a:t>
          </a:r>
        </a:p>
      </dsp:txBody>
      <dsp:txXfrm>
        <a:off x="307430" y="3584195"/>
        <a:ext cx="3499938" cy="1175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DEA1D-4FBB-4AE3-8A9B-C04A6902019F}">
      <dsp:nvSpPr>
        <dsp:cNvPr id="0" name=""/>
        <dsp:cNvSpPr/>
      </dsp:nvSpPr>
      <dsp:spPr>
        <a:xfrm>
          <a:off x="459488" y="751138"/>
          <a:ext cx="3437519" cy="11563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Clr>
              <a:srgbClr val="DA5521"/>
            </a:buClr>
            <a:buNone/>
          </a:pPr>
          <a:r>
            <a:rPr lang="en-US" sz="1800" kern="1200" dirty="0"/>
            <a:t>Describe three different kinds </a:t>
          </a:r>
          <a:br>
            <a:rPr lang="en-US" sz="1800" kern="1200" dirty="0"/>
          </a:br>
          <a:r>
            <a:rPr lang="en-US" sz="1800" kern="1200" dirty="0"/>
            <a:t>of transactions made during </a:t>
          </a:r>
          <a:br>
            <a:rPr lang="en-US" sz="1800" kern="1200" dirty="0"/>
          </a:br>
          <a:r>
            <a:rPr lang="en-US" sz="1800" kern="1200" dirty="0"/>
            <a:t>the month.</a:t>
          </a:r>
        </a:p>
      </dsp:txBody>
      <dsp:txXfrm>
        <a:off x="459488" y="751138"/>
        <a:ext cx="3437519" cy="1156343"/>
      </dsp:txXfrm>
    </dsp:sp>
    <dsp:sp modelId="{59BCD1F3-1E8F-41C9-AAC3-1B02AD576058}">
      <dsp:nvSpPr>
        <dsp:cNvPr id="0" name=""/>
        <dsp:cNvSpPr/>
      </dsp:nvSpPr>
      <dsp:spPr>
        <a:xfrm>
          <a:off x="154647" y="2100205"/>
          <a:ext cx="1927238" cy="11563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Clr>
              <a:srgbClr val="DA5521"/>
            </a:buClr>
            <a:buNone/>
          </a:pPr>
          <a:r>
            <a:rPr lang="en-US" sz="1800" kern="1200" dirty="0"/>
            <a:t>What is the APR on purchases?</a:t>
          </a:r>
        </a:p>
      </dsp:txBody>
      <dsp:txXfrm>
        <a:off x="154647" y="2100205"/>
        <a:ext cx="1927238" cy="1156343"/>
      </dsp:txXfrm>
    </dsp:sp>
    <dsp:sp modelId="{534B4ECD-3CC5-4AFC-90CD-9424161F8C9E}">
      <dsp:nvSpPr>
        <dsp:cNvPr id="0" name=""/>
        <dsp:cNvSpPr/>
      </dsp:nvSpPr>
      <dsp:spPr>
        <a:xfrm>
          <a:off x="2274609" y="2100205"/>
          <a:ext cx="1927238" cy="11563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a:t>What is the APR on cash advances?</a:t>
          </a:r>
        </a:p>
      </dsp:txBody>
      <dsp:txXfrm>
        <a:off x="2274609" y="2100205"/>
        <a:ext cx="1927238" cy="1156343"/>
      </dsp:txXfrm>
    </dsp:sp>
    <dsp:sp modelId="{8F9898B6-B74E-4803-9058-DF7D9CB481AB}">
      <dsp:nvSpPr>
        <dsp:cNvPr id="0" name=""/>
        <dsp:cNvSpPr/>
      </dsp:nvSpPr>
      <dsp:spPr>
        <a:xfrm>
          <a:off x="1214628" y="3449273"/>
          <a:ext cx="1927238" cy="11563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a:t>What is the APR on balance transfers?</a:t>
          </a:r>
        </a:p>
      </dsp:txBody>
      <dsp:txXfrm>
        <a:off x="1214628" y="3449273"/>
        <a:ext cx="1927238" cy="11563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7C6AEB-9038-214D-9C89-DB1758FDD3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9B777422-7A1E-3645-AF4D-2284120C03A4}"/>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43350045-5876-B14A-9772-374744C6880E}" type="datetime1">
              <a:rPr lang="en-US" altLang="en-US"/>
              <a:pPr/>
              <a:t>9/5/2025</a:t>
            </a:fld>
            <a:endParaRPr lang="en-US" altLang="en-US"/>
          </a:p>
        </p:txBody>
      </p:sp>
      <p:sp>
        <p:nvSpPr>
          <p:cNvPr id="4" name="Footer Placeholder 3">
            <a:extLst>
              <a:ext uri="{FF2B5EF4-FFF2-40B4-BE49-F238E27FC236}">
                <a16:creationId xmlns:a16="http://schemas.microsoft.com/office/drawing/2014/main" id="{FECC6009-3175-4640-9A0E-0CF51F5B4B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50B5C5B1-C110-5C4D-9196-5F4D3EEB6D4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4B69363B-ADAA-AB44-8AAF-3B6812C451D6}"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67292-039C-AB48-908E-136C144103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CC0B40F5-C365-3B40-BE4D-0E999E9A0411}"/>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5B0809F8-EA7D-264B-87FF-5B033C1F1CE1}" type="datetime1">
              <a:rPr lang="en-US" altLang="en-US"/>
              <a:pPr/>
              <a:t>9/5/2025</a:t>
            </a:fld>
            <a:endParaRPr lang="en-US" altLang="en-US"/>
          </a:p>
        </p:txBody>
      </p:sp>
      <p:sp>
        <p:nvSpPr>
          <p:cNvPr id="4" name="Slide Image Placeholder 3">
            <a:extLst>
              <a:ext uri="{FF2B5EF4-FFF2-40B4-BE49-F238E27FC236}">
                <a16:creationId xmlns:a16="http://schemas.microsoft.com/office/drawing/2014/main" id="{921F1122-00C6-194D-B24E-13B359A1FC5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8E64F62-BB5C-4E4F-8068-C9C66E0A77A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01314E4-E462-AC4F-BA81-617C4915195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50BF5EE-9E32-D146-816F-6A0640543BB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13963784-B58B-574B-900D-EF770E0374D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9"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9"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9"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nnualcreditreport.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9867208-695D-FF4A-81A4-E2A57C2B2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87165D-31FC-BD41-A626-A176B2A70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For internal use by facilitators. This sample agenda mirrors the agenda in the facilitator guide. Recent updates to the curriculum appear in this slide but may not yet appear in the facilitator guide. Updates to the guides are in progress. </a:t>
            </a:r>
            <a:r>
              <a:rPr lang="en-US" altLang="en-US" dirty="0">
                <a:ea typeface="ＭＳ Ｐゴシック"/>
                <a:cs typeface="Calibri"/>
              </a:rPr>
              <a:t>Facilitators will want to keep close track of session time and balance delivering the content and encouraging discussions to keep the session one to 1.5 hours long.</a:t>
            </a:r>
          </a:p>
        </p:txBody>
      </p:sp>
      <p:sp>
        <p:nvSpPr>
          <p:cNvPr id="55300" name="Slide Number Placeholder 3">
            <a:extLst>
              <a:ext uri="{FF2B5EF4-FFF2-40B4-BE49-F238E27FC236}">
                <a16:creationId xmlns:a16="http://schemas.microsoft.com/office/drawing/2014/main" id="{31F9BCE4-48E2-4543-8519-122253690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7454-DD73-E54E-AF5A-1E629EE40EC0}" type="slidenum">
              <a:rPr lang="en-US" altLang="en-US" sz="1200">
                <a:latin typeface="Calibri" panose="020F0502020204030204" pitchFamily="34" charset="0"/>
              </a:rPr>
              <a:pPr/>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4107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Share your screen and show this video: https://www.youtube.com/watch?v=AOP5wiu7mRU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End the video at 2 mins/24 seconds.  </a:t>
            </a:r>
          </a:p>
          <a:p>
            <a:endParaRPr lang="en-US" dirty="0"/>
          </a:p>
        </p:txBody>
      </p:sp>
      <p:sp>
        <p:nvSpPr>
          <p:cNvPr id="4" name="Slide Number Placeholder 3"/>
          <p:cNvSpPr>
            <a:spLocks noGrp="1"/>
          </p:cNvSpPr>
          <p:nvPr>
            <p:ph type="sldNum" sz="quarter" idx="5"/>
          </p:nvPr>
        </p:nvSpPr>
        <p:spPr/>
        <p:txBody>
          <a:bodyPr/>
          <a:lstStyle/>
          <a:p>
            <a:fld id="{13963784-B58B-574B-900D-EF770E0374D9}" type="slidenum">
              <a:rPr lang="en-US" altLang="en-US" smtClean="0"/>
              <a:pPr/>
              <a:t>10</a:t>
            </a:fld>
            <a:endParaRPr lang="en-US" altLang="en-US"/>
          </a:p>
        </p:txBody>
      </p:sp>
    </p:spTree>
    <p:extLst>
      <p:ext uri="{BB962C8B-B14F-4D97-AF65-F5344CB8AC3E}">
        <p14:creationId xmlns:p14="http://schemas.microsoft.com/office/powerpoint/2010/main" val="473898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ＭＳ Ｐゴシック" panose="020B0600070205080204" pitchFamily="34" charset="-128"/>
              </a:rPr>
              <a:t>Consider creating a Kahoot game for the credit terms.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the young people to teach the entire group about what they learned from the video on what is </a:t>
            </a:r>
            <a:r>
              <a:rPr lang="en-US" altLang="en-US" b="1" dirty="0">
                <a:ea typeface="ＭＳ Ｐゴシック" panose="020B0600070205080204" pitchFamily="34" charset="-128"/>
              </a:rPr>
              <a:t>interest</a:t>
            </a:r>
            <a:r>
              <a:rPr lang="en-US" altLang="en-US" dirty="0">
                <a:ea typeface="ＭＳ Ｐゴシック" panose="020B0600070205080204" pitchFamily="34" charset="-128"/>
              </a:rPr>
              <a:t>? Note that </a:t>
            </a:r>
            <a:r>
              <a:rPr lang="en-US" altLang="en-US" b="1" dirty="0">
                <a:ea typeface="ＭＳ Ｐゴシック" panose="020B0600070205080204" pitchFamily="34" charset="-128"/>
              </a:rPr>
              <a:t>variable interest </a:t>
            </a:r>
            <a:r>
              <a:rPr lang="en-US" altLang="en-US" dirty="0">
                <a:ea typeface="ＭＳ Ｐゴシック" panose="020B0600070205080204" pitchFamily="34" charset="-128"/>
              </a:rPr>
              <a:t>means the rate being charged can increase and that </a:t>
            </a:r>
            <a:r>
              <a:rPr lang="en-US" altLang="en-US" b="1" dirty="0">
                <a:ea typeface="ＭＳ Ｐゴシック" panose="020B0600070205080204" pitchFamily="34" charset="-128"/>
              </a:rPr>
              <a:t>fixed</a:t>
            </a:r>
            <a:r>
              <a:rPr lang="en-US" altLang="en-US" dirty="0">
                <a:ea typeface="ＭＳ Ｐゴシック" panose="020B0600070205080204" pitchFamily="34" charset="-128"/>
              </a:rPr>
              <a:t> means the interest rate is the same during the time of the loan. Discuss </a:t>
            </a:r>
            <a:r>
              <a:rPr lang="en-US" altLang="en-US" b="1" dirty="0">
                <a:ea typeface="ＭＳ Ｐゴシック" panose="020B0600070205080204" pitchFamily="34" charset="-128"/>
              </a:rPr>
              <a:t>fees</a:t>
            </a:r>
            <a:r>
              <a:rPr lang="en-US" altLang="en-US" dirty="0">
                <a:ea typeface="ＭＳ Ｐゴシック" panose="020B0600070205080204" pitchFamily="34" charset="-128"/>
              </a:rPr>
              <a:t> such as late fees for payments that were not paid on time, over-the-limit fees for when a person goes above their credit limit on a credit card and the annual fee for some credit cards. Emphasize the need to limit fees. State that a </a:t>
            </a:r>
            <a:r>
              <a:rPr lang="en-US" altLang="en-US" b="1" dirty="0">
                <a:ea typeface="ＭＳ Ｐゴシック" panose="020B0600070205080204" pitchFamily="34" charset="-128"/>
              </a:rPr>
              <a:t>secured loan</a:t>
            </a:r>
            <a:r>
              <a:rPr lang="en-US" altLang="en-US" dirty="0">
                <a:ea typeface="ＭＳ Ｐゴシック" panose="020B0600070205080204" pitchFamily="34" charset="-128"/>
              </a:rPr>
              <a:t> is a loan backed by collateral — financial assets they own, like a home or a car — that can be used as payment to the lender if they don't pay back the </a:t>
            </a:r>
            <a:r>
              <a:rPr lang="en-US" altLang="en-US" b="1" dirty="0">
                <a:ea typeface="ＭＳ Ｐゴシック" panose="020B0600070205080204" pitchFamily="34" charset="-128"/>
              </a:rPr>
              <a:t>loan. </a:t>
            </a:r>
            <a:r>
              <a:rPr lang="en-US" altLang="en-US" dirty="0">
                <a:ea typeface="ＭＳ Ｐゴシック" panose="020B0600070205080204" pitchFamily="34" charset="-128"/>
              </a:rPr>
              <a:t>Emphasize that the lender will take the collateral, or car, if the loan is not paid according to the terms. Explain that a car loan is a type of </a:t>
            </a:r>
            <a:r>
              <a:rPr lang="en-US" altLang="en-US" b="1" dirty="0">
                <a:ea typeface="ＭＳ Ｐゴシック" panose="020B0600070205080204" pitchFamily="34" charset="-128"/>
              </a:rPr>
              <a:t>Installment Loan</a:t>
            </a:r>
            <a:r>
              <a:rPr lang="en-US" altLang="en-US" dirty="0">
                <a:ea typeface="ＭＳ Ｐゴシック" panose="020B0600070205080204" pitchFamily="34" charset="-128"/>
              </a:rPr>
              <a:t>, where there are fixed, equal payments throughout the term of the loan as opposed to </a:t>
            </a:r>
            <a:r>
              <a:rPr lang="en-US" altLang="en-US" b="1" dirty="0">
                <a:ea typeface="ＭＳ Ｐゴシック" panose="020B0600070205080204" pitchFamily="34" charset="-128"/>
              </a:rPr>
              <a:t>Revolving Credit</a:t>
            </a:r>
            <a:r>
              <a:rPr lang="en-US" altLang="en-US" dirty="0">
                <a:ea typeface="ＭＳ Ｐゴシック" panose="020B0600070205080204" pitchFamily="34" charset="-128"/>
              </a:rPr>
              <a:t>, like a credit card that allows you to borrow money, pay it back and borrow it again. Tell them that the </a:t>
            </a:r>
            <a:r>
              <a:rPr lang="en-US" altLang="en-US" b="1" dirty="0">
                <a:ea typeface="ＭＳ Ｐゴシック" panose="020B0600070205080204" pitchFamily="34" charset="-128"/>
              </a:rPr>
              <a:t>Minimum Payment </a:t>
            </a:r>
            <a:r>
              <a:rPr lang="en-US" altLang="en-US" dirty="0">
                <a:ea typeface="ＭＳ Ｐゴシック" panose="020B0600070205080204" pitchFamily="34" charset="-128"/>
              </a:rPr>
              <a:t>on a credit card is the smallest amount the lender will allow them to pay on their outstanding debt. They have to pay at least this amount but paying more will reduce the amount of interest paid. Summarize that borrowing money = </a:t>
            </a:r>
            <a:r>
              <a:rPr lang="en-US" altLang="en-US" b="1" dirty="0">
                <a:ea typeface="ＭＳ Ｐゴシック" panose="020B0600070205080204" pitchFamily="34" charset="-128"/>
              </a:rPr>
              <a:t>Debt</a:t>
            </a:r>
            <a:r>
              <a:rPr lang="en-US" altLang="en-US" dirty="0">
                <a:ea typeface="ＭＳ Ｐゴシック" panose="020B0600070205080204" pitchFamily="34" charset="-128"/>
              </a:rPr>
              <a:t> that has to be paid back. </a:t>
            </a:r>
          </a:p>
          <a:p>
            <a:endParaRPr lang="en-US" dirty="0"/>
          </a:p>
        </p:txBody>
      </p:sp>
      <p:sp>
        <p:nvSpPr>
          <p:cNvPr id="4" name="Slide Number Placeholder 3"/>
          <p:cNvSpPr>
            <a:spLocks noGrp="1"/>
          </p:cNvSpPr>
          <p:nvPr>
            <p:ph type="sldNum" sz="quarter" idx="5"/>
          </p:nvPr>
        </p:nvSpPr>
        <p:spPr/>
        <p:txBody>
          <a:bodyPr/>
          <a:lstStyle/>
          <a:p>
            <a:fld id="{13963784-B58B-574B-900D-EF770E0374D9}" type="slidenum">
              <a:rPr lang="en-US" altLang="en-US" smtClean="0"/>
              <a:pPr/>
              <a:t>11</a:t>
            </a:fld>
            <a:endParaRPr lang="en-US" altLang="en-US"/>
          </a:p>
        </p:txBody>
      </p:sp>
    </p:spTree>
    <p:extLst>
      <p:ext uri="{BB962C8B-B14F-4D97-AF65-F5344CB8AC3E}">
        <p14:creationId xmlns:p14="http://schemas.microsoft.com/office/powerpoint/2010/main" val="4101951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A6D7D639-C027-624C-81F0-00A78F1F39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E12B2135-5E61-DA4C-ABCD-BD89F45B80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a young person to read the steps to Getting a Credit Card. Remind them where they can get their credit score from Key 2 (</a:t>
            </a:r>
            <a:r>
              <a:rPr lang="en-US" altLang="en-US" dirty="0">
                <a:ea typeface="ＭＳ Ｐゴシック" panose="020B0600070205080204" pitchFamily="34" charset="-128"/>
                <a:hlinkClick r:id="rId3"/>
              </a:rPr>
              <a:t>www.annualcreditreport.com</a:t>
            </a:r>
            <a:r>
              <a:rPr lang="en-US" altLang="en-US" dirty="0">
                <a:ea typeface="ＭＳ Ｐゴシック" panose="020B0600070205080204" pitchFamily="34" charset="-128"/>
              </a:rPr>
              <a:t> or their bank/credit union if that is provided with the account). Tell them they can research different credit cards online via the resources listed in their Supplemental Resources handout. Ask what information/documents they think are needed to apply for a credit card (Social Security number, income, employer, address, contact information). Inform them that they can apply online or at their bank/credit union. Let the young people know that companies issue credit cards to make money. Just because a company offers a credit card to young people, it doesn’t mean they should take it. They need to pick the best one for them. You will cover what factors to consider in a few slides.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Summarize that the best way to use a credit card is to only purchase what they can afford at the time and pay off the balance every month. Note that sometimes that isn’t possible, such as having to buy tires for a car when they don’t have enough money in savings to buy them. The strategy then is pay the debt off as quickly as possible to reduce the amount of interest paid on the money borrowed.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Review the differences between the following 3 cards:</a:t>
            </a:r>
          </a:p>
          <a:p>
            <a:pPr eaLnBrk="1" hangingPunct="1">
              <a:spcBef>
                <a:spcPct val="0"/>
              </a:spcBef>
            </a:pPr>
            <a:r>
              <a:rPr lang="en-US" altLang="en-US" dirty="0">
                <a:ea typeface="ＭＳ Ｐゴシック" panose="020B0600070205080204" pitchFamily="34" charset="-128"/>
              </a:rPr>
              <a:t> </a:t>
            </a:r>
          </a:p>
          <a:p>
            <a:pPr eaLnBrk="1" hangingPunct="1">
              <a:spcBef>
                <a:spcPct val="0"/>
              </a:spcBef>
            </a:pPr>
            <a:r>
              <a:rPr lang="en-US" altLang="en-US" dirty="0">
                <a:ea typeface="ＭＳ Ｐゴシック" panose="020B0600070205080204" pitchFamily="34" charset="-128"/>
              </a:rPr>
              <a:t>A store card is one that they can only use at a specific store. These are becoming less frequent but can be used to buy items from that store and pay for them later.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 traditional credit card is one that can be used at multiple locations or online.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the young people if they remember what a secured credit card is from Key 2. A secured credit card is a card that is backed by a cash deposit from the cardholder. They can save up the amount needed to get this type of card, typically between $300–$500. Then choose a bank/credit union to apply for the card. There is usually a fee to get the card, $40–$50. The cash deposit is placed in an account and is only used if the cardholder doesn’t pay for any charges they have made.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70660" name="Slide Number Placeholder 3">
            <a:extLst>
              <a:ext uri="{FF2B5EF4-FFF2-40B4-BE49-F238E27FC236}">
                <a16:creationId xmlns:a16="http://schemas.microsoft.com/office/drawing/2014/main" id="{D901EA75-0DDF-7749-9C27-59C1E1A567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A1F3CC-EDA9-CE48-8C04-3B7BE42035D5}" type="slidenum">
              <a:rPr lang="en-US" altLang="en-US" sz="1200">
                <a:latin typeface="Calibri" panose="020F0502020204030204" pitchFamily="34" charset="0"/>
              </a:rPr>
              <a:pPr/>
              <a:t>12</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121448E8-6B4E-FB45-87F9-61955E8541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6BF58A02-2B2A-F148-AE33-503CAC28CB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Discuss this common advertisement for credit, often found in furniture stores. Go through the questions listed. Note that the big letters, 40% and 12 Months are meant to get their attention but that they have to read the fine print. </a:t>
            </a:r>
          </a:p>
          <a:p>
            <a:pPr eaLnBrk="1" hangingPunct="1">
              <a:spcBef>
                <a:spcPct val="0"/>
              </a:spcBef>
            </a:pPr>
            <a:r>
              <a:rPr lang="en-US" altLang="en-US" dirty="0">
                <a:ea typeface="ＭＳ Ｐゴシック" panose="020B0600070205080204" pitchFamily="34" charset="-128"/>
              </a:rPr>
              <a:t>If the young people do not identify this, add that the little cross symbols next to 40% off and 12 months are a giveaway that something important is hiding in the fine print and that this offer may not be as good as it looks. Also add that the fine print on this part of the ad states that you have to make this purchase on an Ashley Advantage credit card. They are trying to get you to sign up for a credit card.</a:t>
            </a:r>
          </a:p>
          <a:p>
            <a:pPr eaLnBrk="1" hangingPunct="1">
              <a:spcBef>
                <a:spcPct val="0"/>
              </a:spcBef>
            </a:pPr>
            <a:endParaRPr lang="en-US" altLang="en-US" dirty="0">
              <a:ea typeface="ＭＳ Ｐゴシック" panose="020B0600070205080204" pitchFamily="34" charset="-128"/>
            </a:endParaRPr>
          </a:p>
        </p:txBody>
      </p:sp>
      <p:sp>
        <p:nvSpPr>
          <p:cNvPr id="78852" name="Slide Number Placeholder 3">
            <a:extLst>
              <a:ext uri="{FF2B5EF4-FFF2-40B4-BE49-F238E27FC236}">
                <a16:creationId xmlns:a16="http://schemas.microsoft.com/office/drawing/2014/main" id="{675E4E6B-F26A-3740-8BB0-555086F9D8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E058E4-44BF-E248-AA89-127585BD5A2A}" type="slidenum">
              <a:rPr lang="en-US" altLang="en-US" sz="1200">
                <a:latin typeface="Calibri" panose="020F0502020204030204" pitchFamily="34" charset="0"/>
              </a:rPr>
              <a:pPr/>
              <a:t>13</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4DB203BB-1662-4A4A-BD0E-31084B6E4F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23CAD3DF-DCA6-724A-85AC-C913123F67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Share with the young people that this is the fine print below the main part of the ad. It’s so tiny that they are HOPING you don’t read it!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someone to read the fine print. Emphasize that if the loan is not paid on time, the company can charge them interest from the date of purchase, or for the entire 12 months of the loan. Ask young people to share how they would feel if they had to pay the higher amount noted. Ask them if they think this is a good deal. Help them understand that it might be a good deal if they already have all the money saved and just pay over 12 months, but otherwise it’s a risk! If something happens and they lose hours at work or lose their job, it means they can’t make their payment. Ask them if they think this happens to people. Highlight that that is how this company plans to make money off of this so-called deal.</a:t>
            </a:r>
          </a:p>
          <a:p>
            <a:pPr eaLnBrk="1" hangingPunct="1">
              <a:spcBef>
                <a:spcPct val="0"/>
              </a:spcBef>
            </a:pPr>
            <a:endParaRPr lang="en-US" altLang="en-US" dirty="0">
              <a:ea typeface="ＭＳ Ｐゴシック" panose="020B0600070205080204" pitchFamily="34" charset="-128"/>
            </a:endParaRPr>
          </a:p>
        </p:txBody>
      </p:sp>
      <p:sp>
        <p:nvSpPr>
          <p:cNvPr id="80900" name="Slide Number Placeholder 3">
            <a:extLst>
              <a:ext uri="{FF2B5EF4-FFF2-40B4-BE49-F238E27FC236}">
                <a16:creationId xmlns:a16="http://schemas.microsoft.com/office/drawing/2014/main" id="{17D2564F-C7DE-254A-A759-4B7E8C4817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81488F-D7AA-BB43-9E5A-BAF72ADFB932}" type="slidenum">
              <a:rPr lang="en-US" altLang="en-US" sz="1200">
                <a:latin typeface="Calibri" panose="020F0502020204030204" pitchFamily="34" charset="0"/>
              </a:rPr>
              <a:pPr/>
              <a:t>14</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C24A4090-4CB4-574A-AC7A-B1377AD771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FFDAFF14-626B-DF45-8E64-B8C5FF54BC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Review the handout with the young people on the factors to consider when choosing a loan or a credit card. Ask someone to put in the chat box or take themselves off mute and say which factors they think are most important. Ask if anyone has a credit card. How did they choose it? How do they use it? This handout is also included in the Supplemental Resources handout and is located on page 17 of the online in person Participant Guide.</a:t>
            </a:r>
          </a:p>
          <a:p>
            <a:pPr eaLnBrk="1" hangingPunct="1">
              <a:spcBef>
                <a:spcPct val="0"/>
              </a:spcBef>
            </a:pPr>
            <a:endParaRPr lang="en-US" altLang="en-US" dirty="0">
              <a:ea typeface="ＭＳ Ｐゴシック" panose="020B0600070205080204" pitchFamily="34" charset="-128"/>
            </a:endParaRPr>
          </a:p>
        </p:txBody>
      </p:sp>
      <p:sp>
        <p:nvSpPr>
          <p:cNvPr id="74756" name="Slide Number Placeholder 3">
            <a:extLst>
              <a:ext uri="{FF2B5EF4-FFF2-40B4-BE49-F238E27FC236}">
                <a16:creationId xmlns:a16="http://schemas.microsoft.com/office/drawing/2014/main" id="{643F26C0-64BA-9D48-855F-99C925ACFE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300D4-B752-084A-9D4D-A5361C513239}" type="slidenum">
              <a:rPr lang="en-US" altLang="en-US" sz="1200">
                <a:latin typeface="Calibri" panose="020F0502020204030204" pitchFamily="34" charset="0"/>
              </a:rPr>
              <a:pPr/>
              <a:t>15</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424D76E-EC6F-434D-951D-9EE8744BBE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49993B09-5835-1945-9CDC-B084149C0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cs typeface="Calibri"/>
              </a:rPr>
              <a:t>Share your screen and go to the website for a calculation on the total cost of an auto loan. The website can also be found here: https://www.nerdwallet.com/article/loans/auto-loans/total-cost-owning-car?trk=nw_gn1_4.0</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a:cs typeface="Calibri"/>
              </a:rPr>
              <a:t>Enter in $350 for the car payment, $100 for insurance, $250 for gas, $50 for maintenance and repairs, and $15 for registration and fees. Alternatively, ask young people for the numbers and put those into the calculator. Discuss the final amount. Emphasize that being able to afford the car payment alone is not enough and that these other expenses need to be included. Young people need to put the amount of money for repairs in a separate savings account so that when repairs are needed, the money will be there. </a:t>
            </a:r>
          </a:p>
          <a:p>
            <a:pPr eaLnBrk="1" hangingPunct="1">
              <a:spcBef>
                <a:spcPct val="0"/>
              </a:spcBef>
            </a:pPr>
            <a:endParaRPr lang="en-US" altLang="en-US" dirty="0">
              <a:ea typeface="ＭＳ Ｐゴシック" panose="020B0600070205080204" pitchFamily="34" charset="-128"/>
            </a:endParaRPr>
          </a:p>
        </p:txBody>
      </p:sp>
      <p:sp>
        <p:nvSpPr>
          <p:cNvPr id="76804" name="Slide Number Placeholder 3">
            <a:extLst>
              <a:ext uri="{FF2B5EF4-FFF2-40B4-BE49-F238E27FC236}">
                <a16:creationId xmlns:a16="http://schemas.microsoft.com/office/drawing/2014/main" id="{40C75948-8621-1444-8D1C-1DFEFA2BEC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425880-17CF-D940-BBFB-CA45301363D8}" type="slidenum">
              <a:rPr lang="en-US" altLang="en-US" sz="1200">
                <a:latin typeface="Calibri" panose="020F0502020204030204" pitchFamily="34" charset="0"/>
              </a:rPr>
              <a:pPr/>
              <a:t>16</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participants the questions in boxes on the slide (bonus points if they can tell you where on the statement the information is found).</a:t>
            </a:r>
          </a:p>
          <a:p>
            <a:endParaRPr lang="en-US" dirty="0"/>
          </a:p>
          <a:p>
            <a:r>
              <a:rPr lang="en-US" dirty="0"/>
              <a:t>Alternative activity: Use the credit card statement activity in the participant guide as it is written but create groups through the breakout feature on Zoom. Then have them come back with the answers they found.</a:t>
            </a:r>
          </a:p>
        </p:txBody>
      </p:sp>
      <p:sp>
        <p:nvSpPr>
          <p:cNvPr id="4" name="Slide Number Placeholder 3"/>
          <p:cNvSpPr>
            <a:spLocks noGrp="1"/>
          </p:cNvSpPr>
          <p:nvPr>
            <p:ph type="sldNum" sz="quarter" idx="5"/>
          </p:nvPr>
        </p:nvSpPr>
        <p:spPr/>
        <p:txBody>
          <a:bodyPr/>
          <a:lstStyle/>
          <a:p>
            <a:fld id="{13963784-B58B-574B-900D-EF770E0374D9}" type="slidenum">
              <a:rPr lang="en-US" altLang="en-US" smtClean="0"/>
              <a:pPr/>
              <a:t>17</a:t>
            </a:fld>
            <a:endParaRPr lang="en-US" altLang="en-US"/>
          </a:p>
        </p:txBody>
      </p:sp>
    </p:spTree>
    <p:extLst>
      <p:ext uri="{BB962C8B-B14F-4D97-AF65-F5344CB8AC3E}">
        <p14:creationId xmlns:p14="http://schemas.microsoft.com/office/powerpoint/2010/main" val="342335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participants the questions in boxes on the slide (bonus points if they can tell you where on the statement the information is found).</a:t>
            </a:r>
          </a:p>
          <a:p>
            <a:endParaRPr lang="en-US" dirty="0"/>
          </a:p>
          <a:p>
            <a:r>
              <a:rPr lang="en-US" dirty="0"/>
              <a:t>Alternative activity: Use the credit card statement activity in the participant guide as it is written but create groups through the breakout feature on Zoom. Then have them come back with the answers they found.</a:t>
            </a:r>
          </a:p>
        </p:txBody>
      </p:sp>
      <p:sp>
        <p:nvSpPr>
          <p:cNvPr id="4" name="Slide Number Placeholder 3"/>
          <p:cNvSpPr>
            <a:spLocks noGrp="1"/>
          </p:cNvSpPr>
          <p:nvPr>
            <p:ph type="sldNum" sz="quarter" idx="5"/>
          </p:nvPr>
        </p:nvSpPr>
        <p:spPr/>
        <p:txBody>
          <a:bodyPr/>
          <a:lstStyle/>
          <a:p>
            <a:fld id="{13963784-B58B-574B-900D-EF770E0374D9}" type="slidenum">
              <a:rPr lang="en-US" altLang="en-US" smtClean="0"/>
              <a:pPr/>
              <a:t>18</a:t>
            </a:fld>
            <a:endParaRPr lang="en-US" altLang="en-US"/>
          </a:p>
        </p:txBody>
      </p:sp>
    </p:spTree>
    <p:extLst>
      <p:ext uri="{BB962C8B-B14F-4D97-AF65-F5344CB8AC3E}">
        <p14:creationId xmlns:p14="http://schemas.microsoft.com/office/powerpoint/2010/main" val="2221989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EADF3B-6D82-1249-9D82-6900F2B85B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41836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anose="020B0600070205080204" pitchFamily="34" charset="-128"/>
              </a:rPr>
              <a:t>Facilitator: Introduce yourself. Ask participants to take themselves off mute and say their names, or if they are more comfortable, they may say hello by putting their name in the chat box. </a:t>
            </a:r>
          </a:p>
          <a:p>
            <a:pPr eaLnBrk="1" hangingPunct="1">
              <a:spcBef>
                <a:spcPct val="0"/>
              </a:spcBef>
            </a:pPr>
            <a:endParaRPr lang="en-US" altLang="en-U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13963784-B58B-574B-900D-EF770E0374D9}" type="slidenum">
              <a:rPr lang="en-US" altLang="en-US" smtClean="0"/>
              <a:pPr/>
              <a:t>2</a:t>
            </a:fld>
            <a:endParaRPr lang="en-US" altLang="en-US"/>
          </a:p>
        </p:txBody>
      </p:sp>
    </p:spTree>
    <p:extLst>
      <p:ext uri="{BB962C8B-B14F-4D97-AF65-F5344CB8AC3E}">
        <p14:creationId xmlns:p14="http://schemas.microsoft.com/office/powerpoint/2010/main" val="1802126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9E42B98A-245C-0848-9697-123319744C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EF50EE8B-1221-EF4D-80C5-D4D573B310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someone to read Jamal’s story. After they finish reading this slide, ask all young people what they think is going to happen next.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84996" name="Slide Number Placeholder 3">
            <a:extLst>
              <a:ext uri="{FF2B5EF4-FFF2-40B4-BE49-F238E27FC236}">
                <a16:creationId xmlns:a16="http://schemas.microsoft.com/office/drawing/2014/main" id="{E3FFA3A0-FD61-6A4A-83EC-12F9D42067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C4CEE3-7E2F-6940-8E61-6639237941A6}" type="slidenum">
              <a:rPr lang="en-US" altLang="en-US" sz="1200">
                <a:latin typeface="Calibri" panose="020F0502020204030204" pitchFamily="34" charset="0"/>
              </a:rPr>
              <a:pPr/>
              <a:t>20</a:t>
            </a:fld>
            <a:endParaRPr lang="en-US" altLang="en-US"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9E42B98A-245C-0848-9697-123319744C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EF50EE8B-1221-EF4D-80C5-D4D573B310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a different person to read the second part of Jamal’s story. Ask the questions listed.</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Possible follow-up question: Let’s help Jamal out with some advice. What else could he have done once he realized he was going to be late on rent instead of getting this expensive loan?</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Answers might include: Just take the late fee (cheaper), call his landlord and ask for a few extra days, borrow money from friends or family, make a partial payment on rent, etc.</a:t>
            </a:r>
          </a:p>
          <a:p>
            <a:pPr eaLnBrk="1" hangingPunct="1">
              <a:spcBef>
                <a:spcPct val="0"/>
              </a:spcBef>
            </a:pPr>
            <a:endParaRPr lang="en-US" altLang="en-US" dirty="0">
              <a:ea typeface="ＭＳ Ｐゴシック" panose="020B0600070205080204" pitchFamily="34" charset="-128"/>
            </a:endParaRPr>
          </a:p>
        </p:txBody>
      </p:sp>
      <p:sp>
        <p:nvSpPr>
          <p:cNvPr id="84996" name="Slide Number Placeholder 3">
            <a:extLst>
              <a:ext uri="{FF2B5EF4-FFF2-40B4-BE49-F238E27FC236}">
                <a16:creationId xmlns:a16="http://schemas.microsoft.com/office/drawing/2014/main" id="{E3FFA3A0-FD61-6A4A-83EC-12F9D42067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C4CEE3-7E2F-6940-8E61-6639237941A6}" type="slidenum">
              <a:rPr lang="en-US" altLang="en-US" sz="1200">
                <a:latin typeface="Calibri" panose="020F0502020204030204" pitchFamily="34" charset="0"/>
              </a:rPr>
              <a:pPr/>
              <a:t>21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68537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EADF3B-6D82-1249-9D82-6900F2B85B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5354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6A2C94B0-DF9D-2C4C-AC4D-3BEA16C4C0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6C7DAB12-43E1-414B-A3FD-709B0178E4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Tell everyone Danielle’s story: “Danielle has saved enough money to get her own studio apartment. After years of sharing rooms and apartments, she is happy to be on her own. But she doesn’t have any furniture. After paying the first month’s rent and a security deposit, she has little to spend on things to put into the apartment. She visits secondhand shops at the encouragement of some friends. But then her partner tells her about rent-to-own stores. She can get a complete living room set, a queen bed and mattress with a matching nightstand and television for $89.96/week.”</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someone to put in the chat box or take themselves off mute and say how much Danielle would pay for the furniture if she bought it outright instead of doing rent to own. (Answer: $3,868). Ask  how much she would pay IN TOTAL for the furniture if she did rent-to-own (Answer: $6,466). What advice would you give Danielle?</a:t>
            </a:r>
          </a:p>
          <a:p>
            <a:pPr eaLnBrk="1" hangingPunct="1">
              <a:spcBef>
                <a:spcPct val="0"/>
              </a:spcBef>
            </a:pPr>
            <a:endParaRPr lang="en-US" altLang="en-US" dirty="0">
              <a:ea typeface="ＭＳ Ｐゴシック" panose="020B0600070205080204" pitchFamily="34" charset="-128"/>
            </a:endParaRPr>
          </a:p>
        </p:txBody>
      </p:sp>
      <p:sp>
        <p:nvSpPr>
          <p:cNvPr id="89092" name="Slide Number Placeholder 3">
            <a:extLst>
              <a:ext uri="{FF2B5EF4-FFF2-40B4-BE49-F238E27FC236}">
                <a16:creationId xmlns:a16="http://schemas.microsoft.com/office/drawing/2014/main" id="{74FE5034-FEE5-004F-86B5-6F7F06FD88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0FADF9-7ACA-D944-9AEB-15B688B70AB3}" type="slidenum">
              <a:rPr lang="en-US" altLang="en-US" sz="1200">
                <a:latin typeface="Calibri" panose="020F0502020204030204" pitchFamily="34" charset="0"/>
              </a:rPr>
              <a:pPr/>
              <a:t>23</a:t>
            </a:fld>
            <a:endParaRPr lang="en-US" altLang="en-US"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Review this flow chart of debt and emphasize the need to pay off debt on time to avoid interest payments and the potential of getting in so much debt that payments are not made to the creditor who then may take legal action. </a:t>
            </a:r>
          </a:p>
        </p:txBody>
      </p:sp>
      <p:sp>
        <p:nvSpPr>
          <p:cNvPr id="4" name="Slide Number Placeholder 3"/>
          <p:cNvSpPr>
            <a:spLocks noGrp="1"/>
          </p:cNvSpPr>
          <p:nvPr>
            <p:ph type="sldNum" sz="quarter" idx="5"/>
          </p:nvPr>
        </p:nvSpPr>
        <p:spPr/>
        <p:txBody>
          <a:bodyPr/>
          <a:lstStyle/>
          <a:p>
            <a:fld id="{13963784-B58B-574B-900D-EF770E0374D9}" type="slidenum">
              <a:rPr lang="en-US" altLang="en-US"/>
              <a:pPr/>
              <a:t>24</a:t>
            </a:fld>
            <a:endParaRPr lang="en-US" altLang="en-US"/>
          </a:p>
        </p:txBody>
      </p:sp>
    </p:spTree>
    <p:extLst>
      <p:ext uri="{BB962C8B-B14F-4D97-AF65-F5344CB8AC3E}">
        <p14:creationId xmlns:p14="http://schemas.microsoft.com/office/powerpoint/2010/main" val="1081540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605EC559-AF58-594E-A587-328C597FE0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832BA902-E48C-3642-A75F-B8BAA8C5EA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Tell the young people that it is very important to track how much they charge on a credit card. It can quickly add up to a large amount if not careful. Ask how they think they can track their credit card spending. Some ideas are accessing the credit card company’s app and checking it every day or every week, or creating an Excel spreadsheet with debts listed and updated every month, etc.</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It’s also important to keep track of all debts and the amount of money borrowed overall. Paying on time is the largest component of their credit score and will avoid late payment fees.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If anyone is concerned about the amount of debt they have, there are nonprofits or companies they can go to for help. However, there are also a lot of scammers out there trying to make money off of people who are worried about their debt, so it is important to be careful about who you trust to help you with debt. Mention they can reach out to you separately if they would like a referral to get this help.</a:t>
            </a:r>
          </a:p>
          <a:p>
            <a:pPr eaLnBrk="1" hangingPunct="1">
              <a:spcBef>
                <a:spcPct val="0"/>
              </a:spcBef>
            </a:pPr>
            <a:endParaRPr lang="en-US" altLang="en-US" dirty="0">
              <a:ea typeface="ＭＳ Ｐゴシック" panose="020B0600070205080204" pitchFamily="34" charset="-128"/>
            </a:endParaRPr>
          </a:p>
        </p:txBody>
      </p:sp>
      <p:sp>
        <p:nvSpPr>
          <p:cNvPr id="91140" name="Slide Number Placeholder 3">
            <a:extLst>
              <a:ext uri="{FF2B5EF4-FFF2-40B4-BE49-F238E27FC236}">
                <a16:creationId xmlns:a16="http://schemas.microsoft.com/office/drawing/2014/main" id="{0A6F489A-A21E-934C-BCF9-6F2BB84094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9FB79C-87C6-F541-9015-4F37CAC6C6E0}" type="slidenum">
              <a:rPr lang="en-US" altLang="en-US" sz="1200">
                <a:latin typeface="Calibri" panose="020F0502020204030204" pitchFamily="34" charset="0"/>
              </a:rPr>
              <a:pPr/>
              <a:t>25</a:t>
            </a:fld>
            <a:endParaRPr lang="en-US" altLang="en-US"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6F541A22-A21C-CE43-86BD-58C0394C6A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4F52BB92-3F5B-B94D-8A94-71A6EE5826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Tell the young people that having some debt at some point in their life is likely, and that it’s also possible that they will have a situation come up when they can’t pay all their debts one month. To avoid feeling panicked if that happens and making decisions on the fly and in crisis, it’s helpful to think about rules and priorities for debt before this problem comes up. Ask someone to read #1–#3 and discuss. Why do you think that some people choose to make protecting their job and income their number one priority when it comes to deciding which debts to pay first? What do you think would be an example of a debt (bill) that someone would need to pay to make sure they keep their job or income? (Car note if they need a car to get to work; child care if they need to have their kids in day care to be able to work). Ask if there are other rules that they can think of when it comes to prioritizing debt.</a:t>
            </a:r>
          </a:p>
          <a:p>
            <a:pPr eaLnBrk="1" hangingPunct="1">
              <a:spcBef>
                <a:spcPct val="0"/>
              </a:spcBef>
            </a:pPr>
            <a:endParaRPr lang="en-US" altLang="en-US" dirty="0">
              <a:ea typeface="ＭＳ Ｐゴシック" panose="020B0600070205080204" pitchFamily="34" charset="-128"/>
            </a:endParaRPr>
          </a:p>
        </p:txBody>
      </p:sp>
      <p:sp>
        <p:nvSpPr>
          <p:cNvPr id="93188" name="Slide Number Placeholder 3">
            <a:extLst>
              <a:ext uri="{FF2B5EF4-FFF2-40B4-BE49-F238E27FC236}">
                <a16:creationId xmlns:a16="http://schemas.microsoft.com/office/drawing/2014/main" id="{49A5C31F-F6BB-784A-B938-3538F664C3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640874-FD68-F442-9B07-4E6AE6C86C4F}" type="slidenum">
              <a:rPr lang="en-US" altLang="en-US" sz="1200">
                <a:latin typeface="Calibri" panose="020F0502020204030204" pitchFamily="34" charset="0"/>
              </a:rPr>
              <a:pPr/>
              <a:t>26</a:t>
            </a:fld>
            <a:endParaRPr lang="en-US" altLang="en-US"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CED25D4F-1CF0-2144-858E-A9B60FB93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104AC54-3C24-EB4B-9CBE-2C3BB3553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participants if they have any questions on what was covered in the Key or any last comments.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Confirm the date/time for the next workshop. Tell them the task for the next class which is to put together a slogan for credit aimed toward people that are new to it.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Thank everyone for attending/participating and give out your contact information so they can reach you with any questions. </a:t>
            </a:r>
          </a:p>
        </p:txBody>
      </p:sp>
      <p:sp>
        <p:nvSpPr>
          <p:cNvPr id="91139" name="Slide Number Placeholder 3">
            <a:extLst>
              <a:ext uri="{FF2B5EF4-FFF2-40B4-BE49-F238E27FC236}">
                <a16:creationId xmlns:a16="http://schemas.microsoft.com/office/drawing/2014/main" id="{2FEF9BBF-1998-4D41-A3D9-851BE5167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B7045C-A281-DE46-8688-75B5AEA169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1525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6DA676F-A147-2D48-8D94-F5C5663EBB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056C8EB9-F22D-6A4E-9968-74A7EB9A8F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a:cs typeface="Calibri"/>
              </a:rPr>
              <a:t>Discuss the content that is covered in Key 3: Getting the Credit and Loans You Need.</a:t>
            </a:r>
          </a:p>
          <a:p>
            <a:pPr>
              <a:spcBef>
                <a:spcPct val="0"/>
              </a:spcBef>
            </a:pPr>
            <a:endParaRPr lang="en-US" dirty="0">
              <a:ea typeface="ＭＳ Ｐゴシック"/>
              <a:cs typeface="Calibri"/>
            </a:endParaRPr>
          </a:p>
          <a:p>
            <a:pPr>
              <a:spcBef>
                <a:spcPct val="0"/>
              </a:spcBef>
            </a:pPr>
            <a:r>
              <a:rPr lang="en-US" dirty="0">
                <a:ea typeface="ＭＳ Ｐゴシック"/>
                <a:cs typeface="Calibri"/>
              </a:rPr>
              <a:t>It will focus on the ins and outs of borrowing money, including how credit decisions are made, how credit works, prioritizing debt payments, what it takes to pay off credit cards, comparison shopping for credit and loans.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 young people know that there is a lot of material in the Key and you will not be able to cover it all in this virtual format. Encourage them to check the participant guide for the entire content.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them know that the Key Participant Guides can be found at: https://</a:t>
            </a:r>
            <a:r>
              <a:rPr lang="en-US" altLang="en-US" dirty="0" err="1">
                <a:ea typeface="ＭＳ Ｐゴシック" panose="020B0600070205080204" pitchFamily="34" charset="-128"/>
              </a:rPr>
              <a:t>www.aecf.org</a:t>
            </a:r>
            <a:r>
              <a:rPr lang="en-US" altLang="en-US" dirty="0">
                <a:ea typeface="ＭＳ Ｐゴシック" panose="020B0600070205080204" pitchFamily="34" charset="-128"/>
              </a:rPr>
              <a:t>/resources/keys-to-your-financial-future-participant-guides.</a:t>
            </a:r>
          </a:p>
          <a:p>
            <a:pPr eaLnBrk="1" hangingPunct="1">
              <a:spcBef>
                <a:spcPct val="0"/>
              </a:spcBef>
            </a:pPr>
            <a:r>
              <a:rPr lang="en-US" altLang="en-US" dirty="0">
                <a:ea typeface="ＭＳ Ｐゴシック" panose="020B0600070205080204" pitchFamily="34" charset="-128"/>
              </a:rPr>
              <a:t> </a:t>
            </a:r>
          </a:p>
          <a:p>
            <a:pPr eaLnBrk="1" hangingPunct="1">
              <a:spcBef>
                <a:spcPct val="0"/>
              </a:spcBef>
            </a:pPr>
            <a:r>
              <a:rPr lang="en-US" altLang="en-US" dirty="0">
                <a:ea typeface="ＭＳ Ｐゴシック" panose="020B0600070205080204" pitchFamily="34" charset="-128"/>
              </a:rPr>
              <a:t>Be sure that you cover these two main points during this workshop:</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Choose credit products carefully</a:t>
            </a:r>
          </a:p>
          <a:p>
            <a:pPr marL="171450" indent="-171450" eaLnBrk="1" hangingPunct="1">
              <a:spcBef>
                <a:spcPct val="0"/>
              </a:spcBef>
              <a:buFont typeface="Arial" panose="020B0604020202020204" pitchFamily="34" charset="0"/>
              <a:buChar char="•"/>
            </a:pPr>
            <a:r>
              <a:rPr lang="en-US" altLang="en-US" dirty="0">
                <a:ea typeface="ＭＳ Ｐゴシック" panose="020B0600070205080204" pitchFamily="34" charset="-128"/>
              </a:rPr>
              <a:t>Try to minimize debt and create a plan to manage any debt effectively</a:t>
            </a:r>
          </a:p>
          <a:p>
            <a:pPr eaLnBrk="1" hangingPunct="1">
              <a:spcBef>
                <a:spcPct val="0"/>
              </a:spcBef>
            </a:pPr>
            <a:endParaRPr lang="en-US" altLang="en-US" dirty="0">
              <a:ea typeface="ＭＳ Ｐゴシック" panose="020B0600070205080204" pitchFamily="34" charset="-128"/>
            </a:endParaRPr>
          </a:p>
        </p:txBody>
      </p:sp>
      <p:sp>
        <p:nvSpPr>
          <p:cNvPr id="56324" name="Slide Number Placeholder 3">
            <a:extLst>
              <a:ext uri="{FF2B5EF4-FFF2-40B4-BE49-F238E27FC236}">
                <a16:creationId xmlns:a16="http://schemas.microsoft.com/office/drawing/2014/main" id="{13BBA2A0-584F-FD45-A147-EA14DDE790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AEA135-E90C-2F44-AC66-BE152F237DC2}" type="slidenum">
              <a:rPr lang="en-US" altLang="en-US" sz="1200">
                <a:latin typeface="Calibri" panose="020F0502020204030204" pitchFamily="34" charset="0"/>
              </a:rPr>
              <a:pPr/>
              <a:t>3</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94DE654C-134F-C444-BBA9-5129EF693C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70F7EDE5-7C70-4F43-8700-37B037C223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Do a fun icebreaker question following up on Key 2 where young people can take themselves off of mute and say their answer to the </a:t>
            </a:r>
            <a:r>
              <a:rPr lang="en-US" altLang="en-US">
                <a:ea typeface="ＭＳ Ｐゴシック" panose="020B0600070205080204" pitchFamily="34" charset="-128"/>
              </a:rPr>
              <a:t>questionor</a:t>
            </a:r>
            <a:r>
              <a:rPr lang="en-US" altLang="en-US" dirty="0">
                <a:ea typeface="ＭＳ Ｐゴシック" panose="020B0600070205080204" pitchFamily="34" charset="-128"/>
              </a:rPr>
              <a:t> put in chat box, such as: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Did anyone read an article about credit?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What are your thoughts on debt? Sometimes young people believe all debt is bad. Discuss how manageable debt can be helpful. It can be hard to afford a car, mortgage or sometimes college costs without getting a loan. Using credit also builds a person’s credit score. Let them know that this session will cover how to get a loan that is positive and helps them achieve a goal and build credit history vs. a predatory loan that may damage their financial situation. </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60420" name="Slide Number Placeholder 3">
            <a:extLst>
              <a:ext uri="{FF2B5EF4-FFF2-40B4-BE49-F238E27FC236}">
                <a16:creationId xmlns:a16="http://schemas.microsoft.com/office/drawing/2014/main" id="{7CFE9E0D-71C4-9A42-8EDE-D039F873CF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44D44B-B89D-AD4F-8570-ED3CC99DD924}" type="slidenum">
              <a:rPr lang="en-US" altLang="en-US" sz="1200">
                <a:latin typeface="Calibri" panose="020F0502020204030204" pitchFamily="34" charset="0"/>
              </a:rPr>
              <a:pPr/>
              <a:t>4</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2C4D45C-36C3-894C-A939-DCF222811F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89F20C60-EDAE-B243-9530-87E82AB758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a young person to read the blue box. Then follow up with the question on the right.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Talk about how borrowing money to buy something means they get in debt and are obligated to pay that money back.</a:t>
            </a:r>
          </a:p>
          <a:p>
            <a:pPr eaLnBrk="1" hangingPunct="1">
              <a:spcBef>
                <a:spcPct val="0"/>
              </a:spcBef>
            </a:pPr>
            <a:endParaRPr lang="en-US" altLang="en-US" dirty="0">
              <a:ea typeface="ＭＳ Ｐゴシック" panose="020B0600070205080204" pitchFamily="34" charset="-128"/>
            </a:endParaRPr>
          </a:p>
        </p:txBody>
      </p:sp>
      <p:sp>
        <p:nvSpPr>
          <p:cNvPr id="62468" name="Slide Number Placeholder 3">
            <a:extLst>
              <a:ext uri="{FF2B5EF4-FFF2-40B4-BE49-F238E27FC236}">
                <a16:creationId xmlns:a16="http://schemas.microsoft.com/office/drawing/2014/main" id="{02F7E4F5-2E04-814D-9A8C-66EEC5CF78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180D06-871C-684B-9D5C-36EA1B149BF2}" type="slidenum">
              <a:rPr lang="en-US" altLang="en-US" sz="1200">
                <a:latin typeface="Calibri" panose="020F0502020204030204" pitchFamily="34" charset="0"/>
              </a:rPr>
              <a:pPr/>
              <a:t>5</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2C4D45C-36C3-894C-A939-DCF222811F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89F20C60-EDAE-B243-9530-87E82AB758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Tell young people that while credit is important, today we will take a moment to discuss when are appropriate times to use credit.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First, let’s recap what activities can be done by using credit. Follow up with the quiz.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For those items that were ”yes,” explain that while these are accessible with credit – it doesn’t always mean that we should use all of them. The best time to use credit is when investing in assets that are likely increase in value, such as getting a college degree or starting a small business. </a:t>
            </a:r>
          </a:p>
          <a:p>
            <a:pPr eaLnBrk="1" hangingPunct="1">
              <a:spcBef>
                <a:spcPct val="0"/>
              </a:spcBef>
            </a:pPr>
            <a:r>
              <a:rPr lang="en-US" altLang="en-US" dirty="0">
                <a:ea typeface="ＭＳ Ｐゴシック" panose="020B0600070205080204" pitchFamily="34" charset="-128"/>
              </a:rPr>
              <a:t>Also, affordability is very important. If you need a car, credit may make it easier to access a Mercedes Benz but that doesn’t mean the monthly payments will be affordable. If you simply need a car to get to and from work, a lower-cost car could be enough.</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While avoiding debt can be unpractical, we still want to be able to use credit as a tool that is an asset in our lives. At the end of the day, we are obligated to pay back the money. We don’t want to make commitments we can’t keep that will break our financial reputation.</a:t>
            </a:r>
          </a:p>
        </p:txBody>
      </p:sp>
      <p:sp>
        <p:nvSpPr>
          <p:cNvPr id="62468" name="Slide Number Placeholder 3">
            <a:extLst>
              <a:ext uri="{FF2B5EF4-FFF2-40B4-BE49-F238E27FC236}">
                <a16:creationId xmlns:a16="http://schemas.microsoft.com/office/drawing/2014/main" id="{02F7E4F5-2E04-814D-9A8C-66EEC5CF78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180D06-871C-684B-9D5C-36EA1B149BF2}" type="slidenum">
              <a:rPr lang="en-US" altLang="en-US" sz="1200">
                <a:latin typeface="Calibri" panose="020F0502020204030204" pitchFamily="34" charset="0"/>
              </a:rPr>
              <a:pPr/>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3138648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9BB2EEBD-0E70-A44D-84F0-8ADABDD9C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CCE5F291-5757-7141-A478-5FC3BF7843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young people if they have ever borrowed money from any of the types of lenders listed here. Give an example of your own. Ask them to list some of the positive experiences or difficulties with these types of lenders. Answers may include: Payday lenders offer expensive credit due to fees; it was easy to borrow from a family member; there were a lot of steps involved in borrowing from a bank.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Emphasize that there are a lot of companies that loan money and young people need to carefully select which ones to borrow from. Check reviews of the company and read ALL the paperwork involved in the loan. Try to borrow as little as possible and make sure to make all the payments on time! </a:t>
            </a:r>
          </a:p>
        </p:txBody>
      </p:sp>
      <p:sp>
        <p:nvSpPr>
          <p:cNvPr id="64516" name="Slide Number Placeholder 3">
            <a:extLst>
              <a:ext uri="{FF2B5EF4-FFF2-40B4-BE49-F238E27FC236}">
                <a16:creationId xmlns:a16="http://schemas.microsoft.com/office/drawing/2014/main" id="{954354F1-B279-804D-B2DE-75F85F7F2C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A2A5C3-9E74-EA4E-A721-6CB77DC60102}" type="slidenum">
              <a:rPr lang="en-US" altLang="en-US" sz="1200">
                <a:latin typeface="Calibri" panose="020F0502020204030204" pitchFamily="34" charset="0"/>
              </a:rPr>
              <a:pPr/>
              <a:t>7</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ＭＳ Ｐゴシック"/>
                <a:cs typeface="Calibri"/>
              </a:rPr>
              <a:t>Friends and family can offer informal ways of receiving borrowed money.</a:t>
            </a:r>
            <a:r>
              <a:rPr lang="en-US" dirty="0">
                <a:ea typeface="ＭＳ Ｐゴシック"/>
                <a:cs typeface="Calibri"/>
              </a:rPr>
              <a:t> When people are unable to get a loan at a traditional lender, they turn to some businesses that offer </a:t>
            </a:r>
            <a:r>
              <a:rPr lang="en-US" sz="1200" dirty="0">
                <a:ea typeface="ＭＳ Ｐゴシック"/>
                <a:cs typeface="Calibri"/>
              </a:rPr>
              <a:t>alternative financial services such as payday lenders and pawnshops. </a:t>
            </a:r>
            <a:r>
              <a:rPr lang="en-US" dirty="0">
                <a:ea typeface="ＭＳ Ｐゴシック"/>
                <a:cs typeface="Calibri"/>
              </a:rPr>
              <a:t>There are concerns about the loans from these businesses because of the fees and interest rates that are charged. We will talk more about these later in the session. </a:t>
            </a:r>
          </a:p>
          <a:p>
            <a:endParaRPr lang="en-US" dirty="0"/>
          </a:p>
          <a:p>
            <a:r>
              <a:rPr lang="en-US" sz="1200" dirty="0">
                <a:ea typeface="ＭＳ Ｐゴシック"/>
                <a:cs typeface="Calibri"/>
              </a:rPr>
              <a:t>There are also social lending circles, </a:t>
            </a:r>
            <a:r>
              <a:rPr lang="en-US" dirty="0">
                <a:ea typeface="ＭＳ Ｐゴシック"/>
                <a:cs typeface="Calibri"/>
              </a:rPr>
              <a:t>known as rotating savings and </a:t>
            </a:r>
            <a:r>
              <a:rPr lang="en-US">
                <a:ea typeface="ＭＳ Ｐゴシック"/>
                <a:cs typeface="Calibri"/>
              </a:rPr>
              <a:t>credit associations, </a:t>
            </a:r>
            <a:r>
              <a:rPr lang="en-US">
                <a:highlight>
                  <a:srgbClr val="FFFF00"/>
                </a:highlight>
                <a:ea typeface="ＭＳ Ｐゴシック"/>
                <a:cs typeface="Calibri"/>
              </a:rPr>
              <a:t>which </a:t>
            </a:r>
            <a:r>
              <a:rPr lang="en-US" dirty="0">
                <a:ea typeface="ＭＳ Ｐゴシック"/>
                <a:cs typeface="Calibri"/>
              </a:rPr>
              <a:t>are groups of trusted people who contribute regularly to a shared fund. This fund is then lent to each member in rotation, essentially allowing them to borrow from the group without interest or fees.</a:t>
            </a:r>
          </a:p>
          <a:p>
            <a:endParaRPr lang="en-US" dirty="0">
              <a:ea typeface="ＭＳ Ｐゴシック"/>
              <a:cs typeface="Calibri"/>
            </a:endParaRPr>
          </a:p>
          <a:p>
            <a:pPr marL="0" indent="0">
              <a:buNone/>
            </a:pPr>
            <a:r>
              <a:rPr lang="en-US" sz="1200" dirty="0"/>
              <a:t>OR They, simply didn’t get the item they wanted because credit was the only way to attain it — such as homeownership.</a:t>
            </a:r>
          </a:p>
          <a:p>
            <a:endParaRPr lang="en-US" dirty="0"/>
          </a:p>
        </p:txBody>
      </p:sp>
      <p:sp>
        <p:nvSpPr>
          <p:cNvPr id="4" name="Slide Number Placeholder 3"/>
          <p:cNvSpPr>
            <a:spLocks noGrp="1"/>
          </p:cNvSpPr>
          <p:nvPr>
            <p:ph type="sldNum" sz="quarter" idx="5"/>
          </p:nvPr>
        </p:nvSpPr>
        <p:spPr/>
        <p:txBody>
          <a:bodyPr/>
          <a:lstStyle/>
          <a:p>
            <a:fld id="{13963784-B58B-574B-900D-EF770E0374D9}" type="slidenum">
              <a:rPr lang="en-US" altLang="en-US" smtClean="0"/>
              <a:pPr/>
              <a:t>8</a:t>
            </a:fld>
            <a:endParaRPr lang="en-US" altLang="en-US"/>
          </a:p>
        </p:txBody>
      </p:sp>
    </p:spTree>
    <p:extLst>
      <p:ext uri="{BB962C8B-B14F-4D97-AF65-F5344CB8AC3E}">
        <p14:creationId xmlns:p14="http://schemas.microsoft.com/office/powerpoint/2010/main" val="253830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5CB73CD6-6559-2F41-B0DD-63AC43788F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67049CB6-DC44-DC44-9ECD-7DF6A178FB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Thinking like a lender: This could be a breakout group where young people can talk about it, or a word cloud exercise, or a call out activity.</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When they return, show them the four C’s: Capacity, Collateral, Capital and Character.</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Summarize by saying, “</a:t>
            </a:r>
            <a:r>
              <a:rPr lang="en-US" dirty="0"/>
              <a:t>Now that you know how credit decisions are made, you are going to look at two basic kinds of credit and how credit works.”</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66564" name="Slide Number Placeholder 3">
            <a:extLst>
              <a:ext uri="{FF2B5EF4-FFF2-40B4-BE49-F238E27FC236}">
                <a16:creationId xmlns:a16="http://schemas.microsoft.com/office/drawing/2014/main" id="{42ED1C08-F2F4-EB48-AFBF-8636F2BCF3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3CFBD0-BD82-4542-9186-79C4BA45F969}" type="slidenum">
              <a:rPr lang="en-US" altLang="en-US" sz="1200">
                <a:latin typeface="Calibri" panose="020F0502020204030204" pitchFamily="34" charset="0"/>
              </a:rPr>
              <a:pPr/>
              <a:t>9</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4221E6-9737-8847-9DC9-BCDB04C7A80B}"/>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0EB78583-5378-894F-BB78-1A002CED09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lIns="0"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2162942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ver--Pic 1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0235CCFD-1C43-AF4C-8EDA-E2A3301FE0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E7E417E-3668-414C-8A4D-FC9F748B7DF0}"/>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78527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ver--Pic 2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DA8E9BD7-796E-6545-AF17-D16F47FB2D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888CECC2-92AB-F641-A66D-D4B9D752E61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719516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Pic 3 (System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797F88E0-2EC2-054E-933E-64537D4EDA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A95BB151-1A0F-E847-A57E-5046B94E0D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9" cy="2135139"/>
          </a:xfrm>
        </p:spPr>
        <p:txBody>
          <a:bodyPr tIns="137160" rIns="137160" anchor="t"/>
          <a:lstStyle>
            <a:lvl1pPr marL="0" indent="0" algn="l">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356229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ver--Pic 4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CE6D3288-4378-2D49-A83D-503F7DBF71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997C52D0-FB76-2D43-BABB-CCD51E12A631}"/>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person holding a basketball&#10;&#10;Description automatically generated">
            <a:extLst>
              <a:ext uri="{FF2B5EF4-FFF2-40B4-BE49-F238E27FC236}">
                <a16:creationId xmlns:a16="http://schemas.microsoft.com/office/drawing/2014/main" id="{4CB2B71F-EB90-8644-B2E8-FDD1E75B758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CBE2AE7-AB4E-A540-B3C9-7C59ABB28EA4}"/>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401948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B4E19B16-2BC8-974F-B6FB-46C07286FD9C}"/>
              </a:ext>
            </a:extLst>
          </p:cNvPr>
          <p:cNvSpPr>
            <a:spLocks noGrp="1"/>
          </p:cNvSpPr>
          <p:nvPr>
            <p:ph type="sldNum" sz="quarter" idx="10"/>
          </p:nvPr>
        </p:nvSpPr>
        <p:spPr/>
        <p:txBody>
          <a:bodyPr/>
          <a:lstStyle>
            <a:lvl1pPr>
              <a:defRPr/>
            </a:lvl1pPr>
          </a:lstStyle>
          <a:p>
            <a:fld id="{3934B867-F8E6-974F-8A3D-4999C5EE2A8D}" type="slidenum">
              <a:rPr lang="en-US" altLang="en-US"/>
              <a:pPr/>
              <a:t>‹#›</a:t>
            </a:fld>
            <a:endParaRPr lang="en-US" altLang="en-US"/>
          </a:p>
        </p:txBody>
      </p:sp>
    </p:spTree>
    <p:extLst>
      <p:ext uri="{BB962C8B-B14F-4D97-AF65-F5344CB8AC3E}">
        <p14:creationId xmlns:p14="http://schemas.microsoft.com/office/powerpoint/2010/main" val="1358642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6BAE8BEA-7883-3648-B97C-E8FC02BE9ADF}"/>
              </a:ext>
            </a:extLst>
          </p:cNvPr>
          <p:cNvSpPr>
            <a:spLocks noGrp="1"/>
          </p:cNvSpPr>
          <p:nvPr>
            <p:ph type="sldNum" sz="quarter" idx="12"/>
          </p:nvPr>
        </p:nvSpPr>
        <p:spPr/>
        <p:txBody>
          <a:bodyPr/>
          <a:lstStyle>
            <a:lvl1pPr>
              <a:defRPr/>
            </a:lvl1pPr>
          </a:lstStyle>
          <a:p>
            <a:fld id="{684C2C71-57D2-1149-8163-42A568DB5C81}" type="slidenum">
              <a:rPr lang="en-US" altLang="en-US"/>
              <a:pPr/>
              <a:t>‹#›</a:t>
            </a:fld>
            <a:endParaRPr lang="en-US" altLang="en-US"/>
          </a:p>
        </p:txBody>
      </p:sp>
    </p:spTree>
    <p:extLst>
      <p:ext uri="{BB962C8B-B14F-4D97-AF65-F5344CB8AC3E}">
        <p14:creationId xmlns:p14="http://schemas.microsoft.com/office/powerpoint/2010/main" val="342505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53D80926-D6C2-BE44-8E63-779FD0249AA6}"/>
              </a:ext>
            </a:extLst>
          </p:cNvPr>
          <p:cNvSpPr>
            <a:spLocks noGrp="1"/>
          </p:cNvSpPr>
          <p:nvPr>
            <p:ph type="sldNum" sz="quarter" idx="10"/>
          </p:nvPr>
        </p:nvSpPr>
        <p:spPr/>
        <p:txBody>
          <a:bodyPr/>
          <a:lstStyle>
            <a:lvl1pPr>
              <a:defRPr/>
            </a:lvl1pPr>
          </a:lstStyle>
          <a:p>
            <a:fld id="{1103CFA8-974B-0447-A530-7264BC7D73A8}" type="slidenum">
              <a:rPr lang="en-US" altLang="en-US"/>
              <a:pPr/>
              <a:t>‹#›</a:t>
            </a:fld>
            <a:endParaRPr lang="en-US" altLang="en-US"/>
          </a:p>
        </p:txBody>
      </p:sp>
    </p:spTree>
    <p:extLst>
      <p:ext uri="{BB962C8B-B14F-4D97-AF65-F5344CB8AC3E}">
        <p14:creationId xmlns:p14="http://schemas.microsoft.com/office/powerpoint/2010/main" val="4284695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E27BAAC5-B2BC-DB48-B94E-A989E6A4ED02}"/>
              </a:ext>
            </a:extLst>
          </p:cNvPr>
          <p:cNvSpPr>
            <a:spLocks noGrp="1"/>
          </p:cNvSpPr>
          <p:nvPr>
            <p:ph type="sldNum" sz="quarter" idx="10"/>
          </p:nvPr>
        </p:nvSpPr>
        <p:spPr/>
        <p:txBody>
          <a:bodyPr/>
          <a:lstStyle>
            <a:lvl1pPr>
              <a:defRPr/>
            </a:lvl1pPr>
          </a:lstStyle>
          <a:p>
            <a:fld id="{43D71839-4BCF-1549-835F-33E3CCF43A1D}" type="slidenum">
              <a:rPr lang="en-US" altLang="en-US"/>
              <a:pPr/>
              <a:t>‹#›</a:t>
            </a:fld>
            <a:endParaRPr lang="en-US" altLang="en-US"/>
          </a:p>
        </p:txBody>
      </p:sp>
    </p:spTree>
    <p:extLst>
      <p:ext uri="{BB962C8B-B14F-4D97-AF65-F5344CB8AC3E}">
        <p14:creationId xmlns:p14="http://schemas.microsoft.com/office/powerpoint/2010/main" val="950532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695A0E1A-24FD-754B-81DC-068BCDCAE81B}"/>
              </a:ext>
            </a:extLst>
          </p:cNvPr>
          <p:cNvSpPr>
            <a:spLocks noGrp="1"/>
          </p:cNvSpPr>
          <p:nvPr>
            <p:ph type="sldNum" sz="quarter" idx="10"/>
          </p:nvPr>
        </p:nvSpPr>
        <p:spPr/>
        <p:txBody>
          <a:bodyPr/>
          <a:lstStyle>
            <a:lvl1pPr>
              <a:defRPr/>
            </a:lvl1pPr>
          </a:lstStyle>
          <a:p>
            <a:fld id="{F771CE39-BE33-B84C-91D2-6E1E7089FA2B}" type="slidenum">
              <a:rPr lang="en-US" altLang="en-US"/>
              <a:pPr/>
              <a:t>‹#›</a:t>
            </a:fld>
            <a:endParaRPr lang="en-US" altLang="en-US"/>
          </a:p>
        </p:txBody>
      </p:sp>
    </p:spTree>
    <p:extLst>
      <p:ext uri="{BB962C8B-B14F-4D97-AF65-F5344CB8AC3E}">
        <p14:creationId xmlns:p14="http://schemas.microsoft.com/office/powerpoint/2010/main" val="3157655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B1DFE0F-55B6-F348-84A8-764BBCAE2C91}"/>
              </a:ext>
            </a:extLst>
          </p:cNvPr>
          <p:cNvSpPr>
            <a:spLocks noGrp="1"/>
          </p:cNvSpPr>
          <p:nvPr>
            <p:ph type="sldNum" sz="quarter" idx="10"/>
          </p:nvPr>
        </p:nvSpPr>
        <p:spPr/>
        <p:txBody>
          <a:bodyPr/>
          <a:lstStyle>
            <a:lvl1pPr>
              <a:defRPr/>
            </a:lvl1pPr>
          </a:lstStyle>
          <a:p>
            <a:fld id="{878135E5-4E47-5943-85C6-B3636A91FFC9}" type="slidenum">
              <a:rPr lang="en-US" altLang="en-US"/>
              <a:pPr/>
              <a:t>‹#›</a:t>
            </a:fld>
            <a:endParaRPr lang="en-US" altLang="en-US"/>
          </a:p>
        </p:txBody>
      </p:sp>
    </p:spTree>
    <p:extLst>
      <p:ext uri="{BB962C8B-B14F-4D97-AF65-F5344CB8AC3E}">
        <p14:creationId xmlns:p14="http://schemas.microsoft.com/office/powerpoint/2010/main" val="14729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72D9A479-8B77-8746-8E20-3668384FE2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14" name="Text Placeholder 13"/>
          <p:cNvSpPr>
            <a:spLocks noGrp="1"/>
          </p:cNvSpPr>
          <p:nvPr>
            <p:ph type="body" sz="quarter" idx="12"/>
          </p:nvPr>
        </p:nvSpPr>
        <p:spPr>
          <a:xfrm>
            <a:off x="0" y="6170614"/>
            <a:ext cx="9400117" cy="687387"/>
          </a:xfrm>
        </p:spPr>
        <p:txBody>
          <a:bodyPr lIns="457200" tIns="0" rIns="457200" bIns="457200" anchor="b"/>
          <a:lstStyle>
            <a:lvl1pPr algn="l">
              <a:defRPr sz="1800" baseline="0">
                <a:solidFill>
                  <a:srgbClr val="9D740F"/>
                </a:solidFill>
              </a:defRPr>
            </a:lvl1pPr>
          </a:lstStyle>
          <a:p>
            <a:pPr lvl="0"/>
            <a:r>
              <a:rPr lang="en-US"/>
              <a:t>Click to edit Master text styles</a:t>
            </a:r>
          </a:p>
        </p:txBody>
      </p:sp>
      <p:sp>
        <p:nvSpPr>
          <p:cNvPr id="16" name="Text Placeholder 15"/>
          <p:cNvSpPr>
            <a:spLocks noGrp="1"/>
          </p:cNvSpPr>
          <p:nvPr>
            <p:ph type="body" sz="quarter" idx="13"/>
          </p:nvPr>
        </p:nvSpPr>
        <p:spPr>
          <a:xfrm>
            <a:off x="9400117" y="6170614"/>
            <a:ext cx="2791883" cy="687387"/>
          </a:xfrm>
        </p:spPr>
        <p:txBody>
          <a:bodyPr lIns="0" tIns="0" rIns="457200" bIns="457200" anchor="b"/>
          <a:lstStyle>
            <a:lvl1pPr algn="r">
              <a:defRPr sz="130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652647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0EA6F59-9B4A-064A-87CC-F9819829F1CC}"/>
              </a:ext>
            </a:extLst>
          </p:cNvPr>
          <p:cNvSpPr>
            <a:spLocks noGrp="1"/>
          </p:cNvSpPr>
          <p:nvPr>
            <p:ph type="sldNum" sz="quarter" idx="10"/>
          </p:nvPr>
        </p:nvSpPr>
        <p:spPr/>
        <p:txBody>
          <a:bodyPr/>
          <a:lstStyle>
            <a:lvl1pPr>
              <a:defRPr/>
            </a:lvl1pPr>
          </a:lstStyle>
          <a:p>
            <a:fld id="{0E40864D-0285-5F43-AEC9-E4AEB0AACC2B}" type="slidenum">
              <a:rPr lang="en-US" altLang="en-US"/>
              <a:pPr/>
              <a:t>‹#›</a:t>
            </a:fld>
            <a:endParaRPr lang="en-US" altLang="en-US"/>
          </a:p>
        </p:txBody>
      </p:sp>
    </p:spTree>
    <p:extLst>
      <p:ext uri="{BB962C8B-B14F-4D97-AF65-F5344CB8AC3E}">
        <p14:creationId xmlns:p14="http://schemas.microsoft.com/office/powerpoint/2010/main" val="47742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5BB79A0-19B4-FA48-9EFE-73812F36E3AE}"/>
              </a:ext>
            </a:extLst>
          </p:cNvPr>
          <p:cNvSpPr>
            <a:spLocks noGrp="1"/>
          </p:cNvSpPr>
          <p:nvPr>
            <p:ph type="sldNum" sz="quarter" idx="10"/>
          </p:nvPr>
        </p:nvSpPr>
        <p:spPr/>
        <p:txBody>
          <a:bodyPr/>
          <a:lstStyle>
            <a:lvl1pPr>
              <a:defRPr/>
            </a:lvl1pPr>
          </a:lstStyle>
          <a:p>
            <a:fld id="{FA361E0B-D898-7D48-8438-D0EC6CBB81C1}" type="slidenum">
              <a:rPr lang="en-US" altLang="en-US"/>
              <a:pPr/>
              <a:t>‹#›</a:t>
            </a:fld>
            <a:endParaRPr lang="en-US" altLang="en-US"/>
          </a:p>
        </p:txBody>
      </p:sp>
    </p:spTree>
    <p:extLst>
      <p:ext uri="{BB962C8B-B14F-4D97-AF65-F5344CB8AC3E}">
        <p14:creationId xmlns:p14="http://schemas.microsoft.com/office/powerpoint/2010/main" val="752010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802A27D-9DE3-0C4A-BD83-0BA5814039F0}"/>
              </a:ext>
            </a:extLst>
          </p:cNvPr>
          <p:cNvSpPr>
            <a:spLocks noGrp="1"/>
          </p:cNvSpPr>
          <p:nvPr>
            <p:ph type="sldNum" sz="quarter" idx="10"/>
          </p:nvPr>
        </p:nvSpPr>
        <p:spPr/>
        <p:txBody>
          <a:bodyPr/>
          <a:lstStyle>
            <a:lvl1pPr>
              <a:defRPr/>
            </a:lvl1pPr>
          </a:lstStyle>
          <a:p>
            <a:fld id="{DED6831D-2F76-6E41-8622-8B3962F8E2C7}" type="slidenum">
              <a:rPr lang="en-US" altLang="en-US"/>
              <a:pPr/>
              <a:t>‹#›</a:t>
            </a:fld>
            <a:endParaRPr lang="en-US" altLang="en-US"/>
          </a:p>
        </p:txBody>
      </p:sp>
    </p:spTree>
    <p:extLst>
      <p:ext uri="{BB962C8B-B14F-4D97-AF65-F5344CB8AC3E}">
        <p14:creationId xmlns:p14="http://schemas.microsoft.com/office/powerpoint/2010/main" val="2606339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55E0E63-114E-6041-9E47-424025904923}"/>
              </a:ext>
            </a:extLst>
          </p:cNvPr>
          <p:cNvSpPr>
            <a:spLocks noGrp="1"/>
          </p:cNvSpPr>
          <p:nvPr>
            <p:ph type="sldNum" sz="quarter" idx="10"/>
          </p:nvPr>
        </p:nvSpPr>
        <p:spPr/>
        <p:txBody>
          <a:bodyPr/>
          <a:lstStyle>
            <a:lvl1pPr>
              <a:defRPr/>
            </a:lvl1pPr>
          </a:lstStyle>
          <a:p>
            <a:fld id="{8CC8831C-4039-994E-8FE7-5A6607382F3F}" type="slidenum">
              <a:rPr lang="en-US" altLang="en-US"/>
              <a:pPr/>
              <a:t>‹#›</a:t>
            </a:fld>
            <a:endParaRPr lang="en-US" altLang="en-US"/>
          </a:p>
        </p:txBody>
      </p:sp>
    </p:spTree>
    <p:extLst>
      <p:ext uri="{BB962C8B-B14F-4D97-AF65-F5344CB8AC3E}">
        <p14:creationId xmlns:p14="http://schemas.microsoft.com/office/powerpoint/2010/main" val="2107178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B1906C85-FFE6-C144-B114-21712291F21A}"/>
              </a:ext>
            </a:extLst>
          </p:cNvPr>
          <p:cNvSpPr>
            <a:spLocks noGrp="1"/>
          </p:cNvSpPr>
          <p:nvPr>
            <p:ph type="sldNum" sz="quarter" idx="12"/>
          </p:nvPr>
        </p:nvSpPr>
        <p:spPr/>
        <p:txBody>
          <a:bodyPr/>
          <a:lstStyle>
            <a:lvl1pPr>
              <a:defRPr/>
            </a:lvl1pPr>
          </a:lstStyle>
          <a:p>
            <a:fld id="{FFE36932-A064-CC47-B36A-1793C7EB8478}" type="slidenum">
              <a:rPr lang="en-US" altLang="en-US"/>
              <a:pPr/>
              <a:t>‹#›</a:t>
            </a:fld>
            <a:endParaRPr lang="en-US" altLang="en-US"/>
          </a:p>
        </p:txBody>
      </p:sp>
    </p:spTree>
    <p:extLst>
      <p:ext uri="{BB962C8B-B14F-4D97-AF65-F5344CB8AC3E}">
        <p14:creationId xmlns:p14="http://schemas.microsoft.com/office/powerpoint/2010/main" val="1804906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C5A80EC2-1337-784A-8711-B9469DD31DDB}"/>
              </a:ext>
            </a:extLst>
          </p:cNvPr>
          <p:cNvSpPr>
            <a:spLocks noGrp="1"/>
          </p:cNvSpPr>
          <p:nvPr>
            <p:ph type="sldNum" sz="quarter" idx="10"/>
          </p:nvPr>
        </p:nvSpPr>
        <p:spPr/>
        <p:txBody>
          <a:bodyPr/>
          <a:lstStyle>
            <a:lvl1pPr>
              <a:defRPr/>
            </a:lvl1pPr>
          </a:lstStyle>
          <a:p>
            <a:fld id="{6DD06836-2C16-3246-A295-918F977E0A25}" type="slidenum">
              <a:rPr lang="en-US" altLang="en-US"/>
              <a:pPr/>
              <a:t>‹#›</a:t>
            </a:fld>
            <a:endParaRPr lang="en-US" altLang="en-US"/>
          </a:p>
        </p:txBody>
      </p:sp>
    </p:spTree>
    <p:extLst>
      <p:ext uri="{BB962C8B-B14F-4D97-AF65-F5344CB8AC3E}">
        <p14:creationId xmlns:p14="http://schemas.microsoft.com/office/powerpoint/2010/main" val="3221041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9B9A6648-8CFA-2045-9327-098C6C7A4522}"/>
              </a:ext>
            </a:extLst>
          </p:cNvPr>
          <p:cNvSpPr>
            <a:spLocks noGrp="1"/>
          </p:cNvSpPr>
          <p:nvPr>
            <p:ph type="sldNum" sz="quarter" idx="10"/>
          </p:nvPr>
        </p:nvSpPr>
        <p:spPr/>
        <p:txBody>
          <a:bodyPr/>
          <a:lstStyle>
            <a:lvl1pPr>
              <a:defRPr/>
            </a:lvl1pPr>
          </a:lstStyle>
          <a:p>
            <a:fld id="{C71DA1D5-2947-D74F-9ECF-D74D61CD0147}" type="slidenum">
              <a:rPr lang="en-US" altLang="en-US"/>
              <a:pPr/>
              <a:t>‹#›</a:t>
            </a:fld>
            <a:endParaRPr lang="en-US" altLang="en-US"/>
          </a:p>
        </p:txBody>
      </p:sp>
    </p:spTree>
    <p:extLst>
      <p:ext uri="{BB962C8B-B14F-4D97-AF65-F5344CB8AC3E}">
        <p14:creationId xmlns:p14="http://schemas.microsoft.com/office/powerpoint/2010/main" val="264335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134BB482-A93D-E142-A79E-E6FC442064D9}"/>
              </a:ext>
            </a:extLst>
          </p:cNvPr>
          <p:cNvSpPr>
            <a:spLocks noGrp="1"/>
          </p:cNvSpPr>
          <p:nvPr>
            <p:ph type="sldNum" sz="quarter" idx="12"/>
          </p:nvPr>
        </p:nvSpPr>
        <p:spPr/>
        <p:txBody>
          <a:bodyPr/>
          <a:lstStyle>
            <a:lvl1pPr>
              <a:defRPr/>
            </a:lvl1pPr>
          </a:lstStyle>
          <a:p>
            <a:fld id="{769D8107-E820-3B4A-893E-47C745940A40}" type="slidenum">
              <a:rPr lang="en-US" altLang="en-US"/>
              <a:pPr/>
              <a:t>‹#›</a:t>
            </a:fld>
            <a:endParaRPr lang="en-US" altLang="en-US"/>
          </a:p>
        </p:txBody>
      </p:sp>
    </p:spTree>
    <p:extLst>
      <p:ext uri="{BB962C8B-B14F-4D97-AF65-F5344CB8AC3E}">
        <p14:creationId xmlns:p14="http://schemas.microsoft.com/office/powerpoint/2010/main" val="3845351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110C20AB-FAA5-E842-BD66-3846C3115164}"/>
              </a:ext>
            </a:extLst>
          </p:cNvPr>
          <p:cNvSpPr>
            <a:spLocks noGrp="1"/>
          </p:cNvSpPr>
          <p:nvPr>
            <p:ph type="sldNum" sz="quarter" idx="13"/>
          </p:nvPr>
        </p:nvSpPr>
        <p:spPr/>
        <p:txBody>
          <a:bodyPr/>
          <a:lstStyle>
            <a:lvl1pPr>
              <a:defRPr/>
            </a:lvl1pPr>
          </a:lstStyle>
          <a:p>
            <a:fld id="{22DBE8DC-A5FC-184E-8F07-F073A99AA032}" type="slidenum">
              <a:rPr lang="en-US" altLang="en-US"/>
              <a:pPr/>
              <a:t>‹#›</a:t>
            </a:fld>
            <a:endParaRPr lang="en-US" altLang="en-US"/>
          </a:p>
        </p:txBody>
      </p:sp>
    </p:spTree>
    <p:extLst>
      <p:ext uri="{BB962C8B-B14F-4D97-AF65-F5344CB8AC3E}">
        <p14:creationId xmlns:p14="http://schemas.microsoft.com/office/powerpoint/2010/main" val="3933706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48D76F12-BA57-A942-A6D3-32B1DD803AFE}"/>
              </a:ext>
            </a:extLst>
          </p:cNvPr>
          <p:cNvSpPr>
            <a:spLocks noGrp="1"/>
          </p:cNvSpPr>
          <p:nvPr>
            <p:ph type="sldNum" sz="quarter" idx="13"/>
          </p:nvPr>
        </p:nvSpPr>
        <p:spPr/>
        <p:txBody>
          <a:bodyPr/>
          <a:lstStyle>
            <a:lvl1pPr>
              <a:defRPr/>
            </a:lvl1pPr>
          </a:lstStyle>
          <a:p>
            <a:fld id="{DBF2A702-803B-CC4A-BB23-23C97C96D2BA}" type="slidenum">
              <a:rPr lang="en-US" altLang="en-US"/>
              <a:pPr/>
              <a:t>‹#›</a:t>
            </a:fld>
            <a:endParaRPr lang="en-US" altLang="en-US"/>
          </a:p>
        </p:txBody>
      </p:sp>
    </p:spTree>
    <p:extLst>
      <p:ext uri="{BB962C8B-B14F-4D97-AF65-F5344CB8AC3E}">
        <p14:creationId xmlns:p14="http://schemas.microsoft.com/office/powerpoint/2010/main" val="109781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A81F27-4E71-014A-9B39-9DCEAA6249BE}"/>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F3AC065C-4431-CD49-A78D-1FBEB0ACC2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1342496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B3BC3747-3915-5A49-8C3E-6A6A51496DB1}"/>
              </a:ext>
            </a:extLst>
          </p:cNvPr>
          <p:cNvSpPr>
            <a:spLocks noGrp="1"/>
          </p:cNvSpPr>
          <p:nvPr>
            <p:ph type="sldNum" sz="quarter" idx="12"/>
          </p:nvPr>
        </p:nvSpPr>
        <p:spPr/>
        <p:txBody>
          <a:bodyPr/>
          <a:lstStyle>
            <a:lvl1pPr>
              <a:defRPr/>
            </a:lvl1pPr>
          </a:lstStyle>
          <a:p>
            <a:fld id="{704CE5EE-29A9-F643-BAA3-81DB3528D110}" type="slidenum">
              <a:rPr lang="en-US" altLang="en-US"/>
              <a:pPr/>
              <a:t>‹#›</a:t>
            </a:fld>
            <a:endParaRPr lang="en-US" altLang="en-US"/>
          </a:p>
        </p:txBody>
      </p:sp>
    </p:spTree>
    <p:extLst>
      <p:ext uri="{BB962C8B-B14F-4D97-AF65-F5344CB8AC3E}">
        <p14:creationId xmlns:p14="http://schemas.microsoft.com/office/powerpoint/2010/main" val="3738273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BEEFCF55-21DD-BA44-A99E-8400A0A04021}"/>
              </a:ext>
            </a:extLst>
          </p:cNvPr>
          <p:cNvSpPr>
            <a:spLocks noGrp="1"/>
          </p:cNvSpPr>
          <p:nvPr>
            <p:ph type="sldNum" sz="quarter" idx="15"/>
          </p:nvPr>
        </p:nvSpPr>
        <p:spPr/>
        <p:txBody>
          <a:bodyPr/>
          <a:lstStyle>
            <a:lvl1pPr>
              <a:defRPr/>
            </a:lvl1pPr>
          </a:lstStyle>
          <a:p>
            <a:fld id="{D626CF6F-4C41-1F4F-B8A7-660452917598}" type="slidenum">
              <a:rPr lang="en-US" altLang="en-US"/>
              <a:pPr/>
              <a:t>‹#›</a:t>
            </a:fld>
            <a:endParaRPr lang="en-US" altLang="en-US"/>
          </a:p>
        </p:txBody>
      </p:sp>
    </p:spTree>
    <p:extLst>
      <p:ext uri="{BB962C8B-B14F-4D97-AF65-F5344CB8AC3E}">
        <p14:creationId xmlns:p14="http://schemas.microsoft.com/office/powerpoint/2010/main" val="870229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78C06A2F-3D46-8847-873A-D5AD9CCF63F5}"/>
              </a:ext>
            </a:extLst>
          </p:cNvPr>
          <p:cNvSpPr>
            <a:spLocks noGrp="1"/>
          </p:cNvSpPr>
          <p:nvPr>
            <p:ph type="sldNum" sz="quarter" idx="10"/>
          </p:nvPr>
        </p:nvSpPr>
        <p:spPr/>
        <p:txBody>
          <a:bodyPr/>
          <a:lstStyle>
            <a:lvl1pPr>
              <a:defRPr/>
            </a:lvl1pPr>
          </a:lstStyle>
          <a:p>
            <a:fld id="{3CF9D42F-093A-6A40-9081-584C955A68FA}" type="slidenum">
              <a:rPr lang="en-US" altLang="en-US"/>
              <a:pPr/>
              <a:t>‹#›</a:t>
            </a:fld>
            <a:endParaRPr lang="en-US" altLang="en-US"/>
          </a:p>
        </p:txBody>
      </p:sp>
    </p:spTree>
    <p:extLst>
      <p:ext uri="{BB962C8B-B14F-4D97-AF65-F5344CB8AC3E}">
        <p14:creationId xmlns:p14="http://schemas.microsoft.com/office/powerpoint/2010/main" val="2503856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BB5DE-9CCD-0344-8417-B1CCDB86FBE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B44E1501-E58D-074E-8C30-50F104555EE0}" type="datetime1">
              <a:rPr lang="en-US" altLang="en-US"/>
              <a:pPr/>
              <a:t>9/5/2025</a:t>
            </a:fld>
            <a:endParaRPr lang="en-US" altLang="en-US"/>
          </a:p>
        </p:txBody>
      </p:sp>
      <p:sp>
        <p:nvSpPr>
          <p:cNvPr id="3" name="Footer Placeholder 2">
            <a:extLst>
              <a:ext uri="{FF2B5EF4-FFF2-40B4-BE49-F238E27FC236}">
                <a16:creationId xmlns:a16="http://schemas.microsoft.com/office/drawing/2014/main" id="{962DC77A-CEF7-AF40-8B49-2B6DFD26B9A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C23BF764-11F5-744E-A7DA-52F03B5FEDC6}"/>
              </a:ext>
            </a:extLst>
          </p:cNvPr>
          <p:cNvSpPr>
            <a:spLocks noGrp="1"/>
          </p:cNvSpPr>
          <p:nvPr>
            <p:ph type="sldNum" sz="quarter" idx="12"/>
          </p:nvPr>
        </p:nvSpPr>
        <p:spPr/>
        <p:txBody>
          <a:bodyPr/>
          <a:lstStyle>
            <a:lvl1pPr>
              <a:defRPr/>
            </a:lvl1pPr>
          </a:lstStyle>
          <a:p>
            <a:fld id="{65D321D8-EF7F-814F-B4E9-C951549F4C4C}" type="slidenum">
              <a:rPr lang="en-US" altLang="en-US"/>
              <a:pPr/>
              <a:t>‹#›</a:t>
            </a:fld>
            <a:endParaRPr lang="en-US" altLang="en-US"/>
          </a:p>
        </p:txBody>
      </p:sp>
    </p:spTree>
    <p:extLst>
      <p:ext uri="{BB962C8B-B14F-4D97-AF65-F5344CB8AC3E}">
        <p14:creationId xmlns:p14="http://schemas.microsoft.com/office/powerpoint/2010/main" val="1805862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7024758-B362-904E-BD5E-4E2A0D914CE8}"/>
              </a:ext>
            </a:extLst>
          </p:cNvPr>
          <p:cNvSpPr>
            <a:spLocks noGrp="1"/>
          </p:cNvSpPr>
          <p:nvPr>
            <p:ph type="sldNum" sz="quarter" idx="10"/>
          </p:nvPr>
        </p:nvSpPr>
        <p:spPr/>
        <p:txBody>
          <a:bodyPr/>
          <a:lstStyle>
            <a:lvl1pPr>
              <a:defRPr/>
            </a:lvl1pPr>
          </a:lstStyle>
          <a:p>
            <a:fld id="{625010CF-B3F6-2D44-8FE1-D49E190CFC8A}" type="slidenum">
              <a:rPr lang="en-US" altLang="en-US"/>
              <a:pPr/>
              <a:t>‹#›</a:t>
            </a:fld>
            <a:endParaRPr lang="en-US" altLang="en-US"/>
          </a:p>
        </p:txBody>
      </p:sp>
    </p:spTree>
    <p:extLst>
      <p:ext uri="{BB962C8B-B14F-4D97-AF65-F5344CB8AC3E}">
        <p14:creationId xmlns:p14="http://schemas.microsoft.com/office/powerpoint/2010/main" val="352098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2" y="2120529"/>
            <a:ext cx="12172949" cy="1389434"/>
          </a:xfrm>
        </p:spPr>
        <p:txBody>
          <a:bodyPr lIns="457200" rIns="457200" anchorCtr="0"/>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26120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ection Divider--Mast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60FC76-9A65-0A40-9123-8900E0901652}"/>
              </a:ext>
            </a:extLst>
          </p:cNvPr>
          <p:cNvSpPr/>
          <p:nvPr userDrawn="1"/>
        </p:nvSpPr>
        <p:spPr>
          <a:xfrm>
            <a:off x="0" y="0"/>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 y="2120529"/>
            <a:ext cx="12172949" cy="1389434"/>
          </a:xfrm>
        </p:spPr>
        <p:txBody>
          <a:bodyPr lIns="457200" rIns="457200" anchorCtr="0"/>
          <a:lstStyle>
            <a:lvl1pPr algn="ctr">
              <a:defRPr sz="40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271219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rgbClr val="E9AF1D"/>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 y="3543300"/>
            <a:ext cx="12191999" cy="952500"/>
          </a:xfrm>
        </p:spPr>
        <p:txBody>
          <a:bodyPr lIns="914400" rIns="914400"/>
          <a:lstStyle>
            <a:lvl1pPr marL="0" indent="0" algn="ctr">
              <a:buNone/>
              <a:defRPr sz="2200" spc="3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000" cap="none" spc="3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6483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260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02FC32E-FA26-0E49-9D99-D42D90BFBE72}"/>
              </a:ext>
            </a:extLst>
          </p:cNvPr>
          <p:cNvSpPr>
            <a:spLocks noGrp="1"/>
          </p:cNvSpPr>
          <p:nvPr>
            <p:ph type="sldNum" sz="quarter" idx="10"/>
          </p:nvPr>
        </p:nvSpPr>
        <p:spPr/>
        <p:txBody>
          <a:bodyPr/>
          <a:lstStyle>
            <a:lvl1pPr>
              <a:defRPr/>
            </a:lvl1pPr>
          </a:lstStyle>
          <a:p>
            <a:fld id="{8D303EBB-E335-0040-8DB7-D3C2D6D7DF5E}" type="slidenum">
              <a:rPr lang="en-US" altLang="en-US"/>
              <a:pPr/>
              <a:t>‹#›</a:t>
            </a:fld>
            <a:endParaRPr lang="en-US" altLang="en-US"/>
          </a:p>
        </p:txBody>
      </p:sp>
    </p:spTree>
    <p:extLst>
      <p:ext uri="{BB962C8B-B14F-4D97-AF65-F5344CB8AC3E}">
        <p14:creationId xmlns:p14="http://schemas.microsoft.com/office/powerpoint/2010/main" val="1835853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4970EC6F-F38A-0D49-A256-2E13357A8D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1066711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6BC17BCC-A453-5341-840C-217C01EDCAF4}"/>
              </a:ext>
            </a:extLst>
          </p:cNvPr>
          <p:cNvSpPr>
            <a:spLocks noGrp="1"/>
          </p:cNvSpPr>
          <p:nvPr>
            <p:ph type="sldNum" sz="quarter" idx="10"/>
          </p:nvPr>
        </p:nvSpPr>
        <p:spPr/>
        <p:txBody>
          <a:bodyPr/>
          <a:lstStyle>
            <a:lvl1pPr>
              <a:defRPr/>
            </a:lvl1pPr>
          </a:lstStyle>
          <a:p>
            <a:pPr>
              <a:defRPr/>
            </a:pPr>
            <a:fld id="{A0311BEA-D1E9-7B4F-AE43-C01D25FDFEC5}" type="slidenum">
              <a:rPr lang="en-US" altLang="en-US"/>
              <a:pPr>
                <a:defRPr/>
              </a:pPr>
              <a:t>‹#›</a:t>
            </a:fld>
            <a:endParaRPr lang="en-US" altLang="en-US"/>
          </a:p>
        </p:txBody>
      </p:sp>
    </p:spTree>
    <p:extLst>
      <p:ext uri="{BB962C8B-B14F-4D97-AF65-F5344CB8AC3E}">
        <p14:creationId xmlns:p14="http://schemas.microsoft.com/office/powerpoint/2010/main" val="3171436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7D77AEC5-5F6E-DB48-9A9E-DE83ED26E423}"/>
              </a:ext>
            </a:extLst>
          </p:cNvPr>
          <p:cNvSpPr>
            <a:spLocks noGrp="1"/>
          </p:cNvSpPr>
          <p:nvPr>
            <p:ph type="sldNum" sz="quarter" idx="12"/>
          </p:nvPr>
        </p:nvSpPr>
        <p:spPr/>
        <p:txBody>
          <a:bodyPr/>
          <a:lstStyle>
            <a:lvl1pPr>
              <a:defRPr/>
            </a:lvl1pPr>
          </a:lstStyle>
          <a:p>
            <a:pPr>
              <a:defRPr/>
            </a:pPr>
            <a:fld id="{1D7FECBD-1B01-0D45-94E0-2F44FA1B8F6A}" type="slidenum">
              <a:rPr lang="en-US" altLang="en-US"/>
              <a:pPr>
                <a:defRPr/>
              </a:pPr>
              <a:t>‹#›</a:t>
            </a:fld>
            <a:endParaRPr lang="en-US" altLang="en-US"/>
          </a:p>
        </p:txBody>
      </p:sp>
    </p:spTree>
    <p:extLst>
      <p:ext uri="{BB962C8B-B14F-4D97-AF65-F5344CB8AC3E}">
        <p14:creationId xmlns:p14="http://schemas.microsoft.com/office/powerpoint/2010/main" val="244475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3BD49FE-568D-364F-97A2-A13675C97BDF}"/>
              </a:ext>
            </a:extLst>
          </p:cNvPr>
          <p:cNvSpPr>
            <a:spLocks noGrp="1"/>
          </p:cNvSpPr>
          <p:nvPr>
            <p:ph type="sldNum" sz="quarter" idx="10"/>
          </p:nvPr>
        </p:nvSpPr>
        <p:spPr/>
        <p:txBody>
          <a:bodyPr/>
          <a:lstStyle>
            <a:lvl1pPr>
              <a:defRPr/>
            </a:lvl1pPr>
          </a:lstStyle>
          <a:p>
            <a:pPr>
              <a:defRPr/>
            </a:pPr>
            <a:fld id="{92221244-53CA-0B49-A12A-9F09DBE63DD3}" type="slidenum">
              <a:rPr lang="en-US" altLang="en-US"/>
              <a:pPr>
                <a:defRPr/>
              </a:pPr>
              <a:t>‹#›</a:t>
            </a:fld>
            <a:endParaRPr lang="en-US" altLang="en-US"/>
          </a:p>
        </p:txBody>
      </p:sp>
    </p:spTree>
    <p:extLst>
      <p:ext uri="{BB962C8B-B14F-4D97-AF65-F5344CB8AC3E}">
        <p14:creationId xmlns:p14="http://schemas.microsoft.com/office/powerpoint/2010/main" val="2434083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13F0567-295C-024B-B197-B6D10AA54A3A}"/>
              </a:ext>
            </a:extLst>
          </p:cNvPr>
          <p:cNvSpPr>
            <a:spLocks noGrp="1"/>
          </p:cNvSpPr>
          <p:nvPr>
            <p:ph type="sldNum" sz="quarter" idx="10"/>
          </p:nvPr>
        </p:nvSpPr>
        <p:spPr/>
        <p:txBody>
          <a:bodyPr/>
          <a:lstStyle>
            <a:lvl1pPr>
              <a:defRPr/>
            </a:lvl1pPr>
          </a:lstStyle>
          <a:p>
            <a:pPr>
              <a:defRPr/>
            </a:pPr>
            <a:fld id="{25C57263-7D57-9248-B2FA-412C9FDF9ED7}" type="slidenum">
              <a:rPr lang="en-US" altLang="en-US"/>
              <a:pPr>
                <a:defRPr/>
              </a:pPr>
              <a:t>‹#›</a:t>
            </a:fld>
            <a:endParaRPr lang="en-US" altLang="en-US"/>
          </a:p>
        </p:txBody>
      </p:sp>
    </p:spTree>
    <p:extLst>
      <p:ext uri="{BB962C8B-B14F-4D97-AF65-F5344CB8AC3E}">
        <p14:creationId xmlns:p14="http://schemas.microsoft.com/office/powerpoint/2010/main" val="3834417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2ADBA14-DCD6-0248-B81A-09DAE852116F}"/>
              </a:ext>
            </a:extLst>
          </p:cNvPr>
          <p:cNvSpPr>
            <a:spLocks noGrp="1"/>
          </p:cNvSpPr>
          <p:nvPr>
            <p:ph type="sldNum" sz="quarter" idx="10"/>
          </p:nvPr>
        </p:nvSpPr>
        <p:spPr/>
        <p:txBody>
          <a:bodyPr/>
          <a:lstStyle>
            <a:lvl1pPr>
              <a:defRPr/>
            </a:lvl1pPr>
          </a:lstStyle>
          <a:p>
            <a:pPr>
              <a:defRPr/>
            </a:pPr>
            <a:fld id="{0ED1C9BA-9B96-774A-B804-3D2EF1007958}" type="slidenum">
              <a:rPr lang="en-US" altLang="en-US"/>
              <a:pPr>
                <a:defRPr/>
              </a:pPr>
              <a:t>‹#›</a:t>
            </a:fld>
            <a:endParaRPr lang="en-US" altLang="en-US"/>
          </a:p>
        </p:txBody>
      </p:sp>
    </p:spTree>
    <p:extLst>
      <p:ext uri="{BB962C8B-B14F-4D97-AF65-F5344CB8AC3E}">
        <p14:creationId xmlns:p14="http://schemas.microsoft.com/office/powerpoint/2010/main" val="1495694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F72C1F0-3AE5-E94D-8C71-EDE70B91872F}"/>
              </a:ext>
            </a:extLst>
          </p:cNvPr>
          <p:cNvSpPr>
            <a:spLocks noGrp="1"/>
          </p:cNvSpPr>
          <p:nvPr>
            <p:ph type="sldNum" sz="quarter" idx="10"/>
          </p:nvPr>
        </p:nvSpPr>
        <p:spPr/>
        <p:txBody>
          <a:bodyPr/>
          <a:lstStyle>
            <a:lvl1pPr>
              <a:defRPr/>
            </a:lvl1pPr>
          </a:lstStyle>
          <a:p>
            <a:pPr>
              <a:defRPr/>
            </a:pPr>
            <a:fld id="{3AF111DB-D1B4-8542-B69D-9D294145FDD4}" type="slidenum">
              <a:rPr lang="en-US" altLang="en-US"/>
              <a:pPr>
                <a:defRPr/>
              </a:pPr>
              <a:t>‹#›</a:t>
            </a:fld>
            <a:endParaRPr lang="en-US" altLang="en-US"/>
          </a:p>
        </p:txBody>
      </p:sp>
    </p:spTree>
    <p:extLst>
      <p:ext uri="{BB962C8B-B14F-4D97-AF65-F5344CB8AC3E}">
        <p14:creationId xmlns:p14="http://schemas.microsoft.com/office/powerpoint/2010/main" val="2767502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D4EAAB3-AEEB-EF49-A224-35F01F27BDD2}"/>
              </a:ext>
            </a:extLst>
          </p:cNvPr>
          <p:cNvSpPr>
            <a:spLocks noGrp="1"/>
          </p:cNvSpPr>
          <p:nvPr>
            <p:ph type="sldNum" sz="quarter" idx="10"/>
          </p:nvPr>
        </p:nvSpPr>
        <p:spPr/>
        <p:txBody>
          <a:bodyPr/>
          <a:lstStyle>
            <a:lvl1pPr>
              <a:defRPr/>
            </a:lvl1pPr>
          </a:lstStyle>
          <a:p>
            <a:pPr>
              <a:defRPr/>
            </a:pPr>
            <a:fld id="{13D5DF33-1FAC-8049-B079-3D34FFC2AC28}" type="slidenum">
              <a:rPr lang="en-US" altLang="en-US"/>
              <a:pPr>
                <a:defRPr/>
              </a:pPr>
              <a:t>‹#›</a:t>
            </a:fld>
            <a:endParaRPr lang="en-US" altLang="en-US"/>
          </a:p>
        </p:txBody>
      </p:sp>
    </p:spTree>
    <p:extLst>
      <p:ext uri="{BB962C8B-B14F-4D97-AF65-F5344CB8AC3E}">
        <p14:creationId xmlns:p14="http://schemas.microsoft.com/office/powerpoint/2010/main" val="2017446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B62F1EC-56E6-7D4C-8AA3-7F9D2F7FA185}"/>
              </a:ext>
            </a:extLst>
          </p:cNvPr>
          <p:cNvSpPr>
            <a:spLocks noGrp="1"/>
          </p:cNvSpPr>
          <p:nvPr>
            <p:ph type="sldNum" sz="quarter" idx="10"/>
          </p:nvPr>
        </p:nvSpPr>
        <p:spPr/>
        <p:txBody>
          <a:bodyPr/>
          <a:lstStyle>
            <a:lvl1pPr>
              <a:defRPr/>
            </a:lvl1pPr>
          </a:lstStyle>
          <a:p>
            <a:pPr>
              <a:defRPr/>
            </a:pPr>
            <a:fld id="{E219DF13-008F-4745-ABF8-93E710F59E5F}" type="slidenum">
              <a:rPr lang="en-US" altLang="en-US"/>
              <a:pPr>
                <a:defRPr/>
              </a:pPr>
              <a:t>‹#›</a:t>
            </a:fld>
            <a:endParaRPr lang="en-US" altLang="en-US"/>
          </a:p>
        </p:txBody>
      </p:sp>
    </p:spTree>
    <p:extLst>
      <p:ext uri="{BB962C8B-B14F-4D97-AF65-F5344CB8AC3E}">
        <p14:creationId xmlns:p14="http://schemas.microsoft.com/office/powerpoint/2010/main" val="224728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F8337F4-C7ED-3A45-B6DD-C0F01A84D46F}"/>
              </a:ext>
            </a:extLst>
          </p:cNvPr>
          <p:cNvSpPr>
            <a:spLocks noGrp="1"/>
          </p:cNvSpPr>
          <p:nvPr>
            <p:ph type="sldNum" sz="quarter" idx="10"/>
          </p:nvPr>
        </p:nvSpPr>
        <p:spPr/>
        <p:txBody>
          <a:bodyPr/>
          <a:lstStyle>
            <a:lvl1pPr>
              <a:defRPr/>
            </a:lvl1pPr>
          </a:lstStyle>
          <a:p>
            <a:pPr>
              <a:defRPr/>
            </a:pPr>
            <a:fld id="{42A54A64-10B8-D242-A2B7-11B7DD92022F}" type="slidenum">
              <a:rPr lang="en-US" altLang="en-US"/>
              <a:pPr>
                <a:defRPr/>
              </a:pPr>
              <a:t>‹#›</a:t>
            </a:fld>
            <a:endParaRPr lang="en-US" altLang="en-US"/>
          </a:p>
        </p:txBody>
      </p:sp>
    </p:spTree>
    <p:extLst>
      <p:ext uri="{BB962C8B-B14F-4D97-AF65-F5344CB8AC3E}">
        <p14:creationId xmlns:p14="http://schemas.microsoft.com/office/powerpoint/2010/main" val="1246511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69537D8-5CFE-1841-8A27-5B060C7C2F3D}"/>
              </a:ext>
            </a:extLst>
          </p:cNvPr>
          <p:cNvSpPr>
            <a:spLocks noGrp="1"/>
          </p:cNvSpPr>
          <p:nvPr>
            <p:ph type="sldNum" sz="quarter" idx="10"/>
          </p:nvPr>
        </p:nvSpPr>
        <p:spPr/>
        <p:txBody>
          <a:bodyPr/>
          <a:lstStyle>
            <a:lvl1pPr>
              <a:defRPr/>
            </a:lvl1pPr>
          </a:lstStyle>
          <a:p>
            <a:pPr>
              <a:defRPr/>
            </a:pPr>
            <a:fld id="{CD18C8BD-560C-FE45-A9B9-0406D56DE649}" type="slidenum">
              <a:rPr lang="en-US" altLang="en-US"/>
              <a:pPr>
                <a:defRPr/>
              </a:pPr>
              <a:t>‹#›</a:t>
            </a:fld>
            <a:endParaRPr lang="en-US" altLang="en-US"/>
          </a:p>
        </p:txBody>
      </p:sp>
    </p:spTree>
    <p:extLst>
      <p:ext uri="{BB962C8B-B14F-4D97-AF65-F5344CB8AC3E}">
        <p14:creationId xmlns:p14="http://schemas.microsoft.com/office/powerpoint/2010/main" val="1637057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14B18C1-F8B3-CA47-BFE4-5F79E70E8F8F}"/>
              </a:ext>
            </a:extLst>
          </p:cNvPr>
          <p:cNvSpPr>
            <a:spLocks noGrp="1"/>
          </p:cNvSpPr>
          <p:nvPr>
            <p:ph type="sldNum" sz="quarter" idx="10"/>
          </p:nvPr>
        </p:nvSpPr>
        <p:spPr/>
        <p:txBody>
          <a:bodyPr/>
          <a:lstStyle>
            <a:lvl1pPr>
              <a:defRPr/>
            </a:lvl1pPr>
          </a:lstStyle>
          <a:p>
            <a:fld id="{682679F1-5F56-5D44-9DE4-A7448E7F7472}" type="slidenum">
              <a:rPr lang="en-US" altLang="en-US"/>
              <a:pPr/>
              <a:t>‹#›</a:t>
            </a:fld>
            <a:endParaRPr lang="en-US" altLang="en-US"/>
          </a:p>
        </p:txBody>
      </p:sp>
    </p:spTree>
    <p:extLst>
      <p:ext uri="{BB962C8B-B14F-4D97-AF65-F5344CB8AC3E}">
        <p14:creationId xmlns:p14="http://schemas.microsoft.com/office/powerpoint/2010/main" val="555570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2A8CE25A-2EE9-DF4F-B13E-1C20400E089C}"/>
              </a:ext>
            </a:extLst>
          </p:cNvPr>
          <p:cNvSpPr>
            <a:spLocks noGrp="1"/>
          </p:cNvSpPr>
          <p:nvPr>
            <p:ph type="sldNum" sz="quarter" idx="12"/>
          </p:nvPr>
        </p:nvSpPr>
        <p:spPr/>
        <p:txBody>
          <a:bodyPr/>
          <a:lstStyle>
            <a:lvl1pPr>
              <a:defRPr/>
            </a:lvl1pPr>
          </a:lstStyle>
          <a:p>
            <a:pPr>
              <a:defRPr/>
            </a:pPr>
            <a:fld id="{6D8750E4-A0AD-D248-A599-97DD63A6717B}" type="slidenum">
              <a:rPr lang="en-US" altLang="en-US"/>
              <a:pPr>
                <a:defRPr/>
              </a:pPr>
              <a:t>‹#›</a:t>
            </a:fld>
            <a:endParaRPr lang="en-US" altLang="en-US"/>
          </a:p>
        </p:txBody>
      </p:sp>
    </p:spTree>
    <p:extLst>
      <p:ext uri="{BB962C8B-B14F-4D97-AF65-F5344CB8AC3E}">
        <p14:creationId xmlns:p14="http://schemas.microsoft.com/office/powerpoint/2010/main" val="3497480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3AF619A-8CD6-E54B-81EA-133BA781D5EC}"/>
              </a:ext>
            </a:extLst>
          </p:cNvPr>
          <p:cNvSpPr>
            <a:spLocks noGrp="1"/>
          </p:cNvSpPr>
          <p:nvPr>
            <p:ph type="sldNum" sz="quarter" idx="10"/>
          </p:nvPr>
        </p:nvSpPr>
        <p:spPr/>
        <p:txBody>
          <a:bodyPr/>
          <a:lstStyle>
            <a:lvl1pPr>
              <a:defRPr/>
            </a:lvl1pPr>
          </a:lstStyle>
          <a:p>
            <a:pPr>
              <a:defRPr/>
            </a:pPr>
            <a:fld id="{9777A2D9-348E-9B4E-A5EA-26B97776548C}" type="slidenum">
              <a:rPr lang="en-US" altLang="en-US"/>
              <a:pPr>
                <a:defRPr/>
              </a:pPr>
              <a:t>‹#›</a:t>
            </a:fld>
            <a:endParaRPr lang="en-US" altLang="en-US"/>
          </a:p>
        </p:txBody>
      </p:sp>
    </p:spTree>
    <p:extLst>
      <p:ext uri="{BB962C8B-B14F-4D97-AF65-F5344CB8AC3E}">
        <p14:creationId xmlns:p14="http://schemas.microsoft.com/office/powerpoint/2010/main" val="933023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8A3BCD77-B29C-424A-B471-9BD83B4E1FCC}"/>
              </a:ext>
            </a:extLst>
          </p:cNvPr>
          <p:cNvSpPr>
            <a:spLocks noGrp="1"/>
          </p:cNvSpPr>
          <p:nvPr>
            <p:ph type="sldNum" sz="quarter" idx="10"/>
          </p:nvPr>
        </p:nvSpPr>
        <p:spPr/>
        <p:txBody>
          <a:bodyPr/>
          <a:lstStyle>
            <a:lvl1pPr>
              <a:defRPr/>
            </a:lvl1pPr>
          </a:lstStyle>
          <a:p>
            <a:pPr>
              <a:defRPr/>
            </a:pPr>
            <a:fld id="{304A8BAF-F8FF-2948-B8E7-E9709EF49974}" type="slidenum">
              <a:rPr lang="en-US" altLang="en-US"/>
              <a:pPr>
                <a:defRPr/>
              </a:pPr>
              <a:t>‹#›</a:t>
            </a:fld>
            <a:endParaRPr lang="en-US" altLang="en-US"/>
          </a:p>
        </p:txBody>
      </p:sp>
    </p:spTree>
    <p:extLst>
      <p:ext uri="{BB962C8B-B14F-4D97-AF65-F5344CB8AC3E}">
        <p14:creationId xmlns:p14="http://schemas.microsoft.com/office/powerpoint/2010/main" val="3740612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926CB6B-7DE6-5146-9374-B79E4B4915F4}"/>
              </a:ext>
            </a:extLst>
          </p:cNvPr>
          <p:cNvSpPr>
            <a:spLocks noGrp="1"/>
          </p:cNvSpPr>
          <p:nvPr>
            <p:ph type="sldNum" sz="quarter" idx="12"/>
          </p:nvPr>
        </p:nvSpPr>
        <p:spPr/>
        <p:txBody>
          <a:bodyPr/>
          <a:lstStyle>
            <a:lvl1pPr>
              <a:defRPr/>
            </a:lvl1pPr>
          </a:lstStyle>
          <a:p>
            <a:pPr>
              <a:defRPr/>
            </a:pPr>
            <a:fld id="{207669ED-E9DF-F848-A17C-91B3D3DA2FC7}" type="slidenum">
              <a:rPr lang="en-US" altLang="en-US"/>
              <a:pPr>
                <a:defRPr/>
              </a:pPr>
              <a:t>‹#›</a:t>
            </a:fld>
            <a:endParaRPr lang="en-US" altLang="en-US"/>
          </a:p>
        </p:txBody>
      </p:sp>
    </p:spTree>
    <p:extLst>
      <p:ext uri="{BB962C8B-B14F-4D97-AF65-F5344CB8AC3E}">
        <p14:creationId xmlns:p14="http://schemas.microsoft.com/office/powerpoint/2010/main" val="1491800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6195D1C7-DA7F-FF46-A02E-15228ED1D9D3}"/>
              </a:ext>
            </a:extLst>
          </p:cNvPr>
          <p:cNvSpPr>
            <a:spLocks noGrp="1"/>
          </p:cNvSpPr>
          <p:nvPr>
            <p:ph type="sldNum" sz="quarter" idx="13"/>
          </p:nvPr>
        </p:nvSpPr>
        <p:spPr/>
        <p:txBody>
          <a:bodyPr/>
          <a:lstStyle>
            <a:lvl1pPr>
              <a:defRPr/>
            </a:lvl1pPr>
          </a:lstStyle>
          <a:p>
            <a:pPr>
              <a:defRPr/>
            </a:pPr>
            <a:fld id="{EC6F08E4-1B05-E24D-AD8B-BA4F6E458911}" type="slidenum">
              <a:rPr lang="en-US" altLang="en-US"/>
              <a:pPr>
                <a:defRPr/>
              </a:pPr>
              <a:t>‹#›</a:t>
            </a:fld>
            <a:endParaRPr lang="en-US" altLang="en-US"/>
          </a:p>
        </p:txBody>
      </p:sp>
    </p:spTree>
    <p:extLst>
      <p:ext uri="{BB962C8B-B14F-4D97-AF65-F5344CB8AC3E}">
        <p14:creationId xmlns:p14="http://schemas.microsoft.com/office/powerpoint/2010/main" val="4076366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DEAE58D9-4DB3-1041-8453-167B62586301}"/>
              </a:ext>
            </a:extLst>
          </p:cNvPr>
          <p:cNvSpPr>
            <a:spLocks noGrp="1"/>
          </p:cNvSpPr>
          <p:nvPr>
            <p:ph type="sldNum" sz="quarter" idx="13"/>
          </p:nvPr>
        </p:nvSpPr>
        <p:spPr/>
        <p:txBody>
          <a:bodyPr/>
          <a:lstStyle>
            <a:lvl1pPr>
              <a:defRPr/>
            </a:lvl1pPr>
          </a:lstStyle>
          <a:p>
            <a:pPr>
              <a:defRPr/>
            </a:pPr>
            <a:fld id="{62799411-AD42-984B-8C36-4437095144E8}" type="slidenum">
              <a:rPr lang="en-US" altLang="en-US"/>
              <a:pPr>
                <a:defRPr/>
              </a:pPr>
              <a:t>‹#›</a:t>
            </a:fld>
            <a:endParaRPr lang="en-US" altLang="en-US"/>
          </a:p>
        </p:txBody>
      </p:sp>
    </p:spTree>
    <p:extLst>
      <p:ext uri="{BB962C8B-B14F-4D97-AF65-F5344CB8AC3E}">
        <p14:creationId xmlns:p14="http://schemas.microsoft.com/office/powerpoint/2010/main" val="258087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83659A23-03A1-8942-B687-0A8805E539E3}"/>
              </a:ext>
            </a:extLst>
          </p:cNvPr>
          <p:cNvSpPr>
            <a:spLocks noGrp="1"/>
          </p:cNvSpPr>
          <p:nvPr>
            <p:ph type="sldNum" sz="quarter" idx="12"/>
          </p:nvPr>
        </p:nvSpPr>
        <p:spPr/>
        <p:txBody>
          <a:bodyPr/>
          <a:lstStyle>
            <a:lvl1pPr>
              <a:defRPr/>
            </a:lvl1pPr>
          </a:lstStyle>
          <a:p>
            <a:pPr>
              <a:defRPr/>
            </a:pPr>
            <a:fld id="{7DF157A5-A8F1-444F-AFF1-A9EDFB0D80C7}" type="slidenum">
              <a:rPr lang="en-US" altLang="en-US"/>
              <a:pPr>
                <a:defRPr/>
              </a:pPr>
              <a:t>‹#›</a:t>
            </a:fld>
            <a:endParaRPr lang="en-US" altLang="en-US"/>
          </a:p>
        </p:txBody>
      </p:sp>
    </p:spTree>
    <p:extLst>
      <p:ext uri="{BB962C8B-B14F-4D97-AF65-F5344CB8AC3E}">
        <p14:creationId xmlns:p14="http://schemas.microsoft.com/office/powerpoint/2010/main" val="2368144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75D17E3D-1EB9-C644-8105-CB1B359107CA}"/>
              </a:ext>
            </a:extLst>
          </p:cNvPr>
          <p:cNvSpPr>
            <a:spLocks noGrp="1"/>
          </p:cNvSpPr>
          <p:nvPr>
            <p:ph type="sldNum" sz="quarter" idx="15"/>
          </p:nvPr>
        </p:nvSpPr>
        <p:spPr/>
        <p:txBody>
          <a:bodyPr/>
          <a:lstStyle>
            <a:lvl1pPr>
              <a:defRPr/>
            </a:lvl1pPr>
          </a:lstStyle>
          <a:p>
            <a:pPr>
              <a:defRPr/>
            </a:pPr>
            <a:fld id="{D09AB906-C86B-0C4E-81A3-C05D727D5395}" type="slidenum">
              <a:rPr lang="en-US" altLang="en-US"/>
              <a:pPr>
                <a:defRPr/>
              </a:pPr>
              <a:t>‹#›</a:t>
            </a:fld>
            <a:endParaRPr lang="en-US" altLang="en-US"/>
          </a:p>
        </p:txBody>
      </p:sp>
    </p:spTree>
    <p:extLst>
      <p:ext uri="{BB962C8B-B14F-4D97-AF65-F5344CB8AC3E}">
        <p14:creationId xmlns:p14="http://schemas.microsoft.com/office/powerpoint/2010/main" val="1448732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3AD77A15-B1E0-3D41-A5F0-432B5D14B3A7}"/>
              </a:ext>
            </a:extLst>
          </p:cNvPr>
          <p:cNvSpPr>
            <a:spLocks noGrp="1"/>
          </p:cNvSpPr>
          <p:nvPr>
            <p:ph type="sldNum" sz="quarter" idx="10"/>
          </p:nvPr>
        </p:nvSpPr>
        <p:spPr/>
        <p:txBody>
          <a:bodyPr/>
          <a:lstStyle>
            <a:lvl1pPr>
              <a:defRPr/>
            </a:lvl1pPr>
          </a:lstStyle>
          <a:p>
            <a:pPr>
              <a:defRPr/>
            </a:pPr>
            <a:fld id="{0206052E-1EA7-8340-B782-2A263437DFC0}" type="slidenum">
              <a:rPr lang="en-US" altLang="en-US"/>
              <a:pPr>
                <a:defRPr/>
              </a:pPr>
              <a:t>‹#›</a:t>
            </a:fld>
            <a:endParaRPr lang="en-US" altLang="en-US"/>
          </a:p>
        </p:txBody>
      </p:sp>
    </p:spTree>
    <p:extLst>
      <p:ext uri="{BB962C8B-B14F-4D97-AF65-F5344CB8AC3E}">
        <p14:creationId xmlns:p14="http://schemas.microsoft.com/office/powerpoint/2010/main" val="3146920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4BCA7-E893-8340-994B-0CBD26C03CD4}"/>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Graphic 7">
            <a:extLst>
              <a:ext uri="{FF2B5EF4-FFF2-40B4-BE49-F238E27FC236}">
                <a16:creationId xmlns:a16="http://schemas.microsoft.com/office/drawing/2014/main" id="{09CC3C94-D383-4842-A521-4EA769B041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3944723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63E7582D-590F-BF4A-9854-33E96EB3E5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6F137A08-7682-3941-B1D3-9ACF81547FA1}"/>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79277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1D891-3D02-3C4E-AC52-169CF0894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3FE8A9-6B60-EA42-88F7-149D23C85FAD}" type="datetime1">
              <a:rPr lang="en-US" altLang="en-US"/>
              <a:pPr>
                <a:defRPr/>
              </a:pPr>
              <a:t>9/5/2025</a:t>
            </a:fld>
            <a:endParaRPr lang="en-US" altLang="en-US"/>
          </a:p>
        </p:txBody>
      </p:sp>
      <p:sp>
        <p:nvSpPr>
          <p:cNvPr id="3" name="Footer Placeholder 2">
            <a:extLst>
              <a:ext uri="{FF2B5EF4-FFF2-40B4-BE49-F238E27FC236}">
                <a16:creationId xmlns:a16="http://schemas.microsoft.com/office/drawing/2014/main" id="{204C9B03-80B7-9A4E-A263-A4F0EADE2F0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668168EE-634B-EF4D-8AC4-4F678EF289DF}"/>
              </a:ext>
            </a:extLst>
          </p:cNvPr>
          <p:cNvSpPr>
            <a:spLocks noGrp="1"/>
          </p:cNvSpPr>
          <p:nvPr>
            <p:ph type="sldNum" sz="quarter" idx="12"/>
          </p:nvPr>
        </p:nvSpPr>
        <p:spPr/>
        <p:txBody>
          <a:bodyPr/>
          <a:lstStyle>
            <a:lvl1pPr>
              <a:defRPr smtClean="0"/>
            </a:lvl1pPr>
          </a:lstStyle>
          <a:p>
            <a:pPr>
              <a:defRPr/>
            </a:pPr>
            <a:fld id="{92F4E82E-F785-6E4F-A09E-FB0ECAA978B3}" type="slidenum">
              <a:rPr lang="en-US" altLang="en-US"/>
              <a:pPr>
                <a:defRPr/>
              </a:pPr>
              <a:t>‹#›</a:t>
            </a:fld>
            <a:endParaRPr lang="en-US" altLang="en-US"/>
          </a:p>
        </p:txBody>
      </p:sp>
    </p:spTree>
    <p:extLst>
      <p:ext uri="{BB962C8B-B14F-4D97-AF65-F5344CB8AC3E}">
        <p14:creationId xmlns:p14="http://schemas.microsoft.com/office/powerpoint/2010/main" val="1873661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8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2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70FEDBC2-BDC7-A941-A0CC-9B3469DF7A8C}"/>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613B4C17-1021-5D4F-ABCA-6F9025BDDD9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1327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7E8FBA91-DD83-9F4A-A4EC-37101E9116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4FFDFDA0-81E9-5248-8071-421EA50D2D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7" cy="2135139"/>
          </a:xfrm>
        </p:spPr>
        <p:txBody>
          <a:bodyPr tIns="137160" rIns="137160" anchor="t"/>
          <a:lstStyle>
            <a:lvl1pPr marL="0" indent="0" algn="l">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34249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B4E31839-6F12-9E4C-9961-99FD87F6EA41}"/>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98A08806-EC55-D047-B4F2-AC8B62828618}"/>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person holding a basketball&#10;&#10;Description automatically generated">
            <a:extLst>
              <a:ext uri="{FF2B5EF4-FFF2-40B4-BE49-F238E27FC236}">
                <a16:creationId xmlns:a16="http://schemas.microsoft.com/office/drawing/2014/main" id="{9A66FE57-79A5-5949-83CF-85B36BE5618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00BFC00-79D5-BB42-A769-42A87C7FB799}"/>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593925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5.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7.xml"/><Relationship Id="rId4"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9.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1D5529-9EC8-3946-8BBA-7A0836B56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781E185B-4A3B-D141-A330-E82D93CD9F35}"/>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Lst>
  <p:hf hdr="0" ftr="0" dt="0"/>
  <p:txStyles>
    <p:titleStyle>
      <a:lvl1pPr algn="ctr" defTabSz="685800" rtl="0" eaLnBrk="0" fontAlgn="base" hangingPunct="0">
        <a:lnSpc>
          <a:spcPct val="80000"/>
        </a:lnSpc>
        <a:spcBef>
          <a:spcPct val="0"/>
        </a:spcBef>
        <a:spcAft>
          <a:spcPct val="0"/>
        </a:spcAft>
        <a:defRPr sz="4500" kern="2200" cap="all" spc="30">
          <a:solidFill>
            <a:schemeClr val="accent2"/>
          </a:solidFill>
          <a:latin typeface="Knockout 30 Junior Welterwt" pitchFamily="50" charset="0"/>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Knockout 30 Junior Welterwt" pitchFamily="50" charset="0"/>
          <a:ea typeface="ＭＳ Ｐゴシック" charset="-128"/>
          <a:cs typeface="ＭＳ Ｐゴシック"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93E7E9-66F0-6543-982E-4296C43E6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509CACA3-8AE3-064B-8C0B-66AF22F1FD64}"/>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86" r:id="rId3"/>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pitchFamily="9"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pitchFamily="9"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pitchFamily="9"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pitchFamily="9"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charset="-128"/>
          <a:cs typeface="ＭＳ Ｐゴシック"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87CFA9-EF13-254C-B5A3-25C6B2B12B2A}"/>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23FD6A27-320C-0E44-8C1E-A08D7C542304}"/>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Lst>
  <p:hf hdr="0" ftr="0" dt="0"/>
  <p:txStyles>
    <p:titleStyle>
      <a:lvl1pPr algn="ctr" defTabSz="685800" rtl="0" eaLnBrk="0" fontAlgn="base" hangingPunct="0">
        <a:lnSpc>
          <a:spcPct val="80000"/>
        </a:lnSpc>
        <a:spcBef>
          <a:spcPct val="0"/>
        </a:spcBef>
        <a:spcAft>
          <a:spcPct val="0"/>
        </a:spcAft>
        <a:defRPr sz="4000" kern="2200" cap="all">
          <a:solidFill>
            <a:schemeClr val="bg1"/>
          </a:solidFill>
          <a:latin typeface="Knockout 30 Junior Welterwt" pitchFamily="50" charset="0"/>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Knockout 30 Junior Welterwt" pitchFamily="50" charset="0"/>
          <a:ea typeface="ＭＳ Ｐゴシック" charset="-128"/>
          <a:cs typeface="ＭＳ Ｐゴシック" charset="-128"/>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4E7145-944F-F94B-9E81-F6004FB9B052}"/>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34FDA80B-B307-0C49-8C26-AD0F587D4A54}"/>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Lst>
  <p:hf hdr="0" ftr="0" dt="0"/>
  <p:txStyles>
    <p:titleStyle>
      <a:lvl1pPr algn="ctr" defTabSz="685800" rtl="0" eaLnBrk="0" fontAlgn="base" hangingPunct="0">
        <a:lnSpc>
          <a:spcPct val="80000"/>
        </a:lnSpc>
        <a:spcBef>
          <a:spcPct val="0"/>
        </a:spcBef>
        <a:spcAft>
          <a:spcPct val="0"/>
        </a:spcAft>
        <a:defRPr sz="4000" b="1" kern="2200" cap="all">
          <a:solidFill>
            <a:schemeClr val="bg1"/>
          </a:solidFill>
          <a:latin typeface="+mj-lt"/>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000" b="1">
          <a:solidFill>
            <a:schemeClr val="bg1"/>
          </a:solidFill>
          <a:latin typeface="Arial Narrow" pitchFamily="9"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000" b="1">
          <a:solidFill>
            <a:schemeClr val="bg1"/>
          </a:solidFill>
          <a:latin typeface="Arial Narrow" pitchFamily="9"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000" b="1">
          <a:solidFill>
            <a:schemeClr val="bg1"/>
          </a:solidFill>
          <a:latin typeface="Arial Narrow" pitchFamily="9"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000" b="1">
          <a:solidFill>
            <a:schemeClr val="bg1"/>
          </a:solidFill>
          <a:latin typeface="Arial Narrow" pitchFamily="9"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charset="-128"/>
          <a:cs typeface="ＭＳ Ｐゴシック" charset="-128"/>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C3D1EF-817F-6A44-B464-DC9743DA6CCE}"/>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4862FA9F-898E-554F-A65A-E1CF5A84F116}"/>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2109F895-175D-7545-8FE4-1AF31A9E1A0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8A5942A7-502F-E343-8F30-15449ECC9A25}" type="slidenum">
              <a:rPr lang="en-US" altLang="en-US"/>
              <a:pPr/>
              <a:t>‹#›</a:t>
            </a:fld>
            <a:endParaRPr lang="en-US" altLang="en-US"/>
          </a:p>
        </p:txBody>
      </p:sp>
      <p:cxnSp>
        <p:nvCxnSpPr>
          <p:cNvPr id="5" name="Straight Connector 4">
            <a:extLst>
              <a:ext uri="{FF2B5EF4-FFF2-40B4-BE49-F238E27FC236}">
                <a16:creationId xmlns:a16="http://schemas.microsoft.com/office/drawing/2014/main" id="{73265E75-75BE-DA44-8D0D-AAD488B3F61F}"/>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59" r:id="rId20"/>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charset="-128"/>
          <a:cs typeface="ＭＳ Ｐゴシック" charset="-128"/>
        </a:defRPr>
      </a:lvl1pPr>
      <a:lvl2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2pPr>
      <a:lvl3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3pPr>
      <a:lvl4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4pPr>
      <a:lvl5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74E3468-ED01-5C42-A673-969B0579510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542A5B04-0188-A54E-8AA4-DDE23563020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43" r:id="rId1"/>
  </p:sldLayoutIdLst>
  <p:hf hdr="0" ftr="0" dt="0"/>
  <p:txStyles>
    <p:titleStyle>
      <a:lvl1pPr algn="l" defTabSz="685800" rtl="0" eaLnBrk="0" fontAlgn="base" hangingPunct="0">
        <a:lnSpc>
          <a:spcPct val="87000"/>
        </a:lnSpc>
        <a:spcBef>
          <a:spcPct val="0"/>
        </a:spcBef>
        <a:spcAft>
          <a:spcPct val="0"/>
        </a:spcAft>
        <a:defRPr sz="3300" b="1" kern="2200">
          <a:solidFill>
            <a:schemeClr val="accent2"/>
          </a:solidFill>
          <a:latin typeface="+mj-lt"/>
          <a:ea typeface="ＭＳ Ｐゴシック" charset="-128"/>
          <a:cs typeface="ＭＳ Ｐゴシック" charset="-128"/>
        </a:defRPr>
      </a:lvl1pPr>
      <a:lvl2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2pPr>
      <a:lvl3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3pPr>
      <a:lvl4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4pPr>
      <a:lvl5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9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5242D4-C1C4-BF4C-B8A3-AE64858467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382B320F-9FCC-0B41-81AC-02B16276817E}"/>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944" r:id="rId1"/>
    <p:sldLayoutId id="2147483960" r:id="rId2"/>
    <p:sldLayoutId id="2147483961" r:id="rId3"/>
    <p:sldLayoutId id="2147483962" r:id="rId4"/>
  </p:sldLayoutIdLst>
  <p:hf hdr="0" ftr="0" dt="0"/>
  <p:txStyles>
    <p:titleStyle>
      <a:lvl1pPr algn="ctr" defTabSz="685800" rtl="0" eaLnBrk="0" fontAlgn="base" hangingPunct="0">
        <a:lnSpc>
          <a:spcPct val="80000"/>
        </a:lnSpc>
        <a:spcBef>
          <a:spcPct val="0"/>
        </a:spcBef>
        <a:spcAft>
          <a:spcPct val="0"/>
        </a:spcAft>
        <a:defRPr sz="4000" b="1" kern="2200" spc="30">
          <a:solidFill>
            <a:schemeClr val="accent2"/>
          </a:solidFill>
          <a:latin typeface="+mj-lt"/>
          <a:ea typeface="ＭＳ Ｐゴシック" charset="-128"/>
          <a:cs typeface="ＭＳ Ｐゴシック" charset="-128"/>
        </a:defRPr>
      </a:lvl1pPr>
      <a:lvl2pPr algn="ctr" defTabSz="685800" rtl="0" eaLnBrk="0" fontAlgn="base" hangingPunct="0">
        <a:lnSpc>
          <a:spcPct val="80000"/>
        </a:lnSpc>
        <a:spcBef>
          <a:spcPct val="0"/>
        </a:spcBef>
        <a:spcAft>
          <a:spcPct val="0"/>
        </a:spcAft>
        <a:defRPr sz="4000" b="1">
          <a:solidFill>
            <a:schemeClr val="accent2"/>
          </a:solidFill>
          <a:latin typeface="Arial Narrow" pitchFamily="9" charset="0"/>
          <a:ea typeface="ＭＳ Ｐゴシック" charset="-128"/>
          <a:cs typeface="ＭＳ Ｐゴシック" charset="-128"/>
        </a:defRPr>
      </a:lvl2pPr>
      <a:lvl3pPr algn="ctr" defTabSz="685800" rtl="0" eaLnBrk="0" fontAlgn="base" hangingPunct="0">
        <a:lnSpc>
          <a:spcPct val="80000"/>
        </a:lnSpc>
        <a:spcBef>
          <a:spcPct val="0"/>
        </a:spcBef>
        <a:spcAft>
          <a:spcPct val="0"/>
        </a:spcAft>
        <a:defRPr sz="4000" b="1">
          <a:solidFill>
            <a:schemeClr val="accent2"/>
          </a:solidFill>
          <a:latin typeface="Arial Narrow" pitchFamily="9" charset="0"/>
          <a:ea typeface="ＭＳ Ｐゴシック" charset="-128"/>
          <a:cs typeface="ＭＳ Ｐゴシック" charset="-128"/>
        </a:defRPr>
      </a:lvl3pPr>
      <a:lvl4pPr algn="ctr" defTabSz="685800" rtl="0" eaLnBrk="0" fontAlgn="base" hangingPunct="0">
        <a:lnSpc>
          <a:spcPct val="80000"/>
        </a:lnSpc>
        <a:spcBef>
          <a:spcPct val="0"/>
        </a:spcBef>
        <a:spcAft>
          <a:spcPct val="0"/>
        </a:spcAft>
        <a:defRPr sz="4000" b="1">
          <a:solidFill>
            <a:schemeClr val="accent2"/>
          </a:solidFill>
          <a:latin typeface="Arial Narrow" pitchFamily="9" charset="0"/>
          <a:ea typeface="ＭＳ Ｐゴシック" charset="-128"/>
          <a:cs typeface="ＭＳ Ｐゴシック" charset="-128"/>
        </a:defRPr>
      </a:lvl4pPr>
      <a:lvl5pPr algn="ctr" defTabSz="685800" rtl="0" eaLnBrk="0" fontAlgn="base" hangingPunct="0">
        <a:lnSpc>
          <a:spcPct val="80000"/>
        </a:lnSpc>
        <a:spcBef>
          <a:spcPct val="0"/>
        </a:spcBef>
        <a:spcAft>
          <a:spcPct val="0"/>
        </a:spcAft>
        <a:defRPr sz="4000" b="1">
          <a:solidFill>
            <a:schemeClr val="accent2"/>
          </a:solidFill>
          <a:latin typeface="Arial Narrow" pitchFamily="9"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charset="-128"/>
          <a:cs typeface="ＭＳ Ｐゴシック" charset="-128"/>
        </a:defRPr>
      </a:lvl1pPr>
      <a:lvl2pPr marL="457200" indent="-227013" algn="l" defTabSz="685800" rtl="0" eaLnBrk="0" fontAlgn="base" hangingPunct="0">
        <a:lnSpc>
          <a:spcPct val="90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127B9-210F-FD48-A1D5-1B6D629594FC}"/>
              </a:ext>
            </a:extLst>
          </p:cNvPr>
          <p:cNvSpPr>
            <a:spLocks noGrp="1"/>
          </p:cNvSpPr>
          <p:nvPr>
            <p:ph type="title"/>
          </p:nvPr>
        </p:nvSpPr>
        <p:spPr>
          <a:xfrm>
            <a:off x="838200" y="493713"/>
            <a:ext cx="10515600" cy="865187"/>
          </a:xfrm>
          <a:prstGeom prst="rect">
            <a:avLst/>
          </a:prstGeom>
          <a:ln>
            <a:noFill/>
          </a:ln>
        </p:spPr>
        <p:txBody>
          <a:bodyPr vert="horz" lIns="0" tIns="45720" rIns="91440" bIns="45720" rtlCol="0" anchor="ctr" anchorCtr="0">
            <a:noAutofit/>
          </a:bodyPr>
          <a:lstStyle/>
          <a:p>
            <a:r>
              <a:rPr lang="en-US" dirty="0"/>
              <a:t>Click to edit Master title</a:t>
            </a:r>
          </a:p>
        </p:txBody>
      </p:sp>
      <p:sp>
        <p:nvSpPr>
          <p:cNvPr id="47107" name="Text Placeholder 2">
            <a:extLst>
              <a:ext uri="{FF2B5EF4-FFF2-40B4-BE49-F238E27FC236}">
                <a16:creationId xmlns:a16="http://schemas.microsoft.com/office/drawing/2014/main" id="{9BF7E6A2-7049-5446-A5ED-2E990330997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DCE83C9D-3A56-0341-BFA6-10D54B735C0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AB0AF78-3EAD-1C43-B014-BE42BB516D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45" r:id="rId1"/>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charset="-128"/>
          <a:cs typeface="ＭＳ Ｐゴシック" charset="-128"/>
        </a:defRPr>
      </a:lvl1pPr>
      <a:lvl2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2pPr>
      <a:lvl3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3pPr>
      <a:lvl4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4pPr>
      <a:lvl5pPr algn="l" defTabSz="685800" rtl="0" eaLnBrk="0" fontAlgn="base" hangingPunct="0">
        <a:lnSpc>
          <a:spcPct val="87000"/>
        </a:lnSpc>
        <a:spcBef>
          <a:spcPct val="0"/>
        </a:spcBef>
        <a:spcAft>
          <a:spcPct val="0"/>
        </a:spcAft>
        <a:defRPr sz="3300" b="1">
          <a:solidFill>
            <a:schemeClr val="accent2"/>
          </a:solidFill>
          <a:latin typeface="Arial Narrow" pitchFamily="9" charset="0"/>
          <a:ea typeface="ＭＳ Ｐゴシック" charset="-128"/>
          <a:cs typeface="ＭＳ Ｐゴシック"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charset="-128"/>
          <a:cs typeface="ＭＳ Ｐゴシック" charset="-128"/>
        </a:defRPr>
      </a:lvl1pPr>
      <a:lvl2pPr marL="547688" indent="-27305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pitchFamily="9" charset="-128"/>
          <a:cs typeface="+mn-cs"/>
        </a:defRPr>
      </a:lvl2pPr>
      <a:lvl3pPr marL="822325"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3pPr>
      <a:lvl4pPr marL="1096963"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4pPr>
      <a:lvl5pPr marL="1371600"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7A71-75BD-2B49-A6B8-979AD023AF2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7BFA6337-3EC9-BD4F-AF20-BFBC21E3C9E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97B64DC-5C01-1645-A531-A8D2F331DB3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73CC3D3B-7FCC-5645-B2D9-19759E5C2BF5}" type="slidenum">
              <a:rPr lang="en-US" altLang="en-US"/>
              <a:pPr>
                <a:defRPr/>
              </a:pPr>
              <a:t>‹#›</a:t>
            </a:fld>
            <a:endParaRPr lang="en-US" altLang="en-US"/>
          </a:p>
        </p:txBody>
      </p:sp>
      <p:cxnSp>
        <p:nvCxnSpPr>
          <p:cNvPr id="5" name="Straight Connector 4">
            <a:extLst>
              <a:ext uri="{FF2B5EF4-FFF2-40B4-BE49-F238E27FC236}">
                <a16:creationId xmlns:a16="http://schemas.microsoft.com/office/drawing/2014/main" id="{522BC005-C61D-3F41-A1E0-95807E8B195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878507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video" Target="https://www.youtube.com/embed/AOP5wiu7mRU?feature=oembed" TargetMode="External"/><Relationship Id="rId5" Type="http://schemas.openxmlformats.org/officeDocument/2006/relationships/image" Target="../media/image12.jpeg"/><Relationship Id="rId4" Type="http://schemas.openxmlformats.org/officeDocument/2006/relationships/hyperlink" Target="https://youtu.be/AOP5wiu7mRU?si=8uwARHXRAfEoabUu"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1.xml"/><Relationship Id="rId16" Type="http://schemas.openxmlformats.org/officeDocument/2006/relationships/image" Target="../media/image26.svg"/><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pn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8FB4-1A21-7241-A332-42AA81608A36}"/>
              </a:ext>
            </a:extLst>
          </p:cNvPr>
          <p:cNvSpPr>
            <a:spLocks noGrp="1"/>
          </p:cNvSpPr>
          <p:nvPr>
            <p:ph type="title"/>
          </p:nvPr>
        </p:nvSpPr>
        <p:spPr>
          <a:xfrm>
            <a:off x="838200" y="494853"/>
            <a:ext cx="10515600" cy="865222"/>
          </a:xfrm>
        </p:spPr>
        <p:txBody>
          <a:bodyPr wrap="square" numCol="1" compatLnSpc="1">
            <a:prstTxWarp prst="textNoShape">
              <a:avLst/>
            </a:prstTxWarp>
          </a:bodyPr>
          <a:lstStyle/>
          <a:p>
            <a:pPr algn="l"/>
            <a:r>
              <a:rPr lang="en-US" altLang="en-US" cap="none" dirty="0"/>
              <a:t>Agenda: List of Training Activities</a:t>
            </a:r>
          </a:p>
        </p:txBody>
      </p:sp>
      <p:graphicFrame>
        <p:nvGraphicFramePr>
          <p:cNvPr id="3" name="Table 4">
            <a:extLst>
              <a:ext uri="{FF2B5EF4-FFF2-40B4-BE49-F238E27FC236}">
                <a16:creationId xmlns:a16="http://schemas.microsoft.com/office/drawing/2014/main" id="{A9D8A9E6-7432-73FB-1E22-0231B3325F05}"/>
              </a:ext>
            </a:extLst>
          </p:cNvPr>
          <p:cNvGraphicFramePr>
            <a:graphicFrameLocks noGrp="1"/>
          </p:cNvGraphicFramePr>
          <p:nvPr>
            <p:ph sz="half" idx="1"/>
            <p:extLst>
              <p:ext uri="{D42A27DB-BD31-4B8C-83A1-F6EECF244321}">
                <p14:modId xmlns:p14="http://schemas.microsoft.com/office/powerpoint/2010/main" val="297847114"/>
              </p:ext>
            </p:extLst>
          </p:nvPr>
        </p:nvGraphicFramePr>
        <p:xfrm>
          <a:off x="834343" y="1392870"/>
          <a:ext cx="10062257" cy="5267509"/>
        </p:xfrm>
        <a:graphic>
          <a:graphicData uri="http://schemas.openxmlformats.org/drawingml/2006/table">
            <a:tbl>
              <a:tblPr firstRow="1" bandRow="1">
                <a:tableStyleId>{9D7B26C5-4107-4FEC-AEDC-1716B250A1EF}</a:tableStyleId>
              </a:tblPr>
              <a:tblGrid>
                <a:gridCol w="2534198">
                  <a:extLst>
                    <a:ext uri="{9D8B030D-6E8A-4147-A177-3AD203B41FA5}">
                      <a16:colId xmlns:a16="http://schemas.microsoft.com/office/drawing/2014/main" val="1648639371"/>
                    </a:ext>
                  </a:extLst>
                </a:gridCol>
                <a:gridCol w="5813749">
                  <a:extLst>
                    <a:ext uri="{9D8B030D-6E8A-4147-A177-3AD203B41FA5}">
                      <a16:colId xmlns:a16="http://schemas.microsoft.com/office/drawing/2014/main" val="2622832553"/>
                    </a:ext>
                  </a:extLst>
                </a:gridCol>
                <a:gridCol w="1714310">
                  <a:extLst>
                    <a:ext uri="{9D8B030D-6E8A-4147-A177-3AD203B41FA5}">
                      <a16:colId xmlns:a16="http://schemas.microsoft.com/office/drawing/2014/main" val="3122767967"/>
                    </a:ext>
                  </a:extLst>
                </a:gridCol>
              </a:tblGrid>
              <a:tr h="336465">
                <a:tc>
                  <a:txBody>
                    <a:bodyPr/>
                    <a:lstStyle/>
                    <a:p>
                      <a:r>
                        <a:rPr lang="en-US" dirty="0"/>
                        <a:t>TRAINING METHOD</a:t>
                      </a:r>
                    </a:p>
                  </a:txBody>
                  <a:tcPr/>
                </a:tc>
                <a:tc>
                  <a:txBody>
                    <a:bodyPr/>
                    <a:lstStyle/>
                    <a:p>
                      <a:r>
                        <a:rPr lang="en-US" dirty="0"/>
                        <a:t>TOPIC</a:t>
                      </a:r>
                    </a:p>
                  </a:txBody>
                  <a:tcPr/>
                </a:tc>
                <a:tc>
                  <a:txBody>
                    <a:bodyPr/>
                    <a:lstStyle/>
                    <a:p>
                      <a:r>
                        <a:rPr lang="en-US" dirty="0"/>
                        <a:t>TIME ESTIMATED</a:t>
                      </a:r>
                    </a:p>
                  </a:txBody>
                  <a:tcPr/>
                </a:tc>
                <a:extLst>
                  <a:ext uri="{0D108BD9-81ED-4DB2-BD59-A6C34878D82A}">
                    <a16:rowId xmlns:a16="http://schemas.microsoft.com/office/drawing/2014/main" val="879388456"/>
                  </a:ext>
                </a:extLst>
              </a:tr>
              <a:tr h="336465">
                <a:tc>
                  <a:txBody>
                    <a:bodyPr/>
                    <a:lstStyle/>
                    <a:p>
                      <a:r>
                        <a:rPr lang="en-US" sz="1200" dirty="0"/>
                        <a:t>Presentation</a:t>
                      </a:r>
                    </a:p>
                  </a:txBody>
                  <a:tcPr/>
                </a:tc>
                <a:tc>
                  <a:txBody>
                    <a:bodyPr/>
                    <a:lstStyle/>
                    <a:p>
                      <a:r>
                        <a:rPr lang="en-US" sz="1200" dirty="0"/>
                        <a:t>Welcome and Session Objectives</a:t>
                      </a:r>
                    </a:p>
                  </a:txBody>
                  <a:tcPr/>
                </a:tc>
                <a:tc>
                  <a:txBody>
                    <a:bodyPr/>
                    <a:lstStyle/>
                    <a:p>
                      <a:r>
                        <a:rPr lang="en-US" sz="1200" dirty="0"/>
                        <a:t>5 minutes</a:t>
                      </a:r>
                    </a:p>
                  </a:txBody>
                  <a:tcPr/>
                </a:tc>
                <a:extLst>
                  <a:ext uri="{0D108BD9-81ED-4DB2-BD59-A6C34878D82A}">
                    <a16:rowId xmlns:a16="http://schemas.microsoft.com/office/drawing/2014/main" val="34277529"/>
                  </a:ext>
                </a:extLst>
              </a:tr>
              <a:tr h="428547">
                <a:tc>
                  <a:txBody>
                    <a:bodyPr/>
                    <a:lstStyle/>
                    <a:p>
                      <a:r>
                        <a:rPr lang="en-US" sz="1200" dirty="0"/>
                        <a:t>Presentation and facilitated discussion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Borrowing Money — Credit and Loans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t>Key Activity: </a:t>
                      </a:r>
                      <a:r>
                        <a:rPr lang="en-US" sz="1200" b="0" dirty="0"/>
                        <a:t>Pop Quiz</a:t>
                      </a:r>
                    </a:p>
                  </a:txBody>
                  <a:tcPr/>
                </a:tc>
                <a:tc>
                  <a:txBody>
                    <a:bodyPr/>
                    <a:lstStyle/>
                    <a:p>
                      <a:r>
                        <a:rPr lang="en-US" sz="1200" dirty="0"/>
                        <a:t>7-10 minutes</a:t>
                      </a:r>
                    </a:p>
                  </a:txBody>
                  <a:tcPr/>
                </a:tc>
                <a:extLst>
                  <a:ext uri="{0D108BD9-81ED-4DB2-BD59-A6C34878D82A}">
                    <a16:rowId xmlns:a16="http://schemas.microsoft.com/office/drawing/2014/main" val="4216262225"/>
                  </a:ext>
                </a:extLst>
              </a:tr>
              <a:tr h="428547">
                <a:tc>
                  <a:txBody>
                    <a:bodyPr/>
                    <a:lstStyle/>
                    <a:p>
                      <a:r>
                        <a:rPr lang="en-US" sz="1200" dirty="0"/>
                        <a:t>Presentation and group activity</a:t>
                      </a:r>
                    </a:p>
                  </a:txBody>
                  <a:tcPr/>
                </a:tc>
                <a:tc>
                  <a:txBody>
                    <a:bodyPr/>
                    <a:lstStyle/>
                    <a:p>
                      <a:r>
                        <a:rPr lang="en-US" sz="1200" dirty="0"/>
                        <a:t>How Are Credit Decisions Made?; </a:t>
                      </a:r>
                      <a:r>
                        <a:rPr lang="en-US" sz="1200" b="1" dirty="0"/>
                        <a:t>Key Activity: </a:t>
                      </a:r>
                      <a:r>
                        <a:rPr lang="en-US" sz="1200" b="0" dirty="0"/>
                        <a:t>What Would You Want to Know if You Were Giving Someone a Loan? </a:t>
                      </a:r>
                    </a:p>
                  </a:txBody>
                  <a:tcPr/>
                </a:tc>
                <a:tc>
                  <a:txBody>
                    <a:bodyPr/>
                    <a:lstStyle/>
                    <a:p>
                      <a:r>
                        <a:rPr lang="en-US" sz="1200" dirty="0"/>
                        <a:t>10-15 minutes</a:t>
                      </a:r>
                    </a:p>
                  </a:txBody>
                  <a:tcPr/>
                </a:tc>
                <a:extLst>
                  <a:ext uri="{0D108BD9-81ED-4DB2-BD59-A6C34878D82A}">
                    <a16:rowId xmlns:a16="http://schemas.microsoft.com/office/drawing/2014/main" val="2318212957"/>
                  </a:ext>
                </a:extLst>
              </a:tr>
              <a:tr h="428547">
                <a:tc>
                  <a:txBody>
                    <a:bodyPr/>
                    <a:lstStyle/>
                    <a:p>
                      <a:r>
                        <a:rPr lang="en-US" sz="1200" dirty="0"/>
                        <a:t>Presentation and facilitated discussion</a:t>
                      </a:r>
                    </a:p>
                  </a:txBody>
                  <a:tcPr/>
                </a:tc>
                <a:tc>
                  <a:txBody>
                    <a:bodyPr/>
                    <a:lstStyle/>
                    <a:p>
                      <a:r>
                        <a:rPr lang="en-US" sz="1200" dirty="0"/>
                        <a:t>The Different Types of Credit</a:t>
                      </a:r>
                    </a:p>
                  </a:txBody>
                  <a:tcPr/>
                </a:tc>
                <a:tc>
                  <a:txBody>
                    <a:bodyPr/>
                    <a:lstStyle/>
                    <a:p>
                      <a:r>
                        <a:rPr lang="en-US" sz="1200" dirty="0"/>
                        <a:t>5 minutes</a:t>
                      </a:r>
                    </a:p>
                  </a:txBody>
                  <a:tcPr/>
                </a:tc>
                <a:extLst>
                  <a:ext uri="{0D108BD9-81ED-4DB2-BD59-A6C34878D82A}">
                    <a16:rowId xmlns:a16="http://schemas.microsoft.com/office/drawing/2014/main" val="3877621690"/>
                  </a:ext>
                </a:extLst>
              </a:tr>
              <a:tr h="428547">
                <a:tc>
                  <a:txBody>
                    <a:bodyPr/>
                    <a:lstStyle/>
                    <a:p>
                      <a:r>
                        <a:rPr lang="en-US" sz="1200" dirty="0"/>
                        <a:t>Presentation and small group exercise</a:t>
                      </a:r>
                    </a:p>
                  </a:txBody>
                  <a:tcPr/>
                </a:tc>
                <a:tc>
                  <a:txBody>
                    <a:bodyPr/>
                    <a:lstStyle/>
                    <a:p>
                      <a:r>
                        <a:rPr lang="en-US" sz="1200" dirty="0"/>
                        <a:t>How You Repay: Installment Loan vs. Revolving Credit and </a:t>
                      </a:r>
                      <a:r>
                        <a:rPr lang="en-US" sz="1200" b="1" dirty="0"/>
                        <a:t>Key Activity</a:t>
                      </a:r>
                      <a:r>
                        <a:rPr lang="en-US" sz="1200" dirty="0"/>
                        <a:t>: Installment Loan vs. Revolving Credit</a:t>
                      </a:r>
                    </a:p>
                  </a:txBody>
                  <a:tcPr/>
                </a:tc>
                <a:tc>
                  <a:txBody>
                    <a:bodyPr/>
                    <a:lstStyle/>
                    <a:p>
                      <a:r>
                        <a:rPr lang="en-US" sz="1200" dirty="0"/>
                        <a:t>15 minutes</a:t>
                      </a:r>
                    </a:p>
                  </a:txBody>
                  <a:tcPr/>
                </a:tc>
                <a:extLst>
                  <a:ext uri="{0D108BD9-81ED-4DB2-BD59-A6C34878D82A}">
                    <a16:rowId xmlns:a16="http://schemas.microsoft.com/office/drawing/2014/main" val="292358428"/>
                  </a:ext>
                </a:extLst>
              </a:tr>
              <a:tr h="428547">
                <a:tc>
                  <a:txBody>
                    <a:bodyPr/>
                    <a:lstStyle/>
                    <a:p>
                      <a:r>
                        <a:rPr lang="en-US" sz="1200" dirty="0"/>
                        <a:t>Presentation and large group and pair exercise</a:t>
                      </a:r>
                    </a:p>
                  </a:txBody>
                  <a:tcPr/>
                </a:tc>
                <a:tc>
                  <a:txBody>
                    <a:bodyPr/>
                    <a:lstStyle/>
                    <a:p>
                      <a:r>
                        <a:rPr lang="en-US" sz="1200" dirty="0"/>
                        <a:t>Which Debt to Pay First and </a:t>
                      </a:r>
                      <a:r>
                        <a:rPr lang="en-US" sz="1200" b="1" dirty="0"/>
                        <a:t>Key Activity</a:t>
                      </a:r>
                      <a:r>
                        <a:rPr lang="en-US" sz="1200" dirty="0"/>
                        <a:t>: Prioritizing Debt Payments</a:t>
                      </a:r>
                    </a:p>
                  </a:txBody>
                  <a:tcPr/>
                </a:tc>
                <a:tc>
                  <a:txBody>
                    <a:bodyPr/>
                    <a:lstStyle/>
                    <a:p>
                      <a:r>
                        <a:rPr lang="en-US" sz="1200" dirty="0"/>
                        <a:t>10 minutes</a:t>
                      </a:r>
                    </a:p>
                  </a:txBody>
                  <a:tcPr/>
                </a:tc>
                <a:extLst>
                  <a:ext uri="{0D108BD9-81ED-4DB2-BD59-A6C34878D82A}">
                    <a16:rowId xmlns:a16="http://schemas.microsoft.com/office/drawing/2014/main" val="1858849016"/>
                  </a:ext>
                </a:extLst>
              </a:tr>
              <a:tr h="414821">
                <a:tc>
                  <a:txBody>
                    <a:bodyPr/>
                    <a:lstStyle/>
                    <a:p>
                      <a:r>
                        <a:rPr lang="en-US" sz="1200" dirty="0"/>
                        <a:t>Presentation and pair exercise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Paying Off Credit Cards and </a:t>
                      </a:r>
                      <a:r>
                        <a:rPr lang="en-US" sz="1200" b="1" dirty="0"/>
                        <a:t>Key Activity</a:t>
                      </a:r>
                      <a:r>
                        <a:rPr lang="en-US" sz="1200" dirty="0"/>
                        <a:t>: Reading a Credit Card Statement</a:t>
                      </a:r>
                    </a:p>
                  </a:txBody>
                  <a:tcPr/>
                </a:tc>
                <a:tc>
                  <a:txBody>
                    <a:bodyPr/>
                    <a:lstStyle/>
                    <a:p>
                      <a:r>
                        <a:rPr lang="en-US" sz="1200" dirty="0"/>
                        <a:t>10 minutes</a:t>
                      </a:r>
                    </a:p>
                  </a:txBody>
                  <a:tcPr/>
                </a:tc>
                <a:extLst>
                  <a:ext uri="{0D108BD9-81ED-4DB2-BD59-A6C34878D82A}">
                    <a16:rowId xmlns:a16="http://schemas.microsoft.com/office/drawing/2014/main" val="2855843744"/>
                  </a:ext>
                </a:extLst>
              </a:tr>
              <a:tr h="5999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Presentation and facilitated discussion</a:t>
                      </a:r>
                    </a:p>
                    <a:p>
                      <a:endParaRPr 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Comparison Shopping for Credit Cards and Loans and Key to Your Financial Future: Shopping for Credit Cards and Loans Checklist</a:t>
                      </a:r>
                    </a:p>
                  </a:txBody>
                  <a:tcPr/>
                </a:tc>
                <a:tc>
                  <a:txBody>
                    <a:bodyPr/>
                    <a:lstStyle/>
                    <a:p>
                      <a:r>
                        <a:rPr lang="en-US" sz="1200" dirty="0"/>
                        <a:t>5 minutes</a:t>
                      </a:r>
                    </a:p>
                  </a:txBody>
                  <a:tcPr/>
                </a:tc>
                <a:extLst>
                  <a:ext uri="{0D108BD9-81ED-4DB2-BD59-A6C34878D82A}">
                    <a16:rowId xmlns:a16="http://schemas.microsoft.com/office/drawing/2014/main" val="2160622666"/>
                  </a:ext>
                </a:extLst>
              </a:tr>
              <a:tr h="580748">
                <a:tc>
                  <a:txBody>
                    <a:bodyPr/>
                    <a:lstStyle/>
                    <a:p>
                      <a:r>
                        <a:rPr lang="en-US" sz="1200" dirty="0"/>
                        <a:t>Presentation and pair or small group exercise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The Trouble With Some Credit and </a:t>
                      </a:r>
                      <a:r>
                        <a:rPr lang="en-US" sz="1200" b="1" dirty="0"/>
                        <a:t>Key Activity</a:t>
                      </a:r>
                      <a:r>
                        <a:rPr lang="en-US" sz="1200" dirty="0"/>
                        <a:t>: The Trouble With Some Credit Case Studies</a:t>
                      </a:r>
                    </a:p>
                  </a:txBody>
                  <a:tcPr/>
                </a:tc>
                <a:tc>
                  <a:txBody>
                    <a:bodyPr/>
                    <a:lstStyle/>
                    <a:p>
                      <a:r>
                        <a:rPr lang="en-US" sz="1200" dirty="0"/>
                        <a:t>20 minutes</a:t>
                      </a:r>
                    </a:p>
                  </a:txBody>
                  <a:tcPr/>
                </a:tc>
                <a:extLst>
                  <a:ext uri="{0D108BD9-81ED-4DB2-BD59-A6C34878D82A}">
                    <a16:rowId xmlns:a16="http://schemas.microsoft.com/office/drawing/2014/main" val="1779384000"/>
                  </a:ext>
                </a:extLst>
              </a:tr>
              <a:tr h="336465">
                <a:tc>
                  <a:txBody>
                    <a:bodyPr/>
                    <a:lstStyle/>
                    <a:p>
                      <a:r>
                        <a:rPr lang="en-US" sz="1200" dirty="0"/>
                        <a:t>Closing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Questions? What Is One Thing You’d Share? Next Training Date and Time</a:t>
                      </a:r>
                    </a:p>
                  </a:txBody>
                  <a:tcPr/>
                </a:tc>
                <a:tc>
                  <a:txBody>
                    <a:bodyPr/>
                    <a:lstStyle/>
                    <a:p>
                      <a:r>
                        <a:rPr lang="en-US" sz="1200" dirty="0"/>
                        <a:t>5 minutes</a:t>
                      </a:r>
                    </a:p>
                  </a:txBody>
                  <a:tcPr/>
                </a:tc>
                <a:extLst>
                  <a:ext uri="{0D108BD9-81ED-4DB2-BD59-A6C34878D82A}">
                    <a16:rowId xmlns:a16="http://schemas.microsoft.com/office/drawing/2014/main" val="252550614"/>
                  </a:ext>
                </a:extLst>
              </a:tr>
              <a:tr h="336465">
                <a:tc gridSpan="2">
                  <a:txBody>
                    <a:bodyPr/>
                    <a:lstStyle/>
                    <a:p>
                      <a:pPr algn="r"/>
                      <a:r>
                        <a:rPr lang="en-US" sz="1200" b="1" dirty="0"/>
                        <a:t>TOTAL TIME ESTIMATE</a:t>
                      </a:r>
                    </a:p>
                  </a:txBody>
                  <a:tcPr>
                    <a:solidFill>
                      <a:schemeClr val="accent3">
                        <a:lumMod val="60000"/>
                        <a:lumOff val="40000"/>
                      </a:schemeClr>
                    </a:solidFill>
                  </a:tcPr>
                </a:tc>
                <a:tc hMerge="1">
                  <a:txBody>
                    <a:bodyPr/>
                    <a:lstStyle/>
                    <a:p>
                      <a:endParaRPr lang="en-US" dirty="0"/>
                    </a:p>
                  </a:txBody>
                  <a:tcPr/>
                </a:tc>
                <a:tc>
                  <a:txBody>
                    <a:bodyPr/>
                    <a:lstStyle/>
                    <a:p>
                      <a:r>
                        <a:rPr lang="en-US" sz="1200" b="1" dirty="0"/>
                        <a:t>Approx 1 – 1.5 hours</a:t>
                      </a:r>
                    </a:p>
                  </a:txBody>
                  <a:tcPr>
                    <a:solidFill>
                      <a:schemeClr val="accent3">
                        <a:lumMod val="60000"/>
                        <a:lumOff val="40000"/>
                      </a:schemeClr>
                    </a:solidFill>
                  </a:tcPr>
                </a:tc>
                <a:extLst>
                  <a:ext uri="{0D108BD9-81ED-4DB2-BD59-A6C34878D82A}">
                    <a16:rowId xmlns:a16="http://schemas.microsoft.com/office/drawing/2014/main" val="3885357077"/>
                  </a:ext>
                </a:extLst>
              </a:tr>
            </a:tbl>
          </a:graphicData>
        </a:graphic>
      </p:graphicFrame>
      <p:sp>
        <p:nvSpPr>
          <p:cNvPr id="6" name="Slide Number Placeholder 3">
            <a:extLst>
              <a:ext uri="{FF2B5EF4-FFF2-40B4-BE49-F238E27FC236}">
                <a16:creationId xmlns:a16="http://schemas.microsoft.com/office/drawing/2014/main" id="{85700B7E-A0A1-4049-9636-297881A50128}"/>
              </a:ext>
            </a:extLst>
          </p:cNvPr>
          <p:cNvSpPr>
            <a:spLocks noGrp="1"/>
          </p:cNvSpPr>
          <p:nvPr>
            <p:ph type="sldNum" sz="quarter" idx="10"/>
          </p:nvPr>
        </p:nvSpPr>
        <p:spPr>
          <a:xfrm>
            <a:off x="11201400" y="6363147"/>
            <a:ext cx="2743200" cy="365125"/>
          </a:xfrm>
        </p:spPr>
        <p:txBody>
          <a:bodyPr/>
          <a:lstStyle/>
          <a:p>
            <a:fld id="{1103CFA8-974B-0447-A530-7264BC7D73A8}" type="slidenum">
              <a:rPr lang="en-US" altLang="en-US" smtClean="0"/>
              <a:pPr/>
              <a:t>1</a:t>
            </a:fld>
            <a:endParaRPr lang="en-US" altLang="en-US" dirty="0"/>
          </a:p>
        </p:txBody>
      </p:sp>
    </p:spTree>
    <p:extLst>
      <p:ext uri="{BB962C8B-B14F-4D97-AF65-F5344CB8AC3E}">
        <p14:creationId xmlns:p14="http://schemas.microsoft.com/office/powerpoint/2010/main" val="402962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A9E2E-AA38-BC3F-5E9E-D3D9BC336ADF}"/>
              </a:ext>
            </a:extLst>
          </p:cNvPr>
          <p:cNvSpPr>
            <a:spLocks noGrp="1"/>
          </p:cNvSpPr>
          <p:nvPr>
            <p:ph type="title"/>
          </p:nvPr>
        </p:nvSpPr>
        <p:spPr/>
        <p:txBody>
          <a:bodyPr/>
          <a:lstStyle/>
          <a:p>
            <a:r>
              <a:rPr lang="en-US" dirty="0"/>
              <a:t>Loan Basics</a:t>
            </a:r>
            <a:endParaRPr lang="en-US" b="0" dirty="0"/>
          </a:p>
        </p:txBody>
      </p:sp>
      <p:sp>
        <p:nvSpPr>
          <p:cNvPr id="4" name="Slide Number Placeholder 3">
            <a:extLst>
              <a:ext uri="{FF2B5EF4-FFF2-40B4-BE49-F238E27FC236}">
                <a16:creationId xmlns:a16="http://schemas.microsoft.com/office/drawing/2014/main" id="{39720C50-17DE-D22C-AB17-9F489F593A5C}"/>
              </a:ext>
            </a:extLst>
          </p:cNvPr>
          <p:cNvSpPr>
            <a:spLocks noGrp="1"/>
          </p:cNvSpPr>
          <p:nvPr>
            <p:ph type="sldNum" sz="quarter" idx="10"/>
          </p:nvPr>
        </p:nvSpPr>
        <p:spPr/>
        <p:txBody>
          <a:bodyPr/>
          <a:lstStyle/>
          <a:p>
            <a:fld id="{3934B867-F8E6-974F-8A3D-4999C5EE2A8D}" type="slidenum">
              <a:rPr lang="en-US" altLang="en-US" smtClean="0"/>
              <a:pPr/>
              <a:t>10</a:t>
            </a:fld>
            <a:endParaRPr lang="en-US" altLang="en-US"/>
          </a:p>
        </p:txBody>
      </p:sp>
      <p:sp>
        <p:nvSpPr>
          <p:cNvPr id="5" name="TextBox 4">
            <a:extLst>
              <a:ext uri="{FF2B5EF4-FFF2-40B4-BE49-F238E27FC236}">
                <a16:creationId xmlns:a16="http://schemas.microsoft.com/office/drawing/2014/main" id="{776D39E4-705C-367F-DCCC-BAC468913A8B}"/>
              </a:ext>
            </a:extLst>
          </p:cNvPr>
          <p:cNvSpPr txBox="1"/>
          <p:nvPr/>
        </p:nvSpPr>
        <p:spPr>
          <a:xfrm>
            <a:off x="762000" y="6362700"/>
            <a:ext cx="10515600" cy="238527"/>
          </a:xfrm>
          <a:prstGeom prst="rect">
            <a:avLst/>
          </a:prstGeom>
          <a:noFill/>
          <a:ln w="6350">
            <a:noFill/>
          </a:ln>
        </p:spPr>
        <p:txBody>
          <a:bodyPr wrap="square">
            <a:spAutoFit/>
          </a:bodyPr>
          <a:lstStyle/>
          <a:p>
            <a:pPr algn="l" defTabSz="685800">
              <a:lnSpc>
                <a:spcPct val="95000"/>
              </a:lnSpc>
              <a:spcBef>
                <a:spcPts val="0"/>
              </a:spcBef>
              <a:buClr>
                <a:srgbClr val="DA5521"/>
              </a:buClr>
            </a:pPr>
            <a:r>
              <a:rPr lang="en-US" sz="1000" i="1" kern="2400" dirty="0">
                <a:solidFill>
                  <a:srgbClr val="595959"/>
                </a:solidFill>
              </a:rPr>
              <a:t>SOURCE: </a:t>
            </a:r>
            <a:r>
              <a:rPr lang="en-US" sz="1000" i="1" kern="2400" dirty="0" err="1">
                <a:solidFill>
                  <a:srgbClr val="595959"/>
                </a:solidFill>
              </a:rPr>
              <a:t>Clarifi</a:t>
            </a:r>
            <a:r>
              <a:rPr lang="en-US" sz="1000" i="1" kern="2400" dirty="0">
                <a:solidFill>
                  <a:srgbClr val="595959"/>
                </a:solidFill>
              </a:rPr>
              <a:t>. (Aug 18, 2017). Loan Basics. Retrieved from: </a:t>
            </a:r>
            <a:r>
              <a:rPr lang="en-US" sz="1000" i="1" kern="2400" dirty="0">
                <a:solidFill>
                  <a:srgbClr val="595959"/>
                </a:solidFill>
                <a:hlinkClick r:id="rId4"/>
              </a:rPr>
              <a:t>https://youtu.be/AOP5wiu7mRU?si=8uwARHXRAfEoabUu</a:t>
            </a:r>
            <a:r>
              <a:rPr lang="en-US" sz="1000" i="1" kern="2400" dirty="0">
                <a:solidFill>
                  <a:srgbClr val="595959"/>
                </a:solidFill>
              </a:rPr>
              <a:t>. Used with permission.</a:t>
            </a:r>
          </a:p>
        </p:txBody>
      </p:sp>
      <p:pic>
        <p:nvPicPr>
          <p:cNvPr id="6" name="Online Media 5" title="Loan Basics">
            <a:hlinkClick r:id="" action="ppaction://media"/>
            <a:extLst>
              <a:ext uri="{FF2B5EF4-FFF2-40B4-BE49-F238E27FC236}">
                <a16:creationId xmlns:a16="http://schemas.microsoft.com/office/drawing/2014/main" id="{20E7E16C-5DB1-BBD2-F78F-40F4A31DE5E6}"/>
              </a:ext>
            </a:extLst>
          </p:cNvPr>
          <p:cNvPicPr>
            <a:picLocks noRot="1" noChangeAspect="1"/>
          </p:cNvPicPr>
          <p:nvPr>
            <a:videoFile r:link="rId1"/>
          </p:nvPr>
        </p:nvPicPr>
        <p:blipFill>
          <a:blip r:embed="rId5"/>
          <a:stretch>
            <a:fillRect/>
          </a:stretch>
        </p:blipFill>
        <p:spPr>
          <a:xfrm>
            <a:off x="2343150" y="1790167"/>
            <a:ext cx="7505700" cy="4116300"/>
          </a:xfrm>
          <a:prstGeom prst="rect">
            <a:avLst/>
          </a:prstGeom>
        </p:spPr>
      </p:pic>
    </p:spTree>
    <p:extLst>
      <p:ext uri="{BB962C8B-B14F-4D97-AF65-F5344CB8AC3E}">
        <p14:creationId xmlns:p14="http://schemas.microsoft.com/office/powerpoint/2010/main" val="14133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3B88E2B-999F-E42D-C441-A5A206CA779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996087" y="5577417"/>
            <a:ext cx="838200" cy="838200"/>
          </a:xfrm>
          <a:prstGeom prst="rect">
            <a:avLst/>
          </a:prstGeom>
        </p:spPr>
      </p:pic>
      <p:pic>
        <p:nvPicPr>
          <p:cNvPr id="3" name="Graphic 2">
            <a:extLst>
              <a:ext uri="{FF2B5EF4-FFF2-40B4-BE49-F238E27FC236}">
                <a16:creationId xmlns:a16="http://schemas.microsoft.com/office/drawing/2014/main" id="{25CB18DF-7824-FE63-1D38-352DACA2D6D8}"/>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810252" y="2094604"/>
            <a:ext cx="5543548" cy="5296796"/>
          </a:xfrm>
          <a:prstGeom prst="rect">
            <a:avLst/>
          </a:prstGeom>
        </p:spPr>
      </p:pic>
      <p:sp>
        <p:nvSpPr>
          <p:cNvPr id="51" name="TextBox 50">
            <a:extLst>
              <a:ext uri="{FF2B5EF4-FFF2-40B4-BE49-F238E27FC236}">
                <a16:creationId xmlns:a16="http://schemas.microsoft.com/office/drawing/2014/main" id="{A67DB3A6-B68B-96C2-B796-9C3C3CBFD059}"/>
              </a:ext>
            </a:extLst>
          </p:cNvPr>
          <p:cNvSpPr txBox="1"/>
          <p:nvPr/>
        </p:nvSpPr>
        <p:spPr>
          <a:xfrm>
            <a:off x="838200" y="1698292"/>
            <a:ext cx="5157454" cy="221393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400" b="1" kern="2400" dirty="0">
                <a:solidFill>
                  <a:schemeClr val="tx2"/>
                </a:solidFill>
                <a:latin typeface="+mj-lt"/>
              </a:rPr>
              <a:t>What are the terms of using this credit?</a:t>
            </a:r>
          </a:p>
          <a:p>
            <a:pPr marL="285750" indent="-285750" algn="l" defTabSz="685800">
              <a:lnSpc>
                <a:spcPct val="95000"/>
              </a:lnSpc>
              <a:spcBef>
                <a:spcPts val="1400"/>
              </a:spcBef>
              <a:buClr>
                <a:srgbClr val="DA5521"/>
              </a:buClr>
              <a:buFont typeface="Arial" panose="020B0604020202020204" pitchFamily="34" charset="0"/>
              <a:buChar char="•"/>
            </a:pPr>
            <a:r>
              <a:rPr lang="en-US" kern="2400" dirty="0">
                <a:solidFill>
                  <a:srgbClr val="595959"/>
                </a:solidFill>
              </a:rPr>
              <a:t>Principal </a:t>
            </a:r>
          </a:p>
          <a:p>
            <a:pPr marL="285750" indent="-285750" algn="l" defTabSz="685800">
              <a:lnSpc>
                <a:spcPct val="95000"/>
              </a:lnSpc>
              <a:spcBef>
                <a:spcPts val="1400"/>
              </a:spcBef>
              <a:buClr>
                <a:srgbClr val="DA5521"/>
              </a:buClr>
              <a:buFont typeface="Arial" panose="020B0604020202020204" pitchFamily="34" charset="0"/>
              <a:buChar char="•"/>
            </a:pPr>
            <a:r>
              <a:rPr lang="en-US" kern="2400" dirty="0">
                <a:solidFill>
                  <a:srgbClr val="595959"/>
                </a:solidFill>
              </a:rPr>
              <a:t>Annual percentage rate (APR)</a:t>
            </a:r>
          </a:p>
          <a:p>
            <a:pPr marL="285750" indent="-285750" algn="l" defTabSz="685800">
              <a:lnSpc>
                <a:spcPct val="95000"/>
              </a:lnSpc>
              <a:spcBef>
                <a:spcPts val="1400"/>
              </a:spcBef>
              <a:buClr>
                <a:srgbClr val="DA5521"/>
              </a:buClr>
              <a:buFont typeface="Arial" panose="020B0604020202020204" pitchFamily="34" charset="0"/>
              <a:buChar char="•"/>
            </a:pPr>
            <a:r>
              <a:rPr lang="en-US" kern="2400" dirty="0">
                <a:solidFill>
                  <a:srgbClr val="595959"/>
                </a:solidFill>
              </a:rPr>
              <a:t>Fixed or variable rates (Intro Offer)</a:t>
            </a:r>
          </a:p>
          <a:p>
            <a:pPr marL="285750" indent="-285750" algn="l" defTabSz="685800">
              <a:lnSpc>
                <a:spcPct val="95000"/>
              </a:lnSpc>
              <a:spcBef>
                <a:spcPts val="1400"/>
              </a:spcBef>
              <a:buClr>
                <a:srgbClr val="DA5521"/>
              </a:buClr>
              <a:buFont typeface="Arial" panose="020B0604020202020204" pitchFamily="34" charset="0"/>
              <a:buChar char="•"/>
            </a:pPr>
            <a:r>
              <a:rPr lang="en-US" kern="2400" dirty="0">
                <a:solidFill>
                  <a:srgbClr val="595959"/>
                </a:solidFill>
              </a:rPr>
              <a:t>Fees (e.g., late, ATM, annual)</a:t>
            </a:r>
          </a:p>
        </p:txBody>
      </p:sp>
      <p:sp>
        <p:nvSpPr>
          <p:cNvPr id="2" name="Title 1">
            <a:extLst>
              <a:ext uri="{FF2B5EF4-FFF2-40B4-BE49-F238E27FC236}">
                <a16:creationId xmlns:a16="http://schemas.microsoft.com/office/drawing/2014/main" id="{1B25F238-E142-831F-E3D7-FDE8D53F05AE}"/>
              </a:ext>
            </a:extLst>
          </p:cNvPr>
          <p:cNvSpPr>
            <a:spLocks noGrp="1"/>
          </p:cNvSpPr>
          <p:nvPr>
            <p:ph type="title"/>
          </p:nvPr>
        </p:nvSpPr>
        <p:spPr/>
        <p:txBody>
          <a:bodyPr/>
          <a:lstStyle/>
          <a:p>
            <a:r>
              <a:rPr lang="en-US" dirty="0"/>
              <a:t>Understanding How Credit Works </a:t>
            </a:r>
          </a:p>
        </p:txBody>
      </p:sp>
      <p:sp>
        <p:nvSpPr>
          <p:cNvPr id="5" name="Slide Number Placeholder 4">
            <a:extLst>
              <a:ext uri="{FF2B5EF4-FFF2-40B4-BE49-F238E27FC236}">
                <a16:creationId xmlns:a16="http://schemas.microsoft.com/office/drawing/2014/main" id="{FDDF52E7-E4BE-F977-0DB9-0591945DC318}"/>
              </a:ext>
            </a:extLst>
          </p:cNvPr>
          <p:cNvSpPr>
            <a:spLocks noGrp="1"/>
          </p:cNvSpPr>
          <p:nvPr>
            <p:ph type="sldNum" sz="quarter" idx="10"/>
          </p:nvPr>
        </p:nvSpPr>
        <p:spPr/>
        <p:txBody>
          <a:bodyPr/>
          <a:lstStyle/>
          <a:p>
            <a:fld id="{F771CE39-BE33-B84C-91D2-6E1E7089FA2B}" type="slidenum">
              <a:rPr lang="en-US" altLang="en-US" smtClean="0"/>
              <a:pPr/>
              <a:t>11</a:t>
            </a:fld>
            <a:endParaRPr lang="en-US" altLang="en-US"/>
          </a:p>
        </p:txBody>
      </p:sp>
      <p:sp>
        <p:nvSpPr>
          <p:cNvPr id="49" name="TextBox 48">
            <a:extLst>
              <a:ext uri="{FF2B5EF4-FFF2-40B4-BE49-F238E27FC236}">
                <a16:creationId xmlns:a16="http://schemas.microsoft.com/office/drawing/2014/main" id="{A7CAF019-E4EB-8B78-058B-BE823D7DC4BC}"/>
              </a:ext>
            </a:extLst>
          </p:cNvPr>
          <p:cNvSpPr txBox="1"/>
          <p:nvPr/>
        </p:nvSpPr>
        <p:spPr>
          <a:xfrm>
            <a:off x="5067300" y="4762500"/>
            <a:ext cx="2667000" cy="61863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b="1" kern="2400" dirty="0">
                <a:solidFill>
                  <a:srgbClr val="595959"/>
                </a:solidFill>
                <a:latin typeface="+mj-lt"/>
              </a:rPr>
              <a:t>Installment loan or revolving credit? </a:t>
            </a:r>
          </a:p>
        </p:txBody>
      </p:sp>
      <p:sp>
        <p:nvSpPr>
          <p:cNvPr id="50" name="TextBox 49">
            <a:extLst>
              <a:ext uri="{FF2B5EF4-FFF2-40B4-BE49-F238E27FC236}">
                <a16:creationId xmlns:a16="http://schemas.microsoft.com/office/drawing/2014/main" id="{DAC50EA2-2AB2-34B4-E514-B57321DF4704}"/>
              </a:ext>
            </a:extLst>
          </p:cNvPr>
          <p:cNvSpPr txBox="1"/>
          <p:nvPr/>
        </p:nvSpPr>
        <p:spPr>
          <a:xfrm>
            <a:off x="10820400" y="3962400"/>
            <a:ext cx="1600200" cy="914400"/>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b="1" kern="2400" dirty="0">
                <a:solidFill>
                  <a:srgbClr val="595959"/>
                </a:solidFill>
                <a:latin typeface="+mj-lt"/>
              </a:rPr>
              <a:t>Secured or unsecured credit?</a:t>
            </a:r>
          </a:p>
        </p:txBody>
      </p:sp>
      <p:sp>
        <p:nvSpPr>
          <p:cNvPr id="52" name="TextBox 51">
            <a:extLst>
              <a:ext uri="{FF2B5EF4-FFF2-40B4-BE49-F238E27FC236}">
                <a16:creationId xmlns:a16="http://schemas.microsoft.com/office/drawing/2014/main" id="{5B236793-C806-58E4-3D0B-25701D2BAB74}"/>
              </a:ext>
            </a:extLst>
          </p:cNvPr>
          <p:cNvSpPr txBox="1"/>
          <p:nvPr/>
        </p:nvSpPr>
        <p:spPr>
          <a:xfrm>
            <a:off x="9525000" y="1600200"/>
            <a:ext cx="2260284" cy="881780"/>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kern="2400" dirty="0">
                <a:solidFill>
                  <a:srgbClr val="595959"/>
                </a:solidFill>
                <a:latin typeface="+mj-lt"/>
              </a:rPr>
              <a:t>Pay your </a:t>
            </a:r>
            <a:r>
              <a:rPr lang="en-US" b="1" kern="2400" dirty="0">
                <a:solidFill>
                  <a:srgbClr val="595959"/>
                </a:solidFill>
                <a:latin typeface="+mj-lt"/>
              </a:rPr>
              <a:t>minimum monthly payments</a:t>
            </a:r>
            <a:r>
              <a:rPr lang="en-US" kern="2400" dirty="0">
                <a:solidFill>
                  <a:srgbClr val="595959"/>
                </a:solidFill>
                <a:latin typeface="+mj-lt"/>
              </a:rPr>
              <a:t> every month</a:t>
            </a:r>
          </a:p>
        </p:txBody>
      </p:sp>
      <p:pic>
        <p:nvPicPr>
          <p:cNvPr id="56" name="Graphic 55" descr="Route (Two Pins With A Path) with solid fill">
            <a:extLst>
              <a:ext uri="{FF2B5EF4-FFF2-40B4-BE49-F238E27FC236}">
                <a16:creationId xmlns:a16="http://schemas.microsoft.com/office/drawing/2014/main" id="{C9652654-3F15-B45C-C50A-BE73F4259F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12560" y="4550551"/>
            <a:ext cx="914400" cy="914400"/>
          </a:xfrm>
          <a:prstGeom prst="rect">
            <a:avLst/>
          </a:prstGeom>
        </p:spPr>
      </p:pic>
      <p:pic>
        <p:nvPicPr>
          <p:cNvPr id="4" name="Graphic 3">
            <a:extLst>
              <a:ext uri="{FF2B5EF4-FFF2-40B4-BE49-F238E27FC236}">
                <a16:creationId xmlns:a16="http://schemas.microsoft.com/office/drawing/2014/main" id="{D216F828-31C0-E8B0-94BA-68235AC6D4DD}"/>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6931960" y="4731698"/>
            <a:ext cx="661654" cy="661654"/>
          </a:xfrm>
          <a:prstGeom prst="rect">
            <a:avLst/>
          </a:prstGeom>
        </p:spPr>
      </p:pic>
      <p:pic>
        <p:nvPicPr>
          <p:cNvPr id="7" name="Graphic 6">
            <a:extLst>
              <a:ext uri="{FF2B5EF4-FFF2-40B4-BE49-F238E27FC236}">
                <a16:creationId xmlns:a16="http://schemas.microsoft.com/office/drawing/2014/main" id="{A1137069-A46C-F748-EFFD-A04C7695E434}"/>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058400" y="3962400"/>
            <a:ext cx="838200" cy="838200"/>
          </a:xfrm>
          <a:prstGeom prst="rect">
            <a:avLst/>
          </a:prstGeom>
        </p:spPr>
      </p:pic>
      <p:pic>
        <p:nvPicPr>
          <p:cNvPr id="10" name="Graphic 9">
            <a:extLst>
              <a:ext uri="{FF2B5EF4-FFF2-40B4-BE49-F238E27FC236}">
                <a16:creationId xmlns:a16="http://schemas.microsoft.com/office/drawing/2014/main" id="{4297E38E-A86A-A711-2D76-B28C99BCE233}"/>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8890469" y="1905000"/>
            <a:ext cx="685800" cy="685800"/>
          </a:xfrm>
          <a:prstGeom prst="rect">
            <a:avLst/>
          </a:prstGeom>
        </p:spPr>
      </p:pic>
      <p:pic>
        <p:nvPicPr>
          <p:cNvPr id="11" name="Graphic 10">
            <a:extLst>
              <a:ext uri="{FF2B5EF4-FFF2-40B4-BE49-F238E27FC236}">
                <a16:creationId xmlns:a16="http://schemas.microsoft.com/office/drawing/2014/main" id="{D9DCA547-4F38-4848-9C70-266B16E76FFB}"/>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6400800" y="2298835"/>
            <a:ext cx="749165" cy="749165"/>
          </a:xfrm>
          <a:prstGeom prst="rect">
            <a:avLst/>
          </a:prstGeom>
        </p:spPr>
      </p:pic>
    </p:spTree>
    <p:extLst>
      <p:ext uri="{BB962C8B-B14F-4D97-AF65-F5344CB8AC3E}">
        <p14:creationId xmlns:p14="http://schemas.microsoft.com/office/powerpoint/2010/main" val="10308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anim calcmode="lin" valueType="num">
                                      <p:cBhvr>
                                        <p:cTn id="28" dur="1000" fill="hold"/>
                                        <p:tgtEl>
                                          <p:spTgt spid="52"/>
                                        </p:tgtEl>
                                        <p:attrNameLst>
                                          <p:attrName>ppt_x</p:attrName>
                                        </p:attrNameLst>
                                      </p:cBhvr>
                                      <p:tavLst>
                                        <p:tav tm="0">
                                          <p:val>
                                            <p:strVal val="#ppt_x"/>
                                          </p:val>
                                        </p:tav>
                                        <p:tav tm="100000">
                                          <p:val>
                                            <p:strVal val="#ppt_x"/>
                                          </p:val>
                                        </p:tav>
                                      </p:tavLst>
                                    </p:anim>
                                    <p:anim calcmode="lin" valueType="num">
                                      <p:cBhvr>
                                        <p:cTn id="2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9" grpId="0"/>
      <p:bldP spid="50"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1D76C3-965E-9D4B-AB1E-6C792ECD97A3}"/>
              </a:ext>
            </a:extLst>
          </p:cNvPr>
          <p:cNvSpPr>
            <a:spLocks noGrp="1"/>
          </p:cNvSpPr>
          <p:nvPr>
            <p:ph type="title"/>
          </p:nvPr>
        </p:nvSpPr>
        <p:spPr>
          <a:xfrm>
            <a:off x="838200" y="495300"/>
            <a:ext cx="10515600" cy="865188"/>
          </a:xfrm>
        </p:spPr>
        <p:txBody>
          <a:bodyPr/>
          <a:lstStyle/>
          <a:p>
            <a:r>
              <a:rPr lang="en-US" dirty="0"/>
              <a:t>Getting a Credit Card</a:t>
            </a:r>
          </a:p>
        </p:txBody>
      </p:sp>
      <p:sp>
        <p:nvSpPr>
          <p:cNvPr id="4" name="Content Placeholder 3">
            <a:extLst>
              <a:ext uri="{FF2B5EF4-FFF2-40B4-BE49-F238E27FC236}">
                <a16:creationId xmlns:a16="http://schemas.microsoft.com/office/drawing/2014/main" id="{E6EF8130-A319-D24B-B8AC-DB5B86C3905B}"/>
              </a:ext>
            </a:extLst>
          </p:cNvPr>
          <p:cNvSpPr>
            <a:spLocks noGrp="1"/>
          </p:cNvSpPr>
          <p:nvPr>
            <p:ph sz="half" idx="1"/>
          </p:nvPr>
        </p:nvSpPr>
        <p:spPr>
          <a:xfrm>
            <a:off x="838200" y="1646238"/>
            <a:ext cx="6096000" cy="4662487"/>
          </a:xfrm>
        </p:spPr>
        <p:txBody>
          <a:bodyPr/>
          <a:lstStyle/>
          <a:p>
            <a:pPr>
              <a:spcBef>
                <a:spcPts val="2000"/>
              </a:spcBef>
            </a:pPr>
            <a:r>
              <a:rPr lang="en-US" altLang="en-US" b="1" dirty="0"/>
              <a:t>Step 1  </a:t>
            </a:r>
            <a:r>
              <a:rPr lang="en-US" altLang="en-US" dirty="0"/>
              <a:t>Know your credit score</a:t>
            </a:r>
          </a:p>
          <a:p>
            <a:pPr>
              <a:spcBef>
                <a:spcPts val="2000"/>
              </a:spcBef>
            </a:pPr>
            <a:r>
              <a:rPr lang="en-US" altLang="en-US" b="1" dirty="0"/>
              <a:t>Step 2  </a:t>
            </a:r>
            <a:r>
              <a:rPr lang="en-US" altLang="en-US" dirty="0"/>
              <a:t>Research cards</a:t>
            </a:r>
          </a:p>
          <a:p>
            <a:pPr>
              <a:spcBef>
                <a:spcPts val="2000"/>
              </a:spcBef>
            </a:pPr>
            <a:r>
              <a:rPr lang="en-US" altLang="en-US" b="1" dirty="0"/>
              <a:t>Step 3  </a:t>
            </a:r>
            <a:r>
              <a:rPr lang="en-US" altLang="en-US" dirty="0"/>
              <a:t>Gather info: Social Security number, employer, address</a:t>
            </a:r>
          </a:p>
          <a:p>
            <a:pPr>
              <a:spcBef>
                <a:spcPts val="2000"/>
              </a:spcBef>
            </a:pPr>
            <a:r>
              <a:rPr lang="en-US" altLang="en-US" b="1" dirty="0"/>
              <a:t>Step 4  </a:t>
            </a:r>
            <a:r>
              <a:rPr lang="en-US" altLang="en-US" dirty="0"/>
              <a:t>Apply</a:t>
            </a:r>
          </a:p>
          <a:p>
            <a:pPr>
              <a:spcBef>
                <a:spcPts val="2000"/>
              </a:spcBef>
            </a:pPr>
            <a:r>
              <a:rPr lang="en-US" altLang="en-US" b="1" dirty="0"/>
              <a:t>Step 5  </a:t>
            </a:r>
            <a:r>
              <a:rPr lang="en-US" altLang="en-US" dirty="0"/>
              <a:t>Act like it’s your money — pay it off every month</a:t>
            </a:r>
          </a:p>
          <a:p>
            <a:pPr>
              <a:spcBef>
                <a:spcPts val="2000"/>
              </a:spcBef>
            </a:pPr>
            <a:r>
              <a:rPr lang="en-US" altLang="en-US" b="1" dirty="0"/>
              <a:t>Step 6  </a:t>
            </a:r>
            <a:r>
              <a:rPr lang="en-US" altLang="en-US" dirty="0"/>
              <a:t>Review your credit card statements at least once a month</a:t>
            </a:r>
          </a:p>
          <a:p>
            <a:pPr>
              <a:spcBef>
                <a:spcPts val="2000"/>
              </a:spcBef>
            </a:pPr>
            <a:endParaRPr lang="en-US" dirty="0"/>
          </a:p>
        </p:txBody>
      </p:sp>
      <p:sp>
        <p:nvSpPr>
          <p:cNvPr id="16" name="Slide Number Placeholder 3">
            <a:extLst>
              <a:ext uri="{FF2B5EF4-FFF2-40B4-BE49-F238E27FC236}">
                <a16:creationId xmlns:a16="http://schemas.microsoft.com/office/drawing/2014/main" id="{5CB0ECD0-65C1-EC40-B343-FDE4D7CC94B8}"/>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12</a:t>
            </a:fld>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Rectangle 4">
            <a:extLst>
              <a:ext uri="{FF2B5EF4-FFF2-40B4-BE49-F238E27FC236}">
                <a16:creationId xmlns:a16="http://schemas.microsoft.com/office/drawing/2014/main" id="{AF71740F-D9DD-7745-A78C-FAD220D33A7D}"/>
              </a:ext>
            </a:extLst>
          </p:cNvPr>
          <p:cNvSpPr>
            <a:spLocks noChangeArrowheads="1"/>
          </p:cNvSpPr>
          <p:nvPr/>
        </p:nvSpPr>
        <p:spPr bwMode="auto">
          <a:xfrm>
            <a:off x="762000" y="2639675"/>
            <a:ext cx="2431775" cy="1785104"/>
          </a:xfrm>
          <a:prstGeom prst="rect">
            <a:avLst/>
          </a:prstGeom>
          <a:noFill/>
          <a:ln w="9525">
            <a:noFill/>
            <a:miter lim="800000"/>
            <a:headEnd/>
            <a:tailEnd/>
          </a:ln>
        </p:spPr>
        <p:txBody>
          <a:bodyPr wrap="squar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51460" indent="-251460" eaLnBrk="1" hangingPunct="1">
              <a:buFont typeface="Arial Narrow" panose="020B0604020202020204" pitchFamily="34" charset="0"/>
              <a:buAutoNum type="arabicPeriod"/>
            </a:pPr>
            <a:r>
              <a:rPr lang="en-US" altLang="en-US" sz="2200" b="1" dirty="0">
                <a:solidFill>
                  <a:schemeClr val="accent2"/>
                </a:solidFill>
                <a:latin typeface="+mj-lt"/>
              </a:rPr>
              <a:t>Is this store offering you credit — the ability to buy now and pay later?</a:t>
            </a:r>
          </a:p>
        </p:txBody>
      </p:sp>
      <p:sp>
        <p:nvSpPr>
          <p:cNvPr id="7" name="Rectangle 6">
            <a:extLst>
              <a:ext uri="{FF2B5EF4-FFF2-40B4-BE49-F238E27FC236}">
                <a16:creationId xmlns:a16="http://schemas.microsoft.com/office/drawing/2014/main" id="{B95361F7-D344-0344-8344-FB5BA56942CD}"/>
              </a:ext>
            </a:extLst>
          </p:cNvPr>
          <p:cNvSpPr/>
          <p:nvPr/>
        </p:nvSpPr>
        <p:spPr>
          <a:xfrm>
            <a:off x="3650976" y="2639675"/>
            <a:ext cx="2175011" cy="1107996"/>
          </a:xfrm>
          <a:prstGeom prst="rect">
            <a:avLst/>
          </a:prstGeom>
        </p:spPr>
        <p:txBody>
          <a:bodyPr wrap="square">
            <a:spAutoFit/>
          </a:bodyPr>
          <a:lstStyle/>
          <a:p>
            <a:pPr marL="251460" indent="-251460" eaLnBrk="1" fontAlgn="auto" hangingPunct="1">
              <a:spcBef>
                <a:spcPts val="0"/>
              </a:spcBef>
              <a:spcAft>
                <a:spcPts val="0"/>
              </a:spcAft>
              <a:buFont typeface="+mj-lt"/>
              <a:buAutoNum type="arabicPeriod" startAt="2"/>
              <a:defRPr/>
            </a:pPr>
            <a:r>
              <a:rPr lang="en-US" sz="2200" b="1" dirty="0">
                <a:solidFill>
                  <a:schemeClr val="tx2"/>
                </a:solidFill>
                <a:latin typeface="+mj-lt"/>
                <a:ea typeface="+mn-ea"/>
              </a:rPr>
              <a:t>What interest rate is the store offering?</a:t>
            </a:r>
          </a:p>
        </p:txBody>
      </p:sp>
      <p:sp>
        <p:nvSpPr>
          <p:cNvPr id="9" name="Rectangle 8">
            <a:extLst>
              <a:ext uri="{FF2B5EF4-FFF2-40B4-BE49-F238E27FC236}">
                <a16:creationId xmlns:a16="http://schemas.microsoft.com/office/drawing/2014/main" id="{F428E820-CDC6-554D-81A4-7E667C46545C}"/>
              </a:ext>
            </a:extLst>
          </p:cNvPr>
          <p:cNvSpPr/>
          <p:nvPr/>
        </p:nvSpPr>
        <p:spPr>
          <a:xfrm>
            <a:off x="6172200" y="2639675"/>
            <a:ext cx="2438400" cy="769441"/>
          </a:xfrm>
          <a:prstGeom prst="rect">
            <a:avLst/>
          </a:prstGeom>
        </p:spPr>
        <p:txBody>
          <a:bodyPr>
            <a:spAutoFit/>
          </a:bodyPr>
          <a:lstStyle/>
          <a:p>
            <a:pPr marL="251460" indent="-251460" eaLnBrk="1" fontAlgn="auto" hangingPunct="1">
              <a:spcBef>
                <a:spcPts val="0"/>
              </a:spcBef>
              <a:spcAft>
                <a:spcPts val="0"/>
              </a:spcAft>
              <a:buFont typeface="+mj-lt"/>
              <a:buAutoNum type="arabicPeriod" startAt="3"/>
              <a:defRPr/>
            </a:pPr>
            <a:r>
              <a:rPr lang="en-US" sz="2200" b="1" dirty="0">
                <a:solidFill>
                  <a:schemeClr val="accent5"/>
                </a:solidFill>
                <a:latin typeface="+mj-lt"/>
                <a:ea typeface="+mn-ea"/>
              </a:rPr>
              <a:t>What is the term of the loan?</a:t>
            </a:r>
          </a:p>
        </p:txBody>
      </p:sp>
      <p:sp>
        <p:nvSpPr>
          <p:cNvPr id="11" name="Rectangle 10">
            <a:extLst>
              <a:ext uri="{FF2B5EF4-FFF2-40B4-BE49-F238E27FC236}">
                <a16:creationId xmlns:a16="http://schemas.microsoft.com/office/drawing/2014/main" id="{3A8B6874-E2C8-6E48-A442-D21478325085}"/>
              </a:ext>
            </a:extLst>
          </p:cNvPr>
          <p:cNvSpPr/>
          <p:nvPr/>
        </p:nvSpPr>
        <p:spPr>
          <a:xfrm>
            <a:off x="8839200" y="2639675"/>
            <a:ext cx="2590800" cy="1107996"/>
          </a:xfrm>
          <a:prstGeom prst="rect">
            <a:avLst/>
          </a:prstGeom>
        </p:spPr>
        <p:txBody>
          <a:bodyPr>
            <a:spAutoFit/>
          </a:bodyPr>
          <a:lstStyle/>
          <a:p>
            <a:pPr marL="251460" indent="-251460" eaLnBrk="1" fontAlgn="auto" hangingPunct="1">
              <a:spcBef>
                <a:spcPts val="0"/>
              </a:spcBef>
              <a:spcAft>
                <a:spcPts val="0"/>
              </a:spcAft>
              <a:buFont typeface="+mj-lt"/>
              <a:buAutoNum type="arabicPeriod" startAt="4"/>
              <a:defRPr/>
            </a:pPr>
            <a:r>
              <a:rPr lang="en-US" sz="2200" b="1" dirty="0">
                <a:solidFill>
                  <a:schemeClr val="accent1"/>
                </a:solidFill>
                <a:latin typeface="+mj-lt"/>
                <a:ea typeface="+mn-ea"/>
              </a:rPr>
              <a:t>Is there anything about this ad that feels suspicious?</a:t>
            </a:r>
          </a:p>
        </p:txBody>
      </p:sp>
      <p:cxnSp>
        <p:nvCxnSpPr>
          <p:cNvPr id="13" name="Straight Connector 12">
            <a:extLst>
              <a:ext uri="{FF2B5EF4-FFF2-40B4-BE49-F238E27FC236}">
                <a16:creationId xmlns:a16="http://schemas.microsoft.com/office/drawing/2014/main" id="{22070E9F-887C-F847-BC93-95018E4846CB}"/>
              </a:ext>
            </a:extLst>
          </p:cNvPr>
          <p:cNvCxnSpPr>
            <a:cxnSpLocks/>
          </p:cNvCxnSpPr>
          <p:nvPr/>
        </p:nvCxnSpPr>
        <p:spPr>
          <a:xfrm flipV="1">
            <a:off x="3429000" y="2181225"/>
            <a:ext cx="0" cy="2390775"/>
          </a:xfrm>
          <a:prstGeom prst="line">
            <a:avLst/>
          </a:prstGeom>
          <a:ln w="22225">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2F2814A8-9F8E-3746-BA82-023A794CF1BE}"/>
              </a:ext>
            </a:extLst>
          </p:cNvPr>
          <p:cNvSpPr/>
          <p:nvPr/>
        </p:nvSpPr>
        <p:spPr>
          <a:xfrm>
            <a:off x="4451074" y="5276745"/>
            <a:ext cx="3276600" cy="504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200" dirty="0"/>
              <a:t>CREDIT = TRUST</a:t>
            </a:r>
          </a:p>
        </p:txBody>
      </p:sp>
      <p:sp>
        <p:nvSpPr>
          <p:cNvPr id="2" name="Title 1">
            <a:extLst>
              <a:ext uri="{FF2B5EF4-FFF2-40B4-BE49-F238E27FC236}">
                <a16:creationId xmlns:a16="http://schemas.microsoft.com/office/drawing/2014/main" id="{726EC7F9-B4BB-F149-928E-82060C257F8F}"/>
              </a:ext>
            </a:extLst>
          </p:cNvPr>
          <p:cNvSpPr>
            <a:spLocks noGrp="1"/>
          </p:cNvSpPr>
          <p:nvPr>
            <p:ph type="title"/>
          </p:nvPr>
        </p:nvSpPr>
        <p:spPr/>
        <p:txBody>
          <a:bodyPr/>
          <a:lstStyle/>
          <a:p>
            <a:r>
              <a:rPr lang="en-US" altLang="en-US" dirty="0">
                <a:latin typeface="Arial Narrow" panose="020B0604020202020204" pitchFamily="34" charset="0"/>
              </a:rPr>
              <a:t>Credit Offer</a:t>
            </a:r>
            <a:endParaRPr lang="en-US" dirty="0"/>
          </a:p>
        </p:txBody>
      </p:sp>
      <p:sp>
        <p:nvSpPr>
          <p:cNvPr id="12" name="Slide Number Placeholder 3">
            <a:extLst>
              <a:ext uri="{FF2B5EF4-FFF2-40B4-BE49-F238E27FC236}">
                <a16:creationId xmlns:a16="http://schemas.microsoft.com/office/drawing/2014/main" id="{78BFEEB5-1FD2-5A49-8192-A993CAEA5EC8}"/>
              </a:ext>
            </a:extLst>
          </p:cNvPr>
          <p:cNvSpPr>
            <a:spLocks noGrp="1"/>
          </p:cNvSpPr>
          <p:nvPr>
            <p:ph type="sldNum" sz="quarter" idx="10"/>
          </p:nvPr>
        </p:nvSpPr>
        <p:spPr>
          <a:xfrm>
            <a:off x="8610600" y="6356349"/>
            <a:ext cx="2743200" cy="365760"/>
          </a:xfrm>
        </p:spPr>
        <p:txBody>
          <a:bodyPr/>
          <a:lstStyle/>
          <a:p>
            <a:fld id="{1103CFA8-974B-0447-A530-7264BC7D73A8}" type="slidenum">
              <a:rPr lang="en-US" altLang="en-US" smtClean="0"/>
              <a:pPr/>
              <a:t>13</a:t>
            </a:fld>
            <a:endParaRPr lang="en-US" altLang="en-US"/>
          </a:p>
        </p:txBody>
      </p:sp>
      <p:cxnSp>
        <p:nvCxnSpPr>
          <p:cNvPr id="5" name="Straight Connector 4">
            <a:extLst>
              <a:ext uri="{FF2B5EF4-FFF2-40B4-BE49-F238E27FC236}">
                <a16:creationId xmlns:a16="http://schemas.microsoft.com/office/drawing/2014/main" id="{64BC0677-2D3B-2243-99D6-D9404B2B2135}"/>
              </a:ext>
            </a:extLst>
          </p:cNvPr>
          <p:cNvCxnSpPr>
            <a:cxnSpLocks/>
          </p:cNvCxnSpPr>
          <p:nvPr/>
        </p:nvCxnSpPr>
        <p:spPr>
          <a:xfrm flipV="1">
            <a:off x="5943600" y="2181225"/>
            <a:ext cx="0" cy="2390775"/>
          </a:xfrm>
          <a:prstGeom prst="line">
            <a:avLst/>
          </a:prstGeom>
          <a:ln w="22225">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69C487B-0DF9-7B9A-9176-03BD8BAE7BBC}"/>
              </a:ext>
            </a:extLst>
          </p:cNvPr>
          <p:cNvCxnSpPr>
            <a:cxnSpLocks/>
          </p:cNvCxnSpPr>
          <p:nvPr/>
        </p:nvCxnSpPr>
        <p:spPr>
          <a:xfrm flipV="1">
            <a:off x="8603974" y="2181225"/>
            <a:ext cx="0" cy="2390775"/>
          </a:xfrm>
          <a:prstGeom prst="line">
            <a:avLst/>
          </a:prstGeom>
          <a:ln w="22225">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6" name="Rectangle 3">
            <a:extLst>
              <a:ext uri="{FF2B5EF4-FFF2-40B4-BE49-F238E27FC236}">
                <a16:creationId xmlns:a16="http://schemas.microsoft.com/office/drawing/2014/main" id="{C1A0A872-4F72-E74D-AE96-F6D2F83EE856}"/>
              </a:ext>
            </a:extLst>
          </p:cNvPr>
          <p:cNvSpPr>
            <a:spLocks noChangeArrowheads="1"/>
          </p:cNvSpPr>
          <p:nvPr/>
        </p:nvSpPr>
        <p:spPr bwMode="auto">
          <a:xfrm>
            <a:off x="1295400" y="1676400"/>
            <a:ext cx="9601200" cy="3231654"/>
          </a:xfrm>
          <a:prstGeom prst="rect">
            <a:avLst/>
          </a:prstGeom>
          <a:noFill/>
          <a:ln w="9525">
            <a:noFill/>
            <a:miter lim="800000"/>
            <a:headEnd/>
            <a:tailEnd/>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200" dirty="0">
                <a:solidFill>
                  <a:schemeClr val="accent4"/>
                </a:solidFill>
              </a:rPr>
              <a:t>“No interest will be charged on the promo purchase if you pay the promo purchase amount in full within 12 months. If you do not, interest will be charged on the promo purchase from the purchase date.”</a:t>
            </a:r>
          </a:p>
          <a:p>
            <a:pPr algn="ctr" eaLnBrk="1" hangingPunct="1"/>
            <a:endParaRPr lang="en-US" altLang="en-US" sz="2200" dirty="0">
              <a:solidFill>
                <a:srgbClr val="595959"/>
              </a:solidFill>
            </a:endParaRPr>
          </a:p>
          <a:p>
            <a:pPr algn="ctr" eaLnBrk="1" hangingPunct="1"/>
            <a:r>
              <a:rPr lang="en-US" altLang="en-US" sz="2800" dirty="0">
                <a:solidFill>
                  <a:srgbClr val="DA5521"/>
                </a:solidFill>
                <a:latin typeface="+mj-lt"/>
              </a:rPr>
              <a:t>“APR is 29.99%”</a:t>
            </a:r>
          </a:p>
          <a:p>
            <a:pPr algn="ctr" eaLnBrk="1" hangingPunct="1"/>
            <a:endParaRPr lang="en-US" altLang="en-US" sz="2200" dirty="0">
              <a:solidFill>
                <a:srgbClr val="595959"/>
              </a:solidFill>
            </a:endParaRPr>
          </a:p>
          <a:p>
            <a:pPr algn="ctr" eaLnBrk="1" hangingPunct="1"/>
            <a:r>
              <a:rPr lang="en-US" altLang="en-US" sz="2200" i="1" dirty="0">
                <a:solidFill>
                  <a:srgbClr val="595959"/>
                </a:solidFill>
              </a:rPr>
              <a:t>So, if you got $1,200 worth of furniture through this deal, </a:t>
            </a:r>
          </a:p>
          <a:p>
            <a:pPr algn="ctr" eaLnBrk="1" hangingPunct="1"/>
            <a:r>
              <a:rPr lang="en-US" altLang="en-US" sz="2200" i="1" dirty="0">
                <a:solidFill>
                  <a:srgbClr val="595959"/>
                </a:solidFill>
              </a:rPr>
              <a:t>but then missed a payment, they would charge you …</a:t>
            </a:r>
          </a:p>
          <a:p>
            <a:pPr eaLnBrk="1" hangingPunct="1"/>
            <a:endParaRPr lang="en-US" altLang="en-US" sz="2200" dirty="0">
              <a:solidFill>
                <a:srgbClr val="595959"/>
              </a:solidFill>
            </a:endParaRPr>
          </a:p>
        </p:txBody>
      </p:sp>
      <p:sp>
        <p:nvSpPr>
          <p:cNvPr id="2" name="Title 1">
            <a:extLst>
              <a:ext uri="{FF2B5EF4-FFF2-40B4-BE49-F238E27FC236}">
                <a16:creationId xmlns:a16="http://schemas.microsoft.com/office/drawing/2014/main" id="{B5349A4D-B143-3A40-9392-07CD43394509}"/>
              </a:ext>
            </a:extLst>
          </p:cNvPr>
          <p:cNvSpPr>
            <a:spLocks noGrp="1"/>
          </p:cNvSpPr>
          <p:nvPr>
            <p:ph type="title"/>
          </p:nvPr>
        </p:nvSpPr>
        <p:spPr/>
        <p:txBody>
          <a:bodyPr/>
          <a:lstStyle/>
          <a:p>
            <a:r>
              <a:rPr lang="en-US" altLang="en-US" dirty="0">
                <a:latin typeface="Arial Narrow" panose="020B0604020202020204" pitchFamily="34" charset="0"/>
              </a:rPr>
              <a:t>Credit Equals Trust</a:t>
            </a:r>
            <a:endParaRPr lang="en-US" dirty="0"/>
          </a:p>
        </p:txBody>
      </p:sp>
      <p:sp>
        <p:nvSpPr>
          <p:cNvPr id="6" name="Slide Number Placeholder 3">
            <a:extLst>
              <a:ext uri="{FF2B5EF4-FFF2-40B4-BE49-F238E27FC236}">
                <a16:creationId xmlns:a16="http://schemas.microsoft.com/office/drawing/2014/main" id="{4422739E-24C3-8F41-A788-1F3DBCDAB3D0}"/>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14</a:t>
            </a:fld>
            <a:endParaRPr lang="en-US" altLang="en-US"/>
          </a:p>
        </p:txBody>
      </p:sp>
      <p:sp>
        <p:nvSpPr>
          <p:cNvPr id="4" name="TextBox 3">
            <a:extLst>
              <a:ext uri="{FF2B5EF4-FFF2-40B4-BE49-F238E27FC236}">
                <a16:creationId xmlns:a16="http://schemas.microsoft.com/office/drawing/2014/main" id="{70C5D507-B379-20B4-6CD1-58D5CA4849C8}"/>
              </a:ext>
            </a:extLst>
          </p:cNvPr>
          <p:cNvSpPr txBox="1"/>
          <p:nvPr/>
        </p:nvSpPr>
        <p:spPr>
          <a:xfrm>
            <a:off x="838200" y="4908054"/>
            <a:ext cx="10515600" cy="1477328"/>
          </a:xfrm>
          <a:prstGeom prst="rect">
            <a:avLst/>
          </a:prstGeom>
          <a:noFill/>
          <a:ln w="6350">
            <a:noFill/>
          </a:ln>
        </p:spPr>
        <p:txBody>
          <a:bodyPr wrap="square">
            <a:spAutoFit/>
          </a:bodyPr>
          <a:lstStyle/>
          <a:p>
            <a:pPr algn="l">
              <a:buNone/>
            </a:pPr>
            <a:r>
              <a:rPr lang="en-US" sz="1000" b="1" i="0" u="none" strike="noStrike" dirty="0">
                <a:solidFill>
                  <a:srgbClr val="363534"/>
                </a:solidFill>
                <a:effectLst/>
                <a:latin typeface="+mn-lt"/>
              </a:rPr>
              <a:t>No interest if paid in full within 12 Months†† </a:t>
            </a:r>
            <a:br>
              <a:rPr lang="en-US" sz="1000" b="0" i="0" u="none" strike="noStrike" dirty="0">
                <a:solidFill>
                  <a:srgbClr val="363534"/>
                </a:solidFill>
                <a:effectLst/>
                <a:latin typeface="+mn-lt"/>
              </a:rPr>
            </a:br>
            <a:r>
              <a:rPr lang="en-US" sz="1000" b="0" i="0" u="none" strike="noStrike" dirty="0">
                <a:solidFill>
                  <a:srgbClr val="363534"/>
                </a:solidFill>
                <a:effectLst/>
                <a:latin typeface="+mn-lt"/>
              </a:rPr>
              <a:t>⁠On qualifying purchases made with your Furniture Store® Synchrony credit card. Minimum purchase of $499 required online. Interest will be charged to your account from the purchase date if the promotional balance is not paid in full within 12 Months. Minimum monthly payments required.  </a:t>
            </a:r>
          </a:p>
          <a:p>
            <a:pPr algn="l">
              <a:buNone/>
            </a:pPr>
            <a:endParaRPr lang="en-US" sz="1000" b="0" i="0" u="none" strike="noStrike" dirty="0">
              <a:solidFill>
                <a:srgbClr val="363534"/>
              </a:solidFill>
              <a:effectLst/>
              <a:latin typeface="+mn-lt"/>
            </a:endParaRPr>
          </a:p>
          <a:p>
            <a:pPr algn="l"/>
            <a:r>
              <a:rPr lang="en-US" sz="1000" b="0" i="0" u="none" strike="noStrike" dirty="0">
                <a:solidFill>
                  <a:srgbClr val="363534"/>
                </a:solidFill>
                <a:effectLst/>
                <a:latin typeface="+mn-lt"/>
              </a:rPr>
              <a:t>††Qualifying purchase amount must be on one receipt. No interest will be charged on the promo balance if you pay it off, in full, within the promo period. If you do not, interest will be charged on the promo balance from the purchase date. The required minimum monthly payments may or may not pay off the promo balance before the end of the promo period, depending on purchase amount, promo length and payment allocation. Regular account terms apply to non-promo purchases and, after promo period ends, to the promo balance. New Accounts as of 07/16/24: Purchase APR 29.99%. Penalty APR 39.99%. Min Interest Charge $2. A promo fee will be charged equal to 2% of the amount financed on an equal payment no interest promotion of 18 months or more. Existing cardholders: See your credit card agreement terms. Subject to credit approval.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321DFC3-390E-9848-8FEB-362DC8A60B4C}"/>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dirty="0"/>
          </a:p>
        </p:txBody>
      </p:sp>
      <p:sp>
        <p:nvSpPr>
          <p:cNvPr id="2" name="Title 1">
            <a:extLst>
              <a:ext uri="{FF2B5EF4-FFF2-40B4-BE49-F238E27FC236}">
                <a16:creationId xmlns:a16="http://schemas.microsoft.com/office/drawing/2014/main" id="{41087231-3920-7749-B45F-77EECD4E2975}"/>
              </a:ext>
            </a:extLst>
          </p:cNvPr>
          <p:cNvSpPr>
            <a:spLocks noGrp="1"/>
          </p:cNvSpPr>
          <p:nvPr>
            <p:ph type="title"/>
          </p:nvPr>
        </p:nvSpPr>
        <p:spPr/>
        <p:txBody>
          <a:bodyPr/>
          <a:lstStyle/>
          <a:p>
            <a:r>
              <a:rPr lang="en-US" dirty="0"/>
              <a:t>Shopping for Credit Cards and Loans Checklist</a:t>
            </a:r>
          </a:p>
        </p:txBody>
      </p:sp>
      <p:sp>
        <p:nvSpPr>
          <p:cNvPr id="5" name="Slide Number Placeholder 3">
            <a:extLst>
              <a:ext uri="{FF2B5EF4-FFF2-40B4-BE49-F238E27FC236}">
                <a16:creationId xmlns:a16="http://schemas.microsoft.com/office/drawing/2014/main" id="{2B88C76D-E4D2-3442-A7EB-A3DE634DE08D}"/>
              </a:ext>
            </a:extLst>
          </p:cNvPr>
          <p:cNvSpPr>
            <a:spLocks noGrp="1"/>
          </p:cNvSpPr>
          <p:nvPr>
            <p:ph type="sldNum" sz="quarter" idx="10"/>
          </p:nvPr>
        </p:nvSpPr>
        <p:spPr>
          <a:xfrm>
            <a:off x="8610600" y="6324600"/>
            <a:ext cx="2743200" cy="365125"/>
          </a:xfrm>
        </p:spPr>
        <p:txBody>
          <a:bodyPr tIns="45720" bIns="45720"/>
          <a:lstStyle/>
          <a:p>
            <a:fld id="{1103CFA8-974B-0447-A530-7264BC7D73A8}" type="slidenum">
              <a:rPr lang="en-US" altLang="en-US" smtClean="0"/>
              <a:pPr/>
              <a:t>15</a:t>
            </a:fld>
            <a:endParaRPr lang="en-US" altLang="en-US" dirty="0"/>
          </a:p>
        </p:txBody>
      </p:sp>
      <p:graphicFrame>
        <p:nvGraphicFramePr>
          <p:cNvPr id="4" name="Table 3">
            <a:extLst>
              <a:ext uri="{FF2B5EF4-FFF2-40B4-BE49-F238E27FC236}">
                <a16:creationId xmlns:a16="http://schemas.microsoft.com/office/drawing/2014/main" id="{07034683-F1D9-040F-921F-DF24743DC0FB}"/>
              </a:ext>
            </a:extLst>
          </p:cNvPr>
          <p:cNvGraphicFramePr>
            <a:graphicFrameLocks noGrp="1"/>
          </p:cNvGraphicFramePr>
          <p:nvPr>
            <p:extLst>
              <p:ext uri="{D42A27DB-BD31-4B8C-83A1-F6EECF244321}">
                <p14:modId xmlns:p14="http://schemas.microsoft.com/office/powerpoint/2010/main" val="2007937085"/>
              </p:ext>
            </p:extLst>
          </p:nvPr>
        </p:nvGraphicFramePr>
        <p:xfrm>
          <a:off x="838200" y="1798701"/>
          <a:ext cx="10515600" cy="4112260"/>
        </p:xfrm>
        <a:graphic>
          <a:graphicData uri="http://schemas.openxmlformats.org/drawingml/2006/table">
            <a:tbl>
              <a:tblPr firstRow="1" bandRow="1">
                <a:tableStyleId>{9D7B26C5-4107-4FEC-AEDC-1716B250A1EF}</a:tableStyleId>
              </a:tblPr>
              <a:tblGrid>
                <a:gridCol w="4234840">
                  <a:extLst>
                    <a:ext uri="{9D8B030D-6E8A-4147-A177-3AD203B41FA5}">
                      <a16:colId xmlns:a16="http://schemas.microsoft.com/office/drawing/2014/main" val="1794528589"/>
                    </a:ext>
                  </a:extLst>
                </a:gridCol>
                <a:gridCol w="2013560">
                  <a:extLst>
                    <a:ext uri="{9D8B030D-6E8A-4147-A177-3AD203B41FA5}">
                      <a16:colId xmlns:a16="http://schemas.microsoft.com/office/drawing/2014/main" val="3823073063"/>
                    </a:ext>
                  </a:extLst>
                </a:gridCol>
                <a:gridCol w="1981200">
                  <a:extLst>
                    <a:ext uri="{9D8B030D-6E8A-4147-A177-3AD203B41FA5}">
                      <a16:colId xmlns:a16="http://schemas.microsoft.com/office/drawing/2014/main" val="420742883"/>
                    </a:ext>
                  </a:extLst>
                </a:gridCol>
                <a:gridCol w="2286000">
                  <a:extLst>
                    <a:ext uri="{9D8B030D-6E8A-4147-A177-3AD203B41FA5}">
                      <a16:colId xmlns:a16="http://schemas.microsoft.com/office/drawing/2014/main" val="3638020349"/>
                    </a:ext>
                  </a:extLst>
                </a:gridCol>
              </a:tblGrid>
              <a:tr h="370840">
                <a:tc>
                  <a:txBody>
                    <a:bodyPr/>
                    <a:lstStyle/>
                    <a:p>
                      <a:pPr algn="ctr"/>
                      <a:endParaRPr lang="en-US" dirty="0">
                        <a:latin typeface="+mj-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pPr algn="ctr"/>
                      <a:r>
                        <a:rPr lang="en-US" dirty="0">
                          <a:solidFill>
                            <a:schemeClr val="tx1"/>
                          </a:solidFill>
                          <a:latin typeface="+mj-lt"/>
                        </a:rPr>
                        <a:t>CREDIT CARD OR LOAN 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pPr algn="ctr"/>
                      <a:r>
                        <a:rPr lang="en-US" dirty="0">
                          <a:solidFill>
                            <a:schemeClr val="tx1"/>
                          </a:solidFill>
                          <a:latin typeface="+mj-lt"/>
                        </a:rPr>
                        <a:t>CREDIT CARD OR LOAN 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pPr algn="ctr"/>
                      <a:r>
                        <a:rPr lang="en-US" dirty="0">
                          <a:solidFill>
                            <a:schemeClr val="tx1"/>
                          </a:solidFill>
                          <a:latin typeface="+mj-lt"/>
                        </a:rPr>
                        <a:t>CREDIT CARD OR LOAN 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968773145"/>
                  </a:ext>
                </a:extLst>
              </a:tr>
              <a:tr h="370840">
                <a:tc>
                  <a:txBody>
                    <a:bodyPr/>
                    <a:lstStyle/>
                    <a:p>
                      <a:pPr marL="182880" indent="-182880"/>
                      <a:r>
                        <a:rPr lang="en-US" dirty="0">
                          <a:latin typeface="+mj-lt"/>
                        </a:rPr>
                        <a:t>1. Annual percentage rate (APR)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7881817"/>
                  </a:ext>
                </a:extLst>
              </a:tr>
              <a:tr h="370840">
                <a:tc>
                  <a:txBody>
                    <a:bodyPr/>
                    <a:lstStyle/>
                    <a:p>
                      <a:pPr marL="182880" indent="-182880"/>
                      <a:r>
                        <a:rPr lang="en-US" dirty="0">
                          <a:latin typeface="+mj-lt"/>
                        </a:rPr>
                        <a:t>2. Fixed or variable rate</a:t>
                      </a:r>
                    </a:p>
                    <a:p>
                      <a:pPr marL="377190" indent="-194310">
                        <a:buClr>
                          <a:schemeClr val="accent2"/>
                        </a:buClr>
                        <a:buFont typeface="Wingdings" pitchFamily="2" charset="2"/>
                        <a:buChar char="§"/>
                      </a:pPr>
                      <a:r>
                        <a:rPr lang="en-US" dirty="0">
                          <a:latin typeface="+mj-lt"/>
                        </a:rPr>
                        <a:t>If variable, when does the rate change?</a:t>
                      </a:r>
                    </a:p>
                    <a:p>
                      <a:pPr marL="377190" indent="-194310">
                        <a:buClr>
                          <a:schemeClr val="accent2"/>
                        </a:buClr>
                        <a:buFont typeface="Wingdings" pitchFamily="2" charset="2"/>
                        <a:buChar char="§"/>
                      </a:pPr>
                      <a:r>
                        <a:rPr lang="en-US" dirty="0">
                          <a:latin typeface="+mj-lt"/>
                        </a:rPr>
                        <a:t>By how much?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6247503"/>
                  </a:ext>
                </a:extLst>
              </a:tr>
              <a:tr h="370840">
                <a:tc>
                  <a:txBody>
                    <a:bodyPr/>
                    <a:lstStyle/>
                    <a:p>
                      <a:pPr marL="182880" indent="-182880"/>
                      <a:r>
                        <a:rPr lang="en-US" dirty="0">
                          <a:latin typeface="+mj-lt"/>
                        </a:rPr>
                        <a:t>3. Introductory rate</a:t>
                      </a:r>
                    </a:p>
                    <a:p>
                      <a:pPr marL="377190" indent="-194310">
                        <a:buClr>
                          <a:schemeClr val="accent2"/>
                        </a:buClr>
                        <a:buFont typeface="Wingdings" pitchFamily="2" charset="2"/>
                        <a:buChar char="§"/>
                      </a:pPr>
                      <a:r>
                        <a:rPr lang="en-US" dirty="0">
                          <a:latin typeface="+mj-lt"/>
                        </a:rPr>
                        <a:t>When does it change?</a:t>
                      </a:r>
                    </a:p>
                    <a:p>
                      <a:pPr marL="377190" indent="-194310">
                        <a:buClr>
                          <a:schemeClr val="accent2"/>
                        </a:buClr>
                        <a:buFont typeface="Wingdings" pitchFamily="2" charset="2"/>
                        <a:buChar char="§"/>
                      </a:pPr>
                      <a:r>
                        <a:rPr lang="en-US" dirty="0">
                          <a:latin typeface="+mj-lt"/>
                        </a:rPr>
                        <a:t>What does it change to? (credit cards only)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0426381"/>
                  </a:ext>
                </a:extLst>
              </a:tr>
              <a:tr h="370840">
                <a:tc>
                  <a:txBody>
                    <a:bodyPr/>
                    <a:lstStyle/>
                    <a:p>
                      <a:pPr marL="182880" indent="-182880"/>
                      <a:r>
                        <a:rPr lang="en-US" dirty="0">
                          <a:latin typeface="+mj-lt"/>
                        </a:rPr>
                        <a:t>4. Finance charge — total cost of the loan over the life of the loan (loans only)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443367"/>
                  </a:ext>
                </a:extLst>
              </a:tr>
              <a:tr h="370840">
                <a:tc>
                  <a:txBody>
                    <a:bodyPr/>
                    <a:lstStyle/>
                    <a:p>
                      <a:pPr marL="182880" indent="-182880"/>
                      <a:r>
                        <a:rPr lang="en-US" dirty="0">
                          <a:latin typeface="+mj-lt"/>
                        </a:rPr>
                        <a:t>5. Fees not included in APR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9134722"/>
                  </a:ext>
                </a:extLst>
              </a:tr>
              <a:tr h="370840">
                <a:tc>
                  <a:txBody>
                    <a:bodyPr/>
                    <a:lstStyle/>
                    <a:p>
                      <a:pPr marL="182880" indent="-182880"/>
                      <a:r>
                        <a:rPr lang="en-US" dirty="0">
                          <a:latin typeface="+mj-lt"/>
                        </a:rPr>
                        <a:t>6. Penalty fees and rate</a:t>
                      </a:r>
                    </a:p>
                    <a:p>
                      <a:pPr marL="377190" indent="-194310">
                        <a:buClr>
                          <a:schemeClr val="accent2"/>
                        </a:buClr>
                        <a:buFont typeface="Wingdings" pitchFamily="2" charset="2"/>
                        <a:buChar char="§"/>
                      </a:pPr>
                      <a:r>
                        <a:rPr lang="en-US" dirty="0">
                          <a:latin typeface="+mj-lt"/>
                        </a:rPr>
                        <a:t>How much?</a:t>
                      </a:r>
                    </a:p>
                    <a:p>
                      <a:pPr marL="377190" indent="-194310">
                        <a:buClr>
                          <a:schemeClr val="accent2"/>
                        </a:buClr>
                        <a:buFont typeface="Wingdings" pitchFamily="2" charset="2"/>
                        <a:buChar char="§"/>
                      </a:pPr>
                      <a:r>
                        <a:rPr lang="en-US" dirty="0">
                          <a:latin typeface="+mj-lt"/>
                        </a:rPr>
                        <a:t>When do they kick in?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5310898"/>
                  </a:ext>
                </a:extLst>
              </a:tr>
              <a:tr h="370840">
                <a:tc>
                  <a:txBody>
                    <a:bodyPr/>
                    <a:lstStyle/>
                    <a:p>
                      <a:pPr marL="182880" indent="-182880"/>
                      <a:r>
                        <a:rPr lang="en-US" dirty="0">
                          <a:latin typeface="+mj-lt"/>
                        </a:rPr>
                        <a:t>7. Credit limit (credit cards only)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309360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2192-6DD7-BC4D-9154-57B8048E8A9A}"/>
              </a:ext>
            </a:extLst>
          </p:cNvPr>
          <p:cNvSpPr>
            <a:spLocks noGrp="1"/>
          </p:cNvSpPr>
          <p:nvPr>
            <p:ph type="title"/>
          </p:nvPr>
        </p:nvSpPr>
        <p:spPr/>
        <p:txBody>
          <a:bodyPr/>
          <a:lstStyle/>
          <a:p>
            <a:r>
              <a:rPr lang="en-US" dirty="0"/>
              <a:t>Loan Calculator Time</a:t>
            </a:r>
          </a:p>
        </p:txBody>
      </p:sp>
      <p:sp>
        <p:nvSpPr>
          <p:cNvPr id="6" name="Slide Number Placeholder 3">
            <a:extLst>
              <a:ext uri="{FF2B5EF4-FFF2-40B4-BE49-F238E27FC236}">
                <a16:creationId xmlns:a16="http://schemas.microsoft.com/office/drawing/2014/main" id="{2E1CF31E-0833-DF45-A881-4AFFA08F3B3B}"/>
              </a:ext>
            </a:extLst>
          </p:cNvPr>
          <p:cNvSpPr>
            <a:spLocks noGrp="1"/>
          </p:cNvSpPr>
          <p:nvPr>
            <p:ph type="sldNum" sz="quarter" idx="10"/>
          </p:nvPr>
        </p:nvSpPr>
        <p:spPr>
          <a:xfrm>
            <a:off x="8610600" y="6356350"/>
            <a:ext cx="2743200" cy="365125"/>
          </a:xfrm>
        </p:spPr>
        <p:txBody>
          <a:bodyPr tIns="0" bIns="0"/>
          <a:lstStyle/>
          <a:p>
            <a:fld id="{1103CFA8-974B-0447-A530-7264BC7D73A8}" type="slidenum">
              <a:rPr lang="en-US" altLang="en-US" smtClean="0"/>
              <a:pPr/>
              <a:t>16</a:t>
            </a:fld>
            <a:endParaRPr lang="en-US" altLang="en-US"/>
          </a:p>
        </p:txBody>
      </p:sp>
      <p:pic>
        <p:nvPicPr>
          <p:cNvPr id="3" name="Graphic 2">
            <a:extLst>
              <a:ext uri="{FF2B5EF4-FFF2-40B4-BE49-F238E27FC236}">
                <a16:creationId xmlns:a16="http://schemas.microsoft.com/office/drawing/2014/main" id="{B12A4113-BB36-1EF5-CE0D-B12D23C7C17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3924300" y="1686719"/>
            <a:ext cx="4343400" cy="4343400"/>
          </a:xfrm>
          <a:prstGeom prst="rect">
            <a:avLst/>
          </a:prstGeom>
          <a:effectLst>
            <a:outerShdw blurRad="38100" dist="25400" dir="2700000" algn="tl" rotWithShape="0">
              <a:prstClr val="black">
                <a:alpha val="14377"/>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0E72-9566-62EC-88BB-E381455B53C0}"/>
              </a:ext>
            </a:extLst>
          </p:cNvPr>
          <p:cNvSpPr>
            <a:spLocks noGrp="1"/>
          </p:cNvSpPr>
          <p:nvPr>
            <p:ph type="title"/>
          </p:nvPr>
        </p:nvSpPr>
        <p:spPr/>
        <p:txBody>
          <a:bodyPr/>
          <a:lstStyle/>
          <a:p>
            <a:r>
              <a:rPr lang="en-US" dirty="0">
                <a:ea typeface="ＭＳ Ｐゴシック"/>
              </a:rPr>
              <a:t>Credit Card Statement Activity</a:t>
            </a:r>
            <a:endParaRPr lang="en-US" dirty="0"/>
          </a:p>
        </p:txBody>
      </p:sp>
      <p:pic>
        <p:nvPicPr>
          <p:cNvPr id="5" name="Picture 5" descr="A screenshot of a credit card statement&#10;&#10;Description automatically generated">
            <a:extLst>
              <a:ext uri="{FF2B5EF4-FFF2-40B4-BE49-F238E27FC236}">
                <a16:creationId xmlns:a16="http://schemas.microsoft.com/office/drawing/2014/main" id="{739F445E-9A0C-0C6B-4197-54A892BCC61A}"/>
              </a:ext>
            </a:extLst>
          </p:cNvPr>
          <p:cNvPicPr>
            <a:picLocks noGrp="1" noChangeAspect="1"/>
          </p:cNvPicPr>
          <p:nvPr>
            <p:ph idx="1"/>
          </p:nvPr>
        </p:nvPicPr>
        <p:blipFill rotWithShape="1">
          <a:blip r:embed="rId3"/>
          <a:srcRect l="5342" t="25472" r="8105" b="4012"/>
          <a:stretch/>
        </p:blipFill>
        <p:spPr>
          <a:xfrm>
            <a:off x="685800" y="1960914"/>
            <a:ext cx="6289813" cy="4058886"/>
          </a:xfrm>
          <a:prstGeom prst="rect">
            <a:avLst/>
          </a:prstGeom>
          <a:ln>
            <a:noFill/>
          </a:ln>
          <a:effectLst>
            <a:outerShdw blurRad="50800" dist="38100" dir="2700000" algn="tl" rotWithShape="0">
              <a:srgbClr val="333333">
                <a:alpha val="12377"/>
              </a:srgbClr>
            </a:outerShdw>
          </a:effectLst>
        </p:spPr>
      </p:pic>
      <p:sp>
        <p:nvSpPr>
          <p:cNvPr id="4" name="Slide Number Placeholder 3">
            <a:extLst>
              <a:ext uri="{FF2B5EF4-FFF2-40B4-BE49-F238E27FC236}">
                <a16:creationId xmlns:a16="http://schemas.microsoft.com/office/drawing/2014/main" id="{7062099D-FC74-33F7-3E99-4236873B9A22}"/>
              </a:ext>
            </a:extLst>
          </p:cNvPr>
          <p:cNvSpPr>
            <a:spLocks noGrp="1"/>
          </p:cNvSpPr>
          <p:nvPr>
            <p:ph type="sldNum" sz="quarter" idx="10"/>
          </p:nvPr>
        </p:nvSpPr>
        <p:spPr/>
        <p:txBody>
          <a:bodyPr/>
          <a:lstStyle/>
          <a:p>
            <a:fld id="{1103CFA8-974B-0447-A530-7264BC7D73A8}" type="slidenum">
              <a:rPr lang="en-US" altLang="en-US"/>
              <a:pPr/>
              <a:t>17</a:t>
            </a:fld>
            <a:endParaRPr lang="en-US" altLang="en-US"/>
          </a:p>
        </p:txBody>
      </p:sp>
      <p:sp>
        <p:nvSpPr>
          <p:cNvPr id="12" name="TextBox 11">
            <a:extLst>
              <a:ext uri="{FF2B5EF4-FFF2-40B4-BE49-F238E27FC236}">
                <a16:creationId xmlns:a16="http://schemas.microsoft.com/office/drawing/2014/main" id="{D6D06969-53FF-C9EA-A624-FEBA392250A1}"/>
              </a:ext>
            </a:extLst>
          </p:cNvPr>
          <p:cNvSpPr txBox="1"/>
          <p:nvPr/>
        </p:nvSpPr>
        <p:spPr>
          <a:xfrm>
            <a:off x="8229600" y="4648200"/>
            <a:ext cx="417422" cy="355482"/>
          </a:xfrm>
          <a:prstGeom prst="rect">
            <a:avLst/>
          </a:prstGeom>
          <a:noFill/>
          <a:ln w="6350">
            <a:noFill/>
          </a:ln>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230188" indent="-230188" algn="l" defTabSz="685800">
              <a:lnSpc>
                <a:spcPct val="95000"/>
              </a:lnSpc>
              <a:spcBef>
                <a:spcPts val="1400"/>
              </a:spcBef>
              <a:buClr>
                <a:srgbClr val="DA5521"/>
              </a:buClr>
              <a:buFont typeface="Wingdings" panose="05000000000000000000" pitchFamily="2" charset="2"/>
              <a:buChar char="§"/>
            </a:pPr>
            <a:endParaRPr lang="en-US" kern="2400" dirty="0">
              <a:solidFill>
                <a:srgbClr val="595959"/>
              </a:solidFill>
            </a:endParaRPr>
          </a:p>
        </p:txBody>
      </p:sp>
      <p:graphicFrame>
        <p:nvGraphicFramePr>
          <p:cNvPr id="13" name="Diagram 12">
            <a:extLst>
              <a:ext uri="{FF2B5EF4-FFF2-40B4-BE49-F238E27FC236}">
                <a16:creationId xmlns:a16="http://schemas.microsoft.com/office/drawing/2014/main" id="{0FA25481-B8F0-7820-B9BA-5D6392AE0752}"/>
              </a:ext>
            </a:extLst>
          </p:cNvPr>
          <p:cNvGraphicFramePr/>
          <p:nvPr>
            <p:extLst>
              <p:ext uri="{D42A27DB-BD31-4B8C-83A1-F6EECF244321}">
                <p14:modId xmlns:p14="http://schemas.microsoft.com/office/powerpoint/2010/main" val="433684193"/>
              </p:ext>
            </p:extLst>
          </p:nvPr>
        </p:nvGraphicFramePr>
        <p:xfrm>
          <a:off x="7391400" y="1120245"/>
          <a:ext cx="4114800" cy="5601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Rectangle 17">
            <a:extLst>
              <a:ext uri="{FF2B5EF4-FFF2-40B4-BE49-F238E27FC236}">
                <a16:creationId xmlns:a16="http://schemas.microsoft.com/office/drawing/2014/main" id="{3F65C83D-6180-E70A-287A-A5663C8F8DB5}"/>
              </a:ext>
            </a:extLst>
          </p:cNvPr>
          <p:cNvSpPr/>
          <p:nvPr/>
        </p:nvSpPr>
        <p:spPr>
          <a:xfrm>
            <a:off x="3665057" y="4648200"/>
            <a:ext cx="3116744" cy="304800"/>
          </a:xfrm>
          <a:prstGeom prst="rect">
            <a:avLst/>
          </a:prstGeom>
          <a:solidFill>
            <a:schemeClr val="accent3">
              <a:alpha val="19434"/>
            </a:schemeClr>
          </a:solidFill>
          <a:ln w="28575">
            <a:solidFill>
              <a:schemeClr val="accent2"/>
            </a:solidFill>
          </a:ln>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6" name="Rectangle 5">
            <a:extLst>
              <a:ext uri="{FF2B5EF4-FFF2-40B4-BE49-F238E27FC236}">
                <a16:creationId xmlns:a16="http://schemas.microsoft.com/office/drawing/2014/main" id="{FCDA1C77-C6CA-32DF-6DD1-6C4C285CC548}"/>
              </a:ext>
            </a:extLst>
          </p:cNvPr>
          <p:cNvSpPr/>
          <p:nvPr/>
        </p:nvSpPr>
        <p:spPr>
          <a:xfrm>
            <a:off x="3666744" y="2880360"/>
            <a:ext cx="3269144" cy="603857"/>
          </a:xfrm>
          <a:prstGeom prst="rect">
            <a:avLst/>
          </a:prstGeom>
          <a:solidFill>
            <a:schemeClr val="accent3">
              <a:alpha val="19434"/>
            </a:schemeClr>
          </a:solidFill>
          <a:ln w="28575">
            <a:solidFill>
              <a:schemeClr val="accent2"/>
            </a:solidFill>
          </a:ln>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cxnSp>
        <p:nvCxnSpPr>
          <p:cNvPr id="9" name="Straight Connector 8">
            <a:extLst>
              <a:ext uri="{FF2B5EF4-FFF2-40B4-BE49-F238E27FC236}">
                <a16:creationId xmlns:a16="http://schemas.microsoft.com/office/drawing/2014/main" id="{81D29311-898F-CF77-4C9F-E56054055BB4}"/>
              </a:ext>
            </a:extLst>
          </p:cNvPr>
          <p:cNvCxnSpPr>
            <a:cxnSpLocks/>
          </p:cNvCxnSpPr>
          <p:nvPr/>
        </p:nvCxnSpPr>
        <p:spPr>
          <a:xfrm>
            <a:off x="3665057" y="2438400"/>
            <a:ext cx="311674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E167902-8390-32BE-6745-CA2F9E3DBC1C}"/>
              </a:ext>
            </a:extLst>
          </p:cNvPr>
          <p:cNvCxnSpPr>
            <a:cxnSpLocks/>
          </p:cNvCxnSpPr>
          <p:nvPr/>
        </p:nvCxnSpPr>
        <p:spPr>
          <a:xfrm>
            <a:off x="3665057" y="2590800"/>
            <a:ext cx="311674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82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59BCD1F3-1E8F-41C9-AAC3-1B02AD57605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0794275B-0310-43BD-A998-BA3DA3BD509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534B4ECD-3CC5-4AFC-90CD-9424161F8C9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8F9898B6-B74E-4803-9058-DF7D9CB481A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4C07326E-D02E-415E-8FC2-2B02014D90D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P spid="18"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0E72-9566-62EC-88BB-E381455B53C0}"/>
              </a:ext>
            </a:extLst>
          </p:cNvPr>
          <p:cNvSpPr>
            <a:spLocks noGrp="1"/>
          </p:cNvSpPr>
          <p:nvPr>
            <p:ph type="title"/>
          </p:nvPr>
        </p:nvSpPr>
        <p:spPr>
          <a:xfrm>
            <a:off x="830781" y="499532"/>
            <a:ext cx="10515600" cy="865188"/>
          </a:xfrm>
        </p:spPr>
        <p:txBody>
          <a:bodyPr/>
          <a:lstStyle/>
          <a:p>
            <a:r>
              <a:rPr lang="en-US" dirty="0">
                <a:ea typeface="ＭＳ Ｐゴシック"/>
              </a:rPr>
              <a:t>Credit Card Statement Activity, Continued</a:t>
            </a:r>
            <a:endParaRPr lang="en-US" dirty="0"/>
          </a:p>
        </p:txBody>
      </p:sp>
      <p:sp>
        <p:nvSpPr>
          <p:cNvPr id="4" name="Slide Number Placeholder 3">
            <a:extLst>
              <a:ext uri="{FF2B5EF4-FFF2-40B4-BE49-F238E27FC236}">
                <a16:creationId xmlns:a16="http://schemas.microsoft.com/office/drawing/2014/main" id="{7062099D-FC74-33F7-3E99-4236873B9A22}"/>
              </a:ext>
            </a:extLst>
          </p:cNvPr>
          <p:cNvSpPr>
            <a:spLocks noGrp="1"/>
          </p:cNvSpPr>
          <p:nvPr>
            <p:ph type="sldNum" sz="quarter" idx="10"/>
          </p:nvPr>
        </p:nvSpPr>
        <p:spPr/>
        <p:txBody>
          <a:bodyPr/>
          <a:lstStyle/>
          <a:p>
            <a:fld id="{1103CFA8-974B-0447-A530-7264BC7D73A8}" type="slidenum">
              <a:rPr lang="en-US" altLang="en-US"/>
              <a:pPr/>
              <a:t>18</a:t>
            </a:fld>
            <a:endParaRPr lang="en-US" altLang="en-US"/>
          </a:p>
        </p:txBody>
      </p:sp>
      <p:sp>
        <p:nvSpPr>
          <p:cNvPr id="12" name="TextBox 11">
            <a:extLst>
              <a:ext uri="{FF2B5EF4-FFF2-40B4-BE49-F238E27FC236}">
                <a16:creationId xmlns:a16="http://schemas.microsoft.com/office/drawing/2014/main" id="{D6D06969-53FF-C9EA-A624-FEBA392250A1}"/>
              </a:ext>
            </a:extLst>
          </p:cNvPr>
          <p:cNvSpPr txBox="1"/>
          <p:nvPr/>
        </p:nvSpPr>
        <p:spPr>
          <a:xfrm>
            <a:off x="8802778" y="4648200"/>
            <a:ext cx="417422" cy="355482"/>
          </a:xfrm>
          <a:prstGeom prst="rect">
            <a:avLst/>
          </a:prstGeom>
          <a:noFill/>
          <a:ln w="6350">
            <a:noFill/>
          </a:ln>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230188" indent="-230188" algn="l" defTabSz="685800">
              <a:lnSpc>
                <a:spcPct val="95000"/>
              </a:lnSpc>
              <a:spcBef>
                <a:spcPts val="1400"/>
              </a:spcBef>
              <a:buClr>
                <a:srgbClr val="DA5521"/>
              </a:buClr>
              <a:buFont typeface="Wingdings" panose="05000000000000000000" pitchFamily="2" charset="2"/>
              <a:buChar char="§"/>
            </a:pPr>
            <a:endParaRPr lang="en-US" kern="2400" dirty="0">
              <a:solidFill>
                <a:srgbClr val="595959"/>
              </a:solidFill>
            </a:endParaRPr>
          </a:p>
        </p:txBody>
      </p:sp>
      <p:graphicFrame>
        <p:nvGraphicFramePr>
          <p:cNvPr id="13" name="Diagram 12">
            <a:extLst>
              <a:ext uri="{FF2B5EF4-FFF2-40B4-BE49-F238E27FC236}">
                <a16:creationId xmlns:a16="http://schemas.microsoft.com/office/drawing/2014/main" id="{0FA25481-B8F0-7820-B9BA-5D6392AE0752}"/>
              </a:ext>
            </a:extLst>
          </p:cNvPr>
          <p:cNvGraphicFramePr/>
          <p:nvPr>
            <p:extLst>
              <p:ext uri="{D42A27DB-BD31-4B8C-83A1-F6EECF244321}">
                <p14:modId xmlns:p14="http://schemas.microsoft.com/office/powerpoint/2010/main" val="1127296479"/>
              </p:ext>
            </p:extLst>
          </p:nvPr>
        </p:nvGraphicFramePr>
        <p:xfrm>
          <a:off x="7239000" y="1364720"/>
          <a:ext cx="4356496" cy="5356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81289842-EB69-1FA1-D02A-B3A5BA0A6041}"/>
              </a:ext>
            </a:extLst>
          </p:cNvPr>
          <p:cNvGrpSpPr/>
          <p:nvPr/>
        </p:nvGrpSpPr>
        <p:grpSpPr>
          <a:xfrm>
            <a:off x="939347" y="1524000"/>
            <a:ext cx="6165455" cy="4832350"/>
            <a:chOff x="830781" y="1617170"/>
            <a:chExt cx="6165455" cy="4832350"/>
          </a:xfrm>
          <a:effectLst>
            <a:outerShdw blurRad="38100" dist="25400" dir="2700000" algn="tl" rotWithShape="0">
              <a:prstClr val="black">
                <a:alpha val="16901"/>
              </a:prstClr>
            </a:outerShdw>
          </a:effectLst>
        </p:grpSpPr>
        <p:pic>
          <p:nvPicPr>
            <p:cNvPr id="9" name="Picture 8">
              <a:extLst>
                <a:ext uri="{FF2B5EF4-FFF2-40B4-BE49-F238E27FC236}">
                  <a16:creationId xmlns:a16="http://schemas.microsoft.com/office/drawing/2014/main" id="{9929D4B9-CB97-6B89-4A83-E945CEEE9EDF}"/>
                </a:ext>
              </a:extLst>
            </p:cNvPr>
            <p:cNvPicPr>
              <a:picLocks noChangeAspect="1"/>
            </p:cNvPicPr>
            <p:nvPr/>
          </p:nvPicPr>
          <p:blipFill rotWithShape="1">
            <a:blip r:embed="rId8"/>
            <a:srcRect l="26303" t="54315" r="27711" b="25049"/>
            <a:stretch/>
          </p:blipFill>
          <p:spPr>
            <a:xfrm>
              <a:off x="830781" y="5109848"/>
              <a:ext cx="6165455" cy="1339672"/>
            </a:xfrm>
            <a:prstGeom prst="rect">
              <a:avLst/>
            </a:prstGeom>
            <a:ln>
              <a:noFill/>
            </a:ln>
            <a:effectLst/>
          </p:spPr>
        </p:pic>
        <p:pic>
          <p:nvPicPr>
            <p:cNvPr id="7" name="Picture 6">
              <a:extLst>
                <a:ext uri="{FF2B5EF4-FFF2-40B4-BE49-F238E27FC236}">
                  <a16:creationId xmlns:a16="http://schemas.microsoft.com/office/drawing/2014/main" id="{55514523-1EE3-AA38-68B5-2C80D54A637B}"/>
                </a:ext>
              </a:extLst>
            </p:cNvPr>
            <p:cNvPicPr>
              <a:picLocks noChangeAspect="1"/>
            </p:cNvPicPr>
            <p:nvPr/>
          </p:nvPicPr>
          <p:blipFill rotWithShape="1">
            <a:blip r:embed="rId9"/>
            <a:srcRect l="18680" t="26104" r="21130" b="6988"/>
            <a:stretch/>
          </p:blipFill>
          <p:spPr>
            <a:xfrm>
              <a:off x="830781" y="1617170"/>
              <a:ext cx="6165455" cy="3513685"/>
            </a:xfrm>
            <a:prstGeom prst="rect">
              <a:avLst/>
            </a:prstGeom>
            <a:ln>
              <a:noFill/>
            </a:ln>
            <a:effectLst/>
          </p:spPr>
        </p:pic>
      </p:grpSp>
      <p:cxnSp>
        <p:nvCxnSpPr>
          <p:cNvPr id="5" name="Straight Connector 4">
            <a:extLst>
              <a:ext uri="{FF2B5EF4-FFF2-40B4-BE49-F238E27FC236}">
                <a16:creationId xmlns:a16="http://schemas.microsoft.com/office/drawing/2014/main" id="{6E170775-84BE-B7E0-8527-8DBC05A39D8E}"/>
              </a:ext>
            </a:extLst>
          </p:cNvPr>
          <p:cNvCxnSpPr>
            <a:cxnSpLocks/>
          </p:cNvCxnSpPr>
          <p:nvPr/>
        </p:nvCxnSpPr>
        <p:spPr>
          <a:xfrm>
            <a:off x="950805" y="5715000"/>
            <a:ext cx="6019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E5AC2C-4BE2-BEE8-CC3C-CCE9F8D123BE}"/>
              </a:ext>
            </a:extLst>
          </p:cNvPr>
          <p:cNvCxnSpPr>
            <a:cxnSpLocks/>
          </p:cNvCxnSpPr>
          <p:nvPr/>
        </p:nvCxnSpPr>
        <p:spPr>
          <a:xfrm>
            <a:off x="950805" y="5897880"/>
            <a:ext cx="6019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58A1AD-0BC5-C1EB-6A6E-ED27EFFB3986}"/>
              </a:ext>
            </a:extLst>
          </p:cNvPr>
          <p:cNvCxnSpPr>
            <a:cxnSpLocks/>
          </p:cNvCxnSpPr>
          <p:nvPr/>
        </p:nvCxnSpPr>
        <p:spPr>
          <a:xfrm>
            <a:off x="950805" y="6080760"/>
            <a:ext cx="6019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ight Arrow 15">
            <a:extLst>
              <a:ext uri="{FF2B5EF4-FFF2-40B4-BE49-F238E27FC236}">
                <a16:creationId xmlns:a16="http://schemas.microsoft.com/office/drawing/2014/main" id="{77F612B5-AF13-7EFD-E393-5D8E746669DB}"/>
              </a:ext>
            </a:extLst>
          </p:cNvPr>
          <p:cNvSpPr/>
          <p:nvPr/>
        </p:nvSpPr>
        <p:spPr>
          <a:xfrm>
            <a:off x="533400" y="5552823"/>
            <a:ext cx="304800" cy="152400"/>
          </a:xfrm>
          <a:prstGeom prst="rightArrow">
            <a:avLst/>
          </a:prstGeom>
          <a:solidFill>
            <a:schemeClr val="accent3"/>
          </a:solidFill>
          <a:effectLst>
            <a:outerShdw blurRad="38100" dist="25400" dir="2700000" algn="tl" rotWithShape="0">
              <a:prstClr val="black">
                <a:alpha val="14000"/>
              </a:prstClr>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7" name="Right Arrow 16">
            <a:extLst>
              <a:ext uri="{FF2B5EF4-FFF2-40B4-BE49-F238E27FC236}">
                <a16:creationId xmlns:a16="http://schemas.microsoft.com/office/drawing/2014/main" id="{F2F953C7-46CA-1B2D-10F8-CBAD199E7AC1}"/>
              </a:ext>
            </a:extLst>
          </p:cNvPr>
          <p:cNvSpPr/>
          <p:nvPr/>
        </p:nvSpPr>
        <p:spPr>
          <a:xfrm>
            <a:off x="530011" y="5745480"/>
            <a:ext cx="304800" cy="152400"/>
          </a:xfrm>
          <a:prstGeom prst="rightArrow">
            <a:avLst/>
          </a:prstGeom>
          <a:solidFill>
            <a:schemeClr val="accent3"/>
          </a:solidFill>
          <a:effectLst>
            <a:outerShdw blurRad="38100" dist="25400" dir="2700000" algn="tl" rotWithShape="0">
              <a:prstClr val="black">
                <a:alpha val="14000"/>
              </a:prstClr>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8" name="Right Arrow 17">
            <a:extLst>
              <a:ext uri="{FF2B5EF4-FFF2-40B4-BE49-F238E27FC236}">
                <a16:creationId xmlns:a16="http://schemas.microsoft.com/office/drawing/2014/main" id="{00594B5A-226E-4A1C-2EEC-D5ECD36CCF85}"/>
              </a:ext>
            </a:extLst>
          </p:cNvPr>
          <p:cNvSpPr/>
          <p:nvPr/>
        </p:nvSpPr>
        <p:spPr>
          <a:xfrm>
            <a:off x="536765" y="5928360"/>
            <a:ext cx="304800" cy="152400"/>
          </a:xfrm>
          <a:prstGeom prst="rightArrow">
            <a:avLst/>
          </a:prstGeom>
          <a:solidFill>
            <a:schemeClr val="accent3"/>
          </a:solidFill>
          <a:effectLst>
            <a:outerShdw blurRad="38100" dist="25400" dir="2700000" algn="tl" rotWithShape="0">
              <a:prstClr val="black">
                <a:alpha val="14000"/>
              </a:prstClr>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25253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56BDEA1D-4FBB-4AE3-8A9B-C04A6902019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59BCD1F3-1E8F-41C9-AAC3-1B02AD57605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534B4ECD-3CC5-4AFC-90CD-9424161F8C9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8F9898B6-B74E-4803-9058-DF7D9CB481A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572C-A5F8-4779-2AC0-35487DCFAB59}"/>
              </a:ext>
            </a:extLst>
          </p:cNvPr>
          <p:cNvSpPr>
            <a:spLocks noGrp="1"/>
          </p:cNvSpPr>
          <p:nvPr>
            <p:ph type="ctrTitle"/>
          </p:nvPr>
        </p:nvSpPr>
        <p:spPr>
          <a:xfrm>
            <a:off x="22442" y="2628900"/>
            <a:ext cx="12172949" cy="1600199"/>
          </a:xfrm>
        </p:spPr>
        <p:txBody>
          <a:bodyPr/>
          <a:lstStyle/>
          <a:p>
            <a:r>
              <a:rPr lang="en-US" dirty="0"/>
              <a:t>What are some reflections you have after the credit card statement activity?</a:t>
            </a:r>
          </a:p>
        </p:txBody>
      </p:sp>
      <p:pic>
        <p:nvPicPr>
          <p:cNvPr id="7" name="Graphic 6" descr="Chat with solid fill">
            <a:extLst>
              <a:ext uri="{FF2B5EF4-FFF2-40B4-BE49-F238E27FC236}">
                <a16:creationId xmlns:a16="http://schemas.microsoft.com/office/drawing/2014/main" id="{D4C84883-0E9C-A397-BC58-154348F073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900" y="1013042"/>
            <a:ext cx="1600200" cy="1600200"/>
          </a:xfrm>
          <a:prstGeom prst="rect">
            <a:avLst/>
          </a:prstGeom>
        </p:spPr>
      </p:pic>
      <p:sp>
        <p:nvSpPr>
          <p:cNvPr id="8" name="Rectangle: Rounded Corners 7">
            <a:extLst>
              <a:ext uri="{FF2B5EF4-FFF2-40B4-BE49-F238E27FC236}">
                <a16:creationId xmlns:a16="http://schemas.microsoft.com/office/drawing/2014/main" id="{B353823A-927D-B507-6EEE-672FD2CFA85D}"/>
              </a:ext>
            </a:extLst>
          </p:cNvPr>
          <p:cNvSpPr>
            <a:spLocks noGrp="1" noRot="1" noMove="1" noResize="1" noEditPoints="1" noAdjustHandles="1" noChangeArrowheads="1" noChangeShapeType="1"/>
          </p:cNvSpPr>
          <p:nvPr/>
        </p:nvSpPr>
        <p:spPr>
          <a:xfrm>
            <a:off x="228600" y="266700"/>
            <a:ext cx="11734800" cy="632460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94745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4E7F-83A3-BB41-B988-8A1339D15A42}"/>
              </a:ext>
            </a:extLst>
          </p:cNvPr>
          <p:cNvSpPr>
            <a:spLocks noGrp="1"/>
          </p:cNvSpPr>
          <p:nvPr>
            <p:ph type="ctrTitle"/>
          </p:nvPr>
        </p:nvSpPr>
        <p:spPr/>
        <p:txBody>
          <a:bodyPr/>
          <a:lstStyle/>
          <a:p>
            <a:r>
              <a:rPr lang="en-US" dirty="0"/>
              <a:t>Keys to your financial future</a:t>
            </a:r>
          </a:p>
        </p:txBody>
      </p:sp>
      <p:sp>
        <p:nvSpPr>
          <p:cNvPr id="3" name="Subtitle 2">
            <a:extLst>
              <a:ext uri="{FF2B5EF4-FFF2-40B4-BE49-F238E27FC236}">
                <a16:creationId xmlns:a16="http://schemas.microsoft.com/office/drawing/2014/main" id="{9CF9AF8D-D99E-1C42-9054-5D27B130A18E}"/>
              </a:ext>
            </a:extLst>
          </p:cNvPr>
          <p:cNvSpPr>
            <a:spLocks noGrp="1"/>
          </p:cNvSpPr>
          <p:nvPr>
            <p:ph type="subTitle" idx="1"/>
          </p:nvPr>
        </p:nvSpPr>
        <p:spPr/>
        <p:txBody>
          <a:bodyPr/>
          <a:lstStyle/>
          <a:p>
            <a:pPr eaLnBrk="1" hangingPunct="1"/>
            <a:r>
              <a:rPr lang="en-US" altLang="en-US" dirty="0">
                <a:latin typeface="Arial Narrow" panose="020B0604020202020204" pitchFamily="34" charset="0"/>
              </a:rPr>
              <a:t>Key 3: Getting the Credit and Loans You Need</a:t>
            </a:r>
          </a:p>
        </p:txBody>
      </p:sp>
      <p:sp>
        <p:nvSpPr>
          <p:cNvPr id="8" name="Text Placeholder 4">
            <a:extLst>
              <a:ext uri="{FF2B5EF4-FFF2-40B4-BE49-F238E27FC236}">
                <a16:creationId xmlns:a16="http://schemas.microsoft.com/office/drawing/2014/main" id="{00106C88-E2B0-CFCF-13A3-722EEE85B26F}"/>
              </a:ext>
            </a:extLst>
          </p:cNvPr>
          <p:cNvSpPr>
            <a:spLocks noGrp="1"/>
          </p:cNvSpPr>
          <p:nvPr>
            <p:ph type="body" sz="quarter" idx="12"/>
          </p:nvPr>
        </p:nvSpPr>
        <p:spPr>
          <a:xfrm>
            <a:off x="228600" y="6172200"/>
            <a:ext cx="4567719" cy="685800"/>
          </a:xfrm>
        </p:spPr>
        <p:txBody>
          <a:bodyPr/>
          <a:lstStyle/>
          <a:p>
            <a:r>
              <a:rPr lang="en-US" dirty="0">
                <a:solidFill>
                  <a:schemeClr val="accent1"/>
                </a:solidFill>
              </a:rPr>
              <a:t>Jim Casey Youth Opportunities Initiative®</a:t>
            </a:r>
          </a:p>
        </p:txBody>
      </p:sp>
    </p:spTree>
    <p:extLst>
      <p:ext uri="{BB962C8B-B14F-4D97-AF65-F5344CB8AC3E}">
        <p14:creationId xmlns:p14="http://schemas.microsoft.com/office/powerpoint/2010/main" val="220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96959-19F8-A44F-B8C5-31774E26B37B}"/>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Jamal Visits a Payday Lender</a:t>
            </a:r>
          </a:p>
        </p:txBody>
      </p:sp>
      <p:sp>
        <p:nvSpPr>
          <p:cNvPr id="8" name="Content Placeholder 2">
            <a:extLst>
              <a:ext uri="{FF2B5EF4-FFF2-40B4-BE49-F238E27FC236}">
                <a16:creationId xmlns:a16="http://schemas.microsoft.com/office/drawing/2014/main" id="{EF369DB4-D986-3F45-8B72-FD28F2D35AFF}"/>
              </a:ext>
            </a:extLst>
          </p:cNvPr>
          <p:cNvSpPr>
            <a:spLocks noGrp="1"/>
          </p:cNvSpPr>
          <p:nvPr>
            <p:ph idx="1"/>
          </p:nvPr>
        </p:nvSpPr>
        <p:spPr>
          <a:xfrm>
            <a:off x="2547870" y="1780601"/>
            <a:ext cx="7815329" cy="2398712"/>
          </a:xfrm>
        </p:spPr>
        <p:txBody>
          <a:bodyPr lIns="0"/>
          <a:lstStyle/>
          <a:p>
            <a:pPr marL="0" indent="0">
              <a:lnSpc>
                <a:spcPct val="100000"/>
              </a:lnSpc>
              <a:buNone/>
            </a:pPr>
            <a:r>
              <a:rPr lang="en-US" sz="2000" dirty="0"/>
              <a:t>Jamal was short on money. Living on his own since transitioning out of foster care, he knew where to get resources if he needed them. This month, he knew that with the amount he had in his checking account </a:t>
            </a:r>
            <a:r>
              <a:rPr lang="en-US" sz="2000" b="1" dirty="0"/>
              <a:t>he would not be able cover his rent the following week</a:t>
            </a:r>
            <a:r>
              <a:rPr lang="en-US" sz="2000" dirty="0"/>
              <a:t>. And the </a:t>
            </a:r>
            <a:r>
              <a:rPr lang="en-US" sz="2000" b="1" dirty="0"/>
              <a:t>next payday was still two weeks away.</a:t>
            </a:r>
          </a:p>
        </p:txBody>
      </p:sp>
      <p:sp>
        <p:nvSpPr>
          <p:cNvPr id="6" name="Slide Number Placeholder 3">
            <a:extLst>
              <a:ext uri="{FF2B5EF4-FFF2-40B4-BE49-F238E27FC236}">
                <a16:creationId xmlns:a16="http://schemas.microsoft.com/office/drawing/2014/main" id="{FD11AC71-EB10-0241-8585-FEB7AE0D735F}"/>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20</a:t>
            </a:fld>
            <a:endParaRPr lang="en-US" altLang="en-US"/>
          </a:p>
        </p:txBody>
      </p:sp>
      <p:sp>
        <p:nvSpPr>
          <p:cNvPr id="4" name="TextBox 3">
            <a:extLst>
              <a:ext uri="{FF2B5EF4-FFF2-40B4-BE49-F238E27FC236}">
                <a16:creationId xmlns:a16="http://schemas.microsoft.com/office/drawing/2014/main" id="{208B6515-2801-0811-696A-CC9B56F8C02A}"/>
              </a:ext>
            </a:extLst>
          </p:cNvPr>
          <p:cNvSpPr txBox="1"/>
          <p:nvPr/>
        </p:nvSpPr>
        <p:spPr>
          <a:xfrm>
            <a:off x="2547869" y="3733800"/>
            <a:ext cx="7815329" cy="1323439"/>
          </a:xfrm>
          <a:prstGeom prst="rect">
            <a:avLst/>
          </a:prstGeom>
          <a:noFill/>
          <a:ln w="6350">
            <a:noFill/>
          </a:ln>
        </p:spPr>
        <p:txBody>
          <a:bodyPr wrap="square" lIns="0">
            <a:spAutoFit/>
          </a:bodyPr>
          <a:lstStyle/>
          <a:p>
            <a:pPr marL="0" indent="0">
              <a:buNone/>
            </a:pPr>
            <a:r>
              <a:rPr lang="en-US" sz="2000" dirty="0"/>
              <a:t>Jamal went to Cash Fast and got </a:t>
            </a:r>
            <a:r>
              <a:rPr lang="en-US" sz="2000" b="1" u="sng" dirty="0"/>
              <a:t>a payday loan</a:t>
            </a:r>
            <a:r>
              <a:rPr lang="en-US" sz="2000" dirty="0"/>
              <a:t>. In exchange for $500, he provided a $525 check post-dated for three days after the day he would be paid. He was </a:t>
            </a:r>
            <a:r>
              <a:rPr lang="en-US" sz="2000" b="1" dirty="0"/>
              <a:t>confident</a:t>
            </a:r>
            <a:r>
              <a:rPr lang="en-US" sz="2000" dirty="0"/>
              <a:t> he would have the cash in his account to cover this loan. </a:t>
            </a:r>
          </a:p>
        </p:txBody>
      </p:sp>
      <p:pic>
        <p:nvPicPr>
          <p:cNvPr id="7" name="Picture 6">
            <a:extLst>
              <a:ext uri="{FF2B5EF4-FFF2-40B4-BE49-F238E27FC236}">
                <a16:creationId xmlns:a16="http://schemas.microsoft.com/office/drawing/2014/main" id="{2A4132EB-DD7A-9295-AB12-25171218628A}"/>
              </a:ext>
            </a:extLst>
          </p:cNvPr>
          <p:cNvPicPr>
            <a:picLocks noChangeAspect="1"/>
          </p:cNvPicPr>
          <p:nvPr/>
        </p:nvPicPr>
        <p:blipFill>
          <a:blip r:embed="rId3"/>
          <a:stretch>
            <a:fillRect/>
          </a:stretch>
        </p:blipFill>
        <p:spPr>
          <a:xfrm>
            <a:off x="838200" y="1676400"/>
            <a:ext cx="1295400" cy="45612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96959-19F8-A44F-B8C5-31774E26B37B}"/>
              </a:ext>
            </a:extLst>
          </p:cNvPr>
          <p:cNvSpPr>
            <a:spLocks noGrp="1"/>
          </p:cNvSpPr>
          <p:nvPr>
            <p:ph type="title"/>
          </p:nvPr>
        </p:nvSpPr>
        <p:spPr/>
        <p:txBody>
          <a:bodyPr>
            <a:normAutofit/>
          </a:bodyPr>
          <a:lstStyle/>
          <a:p>
            <a:pPr eaLnBrk="1" fontAlgn="auto" hangingPunct="1">
              <a:spcAft>
                <a:spcPts val="0"/>
              </a:spcAft>
              <a:defRPr/>
            </a:pPr>
            <a:r>
              <a:rPr lang="en-US" dirty="0">
                <a:ea typeface="+mj-ea"/>
                <a:cs typeface="+mj-cs"/>
              </a:rPr>
              <a:t>Jamal Visits a Payday Lender</a:t>
            </a:r>
          </a:p>
        </p:txBody>
      </p:sp>
      <p:sp>
        <p:nvSpPr>
          <p:cNvPr id="8" name="Content Placeholder 2">
            <a:extLst>
              <a:ext uri="{FF2B5EF4-FFF2-40B4-BE49-F238E27FC236}">
                <a16:creationId xmlns:a16="http://schemas.microsoft.com/office/drawing/2014/main" id="{EF369DB4-D986-3F45-8B72-FD28F2D35AFF}"/>
              </a:ext>
            </a:extLst>
          </p:cNvPr>
          <p:cNvSpPr>
            <a:spLocks noGrp="1"/>
          </p:cNvSpPr>
          <p:nvPr>
            <p:ph idx="1"/>
          </p:nvPr>
        </p:nvSpPr>
        <p:spPr>
          <a:xfrm>
            <a:off x="2412075" y="1639888"/>
            <a:ext cx="5512725" cy="4579115"/>
          </a:xfrm>
        </p:spPr>
        <p:txBody>
          <a:bodyPr/>
          <a:lstStyle/>
          <a:p>
            <a:pPr marL="0" indent="0">
              <a:lnSpc>
                <a:spcPct val="100000"/>
              </a:lnSpc>
              <a:spcAft>
                <a:spcPts val="1200"/>
              </a:spcAft>
              <a:buNone/>
            </a:pPr>
            <a:r>
              <a:rPr lang="en-US" sz="2000" dirty="0"/>
              <a:t>The following week, he paid his rent on time and in full. The next day, his car tire blew out. He used up all the money in his checking account to replace the tire. When payday came around, he really couldn’t afford to hand over $500 to Cash Fast. </a:t>
            </a:r>
            <a:r>
              <a:rPr lang="en-US" sz="2000" b="1" dirty="0"/>
              <a:t>So, he renewed the loan for another $25.</a:t>
            </a:r>
          </a:p>
          <a:p>
            <a:pPr>
              <a:lnSpc>
                <a:spcPct val="100000"/>
              </a:lnSpc>
              <a:spcAft>
                <a:spcPts val="1200"/>
              </a:spcAft>
            </a:pPr>
            <a:r>
              <a:rPr lang="en-US" sz="2000" dirty="0"/>
              <a:t>It took Jamal </a:t>
            </a:r>
            <a:r>
              <a:rPr lang="en-US" sz="2000" b="1" dirty="0"/>
              <a:t>six months to pay back the loan. </a:t>
            </a:r>
            <a:r>
              <a:rPr lang="en-US" sz="2000" dirty="0"/>
              <a:t>He renewed the loan </a:t>
            </a:r>
            <a:r>
              <a:rPr lang="en-US" sz="2000" b="1" dirty="0"/>
              <a:t>twice per month</a:t>
            </a:r>
            <a:r>
              <a:rPr lang="en-US" sz="2000" dirty="0"/>
              <a:t>, paying the $25 fee every time.</a:t>
            </a:r>
          </a:p>
        </p:txBody>
      </p:sp>
      <p:sp>
        <p:nvSpPr>
          <p:cNvPr id="6" name="Slide Number Placeholder 3">
            <a:extLst>
              <a:ext uri="{FF2B5EF4-FFF2-40B4-BE49-F238E27FC236}">
                <a16:creationId xmlns:a16="http://schemas.microsoft.com/office/drawing/2014/main" id="{FD11AC71-EB10-0241-8585-FEB7AE0D735F}"/>
              </a:ext>
            </a:extLst>
          </p:cNvPr>
          <p:cNvSpPr>
            <a:spLocks noGrp="1"/>
          </p:cNvSpPr>
          <p:nvPr>
            <p:ph type="sldNum" sz="quarter" idx="10"/>
          </p:nvPr>
        </p:nvSpPr>
        <p:spPr>
          <a:xfrm>
            <a:off x="8342975" y="6356350"/>
            <a:ext cx="2743200" cy="365125"/>
          </a:xfrm>
        </p:spPr>
        <p:txBody>
          <a:bodyPr/>
          <a:lstStyle/>
          <a:p>
            <a:fld id="{1103CFA8-974B-0447-A530-7264BC7D73A8}" type="slidenum">
              <a:rPr lang="en-US" altLang="en-US" smtClean="0"/>
              <a:pPr/>
              <a:t>21</a:t>
            </a:fld>
            <a:endParaRPr lang="en-US" altLang="en-US"/>
          </a:p>
        </p:txBody>
      </p:sp>
      <p:sp>
        <p:nvSpPr>
          <p:cNvPr id="13" name="Rectangle 12">
            <a:extLst>
              <a:ext uri="{FF2B5EF4-FFF2-40B4-BE49-F238E27FC236}">
                <a16:creationId xmlns:a16="http://schemas.microsoft.com/office/drawing/2014/main" id="{B4A1DC62-AB08-6C03-254C-47F633F5043C}"/>
              </a:ext>
            </a:extLst>
          </p:cNvPr>
          <p:cNvSpPr/>
          <p:nvPr/>
        </p:nvSpPr>
        <p:spPr>
          <a:xfrm>
            <a:off x="8305800" y="1852483"/>
            <a:ext cx="2987040" cy="1467615"/>
          </a:xfrm>
          <a:prstGeom prst="rect">
            <a:avLst/>
          </a:prstGeom>
          <a:solidFill>
            <a:schemeClr val="bg2"/>
          </a:solidFill>
          <a:ln w="1905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eaLnBrk="1" fontAlgn="auto" hangingPunct="1">
              <a:spcBef>
                <a:spcPts val="0"/>
              </a:spcBef>
              <a:spcAft>
                <a:spcPts val="0"/>
              </a:spcAft>
              <a:defRPr/>
            </a:pPr>
            <a:r>
              <a:rPr lang="en-US" sz="2000" b="1" dirty="0">
                <a:solidFill>
                  <a:srgbClr val="DA5521"/>
                </a:solidFill>
              </a:rPr>
              <a:t>How much did Jamal pay to borrow $500?</a:t>
            </a:r>
          </a:p>
        </p:txBody>
      </p:sp>
      <p:sp>
        <p:nvSpPr>
          <p:cNvPr id="14" name="Rectangle 13">
            <a:extLst>
              <a:ext uri="{FF2B5EF4-FFF2-40B4-BE49-F238E27FC236}">
                <a16:creationId xmlns:a16="http://schemas.microsoft.com/office/drawing/2014/main" id="{8FA33C47-07BC-7337-90E5-9C052C197727}"/>
              </a:ext>
            </a:extLst>
          </p:cNvPr>
          <p:cNvSpPr/>
          <p:nvPr/>
        </p:nvSpPr>
        <p:spPr>
          <a:xfrm>
            <a:off x="8305800" y="5086112"/>
            <a:ext cx="2987040" cy="1022350"/>
          </a:xfrm>
          <a:prstGeom prst="rect">
            <a:avLst/>
          </a:prstGeom>
          <a:solidFill>
            <a:schemeClr val="bg2"/>
          </a:solidFill>
          <a:ln w="1905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eaLnBrk="1" fontAlgn="auto" hangingPunct="1">
              <a:spcBef>
                <a:spcPts val="0"/>
              </a:spcBef>
              <a:spcAft>
                <a:spcPts val="0"/>
              </a:spcAft>
              <a:defRPr/>
            </a:pPr>
            <a:r>
              <a:rPr lang="en-US" sz="2000" b="1" dirty="0">
                <a:solidFill>
                  <a:srgbClr val="DA5521"/>
                </a:solidFill>
              </a:rPr>
              <a:t>Does this seem like a good deal?</a:t>
            </a:r>
          </a:p>
        </p:txBody>
      </p:sp>
      <p:graphicFrame>
        <p:nvGraphicFramePr>
          <p:cNvPr id="17" name="Table 16">
            <a:extLst>
              <a:ext uri="{FF2B5EF4-FFF2-40B4-BE49-F238E27FC236}">
                <a16:creationId xmlns:a16="http://schemas.microsoft.com/office/drawing/2014/main" id="{AA257E3D-EEF1-9010-C008-B4D30FB2A611}"/>
              </a:ext>
            </a:extLst>
          </p:cNvPr>
          <p:cNvGraphicFramePr>
            <a:graphicFrameLocks noGrp="1"/>
          </p:cNvGraphicFramePr>
          <p:nvPr>
            <p:extLst>
              <p:ext uri="{D42A27DB-BD31-4B8C-83A1-F6EECF244321}">
                <p14:modId xmlns:p14="http://schemas.microsoft.com/office/powerpoint/2010/main" val="3504701052"/>
              </p:ext>
            </p:extLst>
          </p:nvPr>
        </p:nvGraphicFramePr>
        <p:xfrm>
          <a:off x="8427720" y="3429000"/>
          <a:ext cx="2743200" cy="1483360"/>
        </p:xfrm>
        <a:graphic>
          <a:graphicData uri="http://schemas.openxmlformats.org/drawingml/2006/table">
            <a:tbl>
              <a:tblPr firstRow="1" bandRow="1">
                <a:tableStyleId>{2D5ABB26-0587-4C30-8999-92F81FD0307C}</a:tableStyleId>
              </a:tblPr>
              <a:tblGrid>
                <a:gridCol w="857566">
                  <a:extLst>
                    <a:ext uri="{9D8B030D-6E8A-4147-A177-3AD203B41FA5}">
                      <a16:colId xmlns:a16="http://schemas.microsoft.com/office/drawing/2014/main" val="534450742"/>
                    </a:ext>
                  </a:extLst>
                </a:gridCol>
                <a:gridCol w="1885634">
                  <a:extLst>
                    <a:ext uri="{9D8B030D-6E8A-4147-A177-3AD203B41FA5}">
                      <a16:colId xmlns:a16="http://schemas.microsoft.com/office/drawing/2014/main" val="2968296439"/>
                    </a:ext>
                  </a:extLst>
                </a:gridCol>
              </a:tblGrid>
              <a:tr h="370840">
                <a:tc>
                  <a:txBody>
                    <a:bodyPr/>
                    <a:lstStyle/>
                    <a:p>
                      <a:pPr algn="r"/>
                      <a:r>
                        <a:rPr lang="en-US" sz="1600" dirty="0"/>
                        <a:t>6</a:t>
                      </a:r>
                    </a:p>
                  </a:txBody>
                  <a:tcPr/>
                </a:tc>
                <a:tc>
                  <a:txBody>
                    <a:bodyPr/>
                    <a:lstStyle/>
                    <a:p>
                      <a:r>
                        <a:rPr lang="en-US" sz="1600" dirty="0"/>
                        <a:t>(months)</a:t>
                      </a:r>
                    </a:p>
                  </a:txBody>
                  <a:tcPr/>
                </a:tc>
                <a:extLst>
                  <a:ext uri="{0D108BD9-81ED-4DB2-BD59-A6C34878D82A}">
                    <a16:rowId xmlns:a16="http://schemas.microsoft.com/office/drawing/2014/main" val="1879069794"/>
                  </a:ext>
                </a:extLst>
              </a:tr>
              <a:tr h="370840">
                <a:tc>
                  <a:txBody>
                    <a:bodyPr/>
                    <a:lstStyle/>
                    <a:p>
                      <a:pPr algn="r"/>
                      <a:r>
                        <a:rPr lang="en-US" sz="1600" dirty="0"/>
                        <a:t>x 2</a:t>
                      </a:r>
                    </a:p>
                  </a:txBody>
                  <a:tcPr/>
                </a:tc>
                <a:tc>
                  <a:txBody>
                    <a:bodyPr/>
                    <a:lstStyle/>
                    <a:p>
                      <a:r>
                        <a:rPr lang="en-US" sz="1600" dirty="0"/>
                        <a:t>(twice per month)</a:t>
                      </a:r>
                    </a:p>
                  </a:txBody>
                  <a:tcPr/>
                </a:tc>
                <a:extLst>
                  <a:ext uri="{0D108BD9-81ED-4DB2-BD59-A6C34878D82A}">
                    <a16:rowId xmlns:a16="http://schemas.microsoft.com/office/drawing/2014/main" val="4061335324"/>
                  </a:ext>
                </a:extLst>
              </a:tr>
              <a:tr h="370840">
                <a:tc>
                  <a:txBody>
                    <a:bodyPr/>
                    <a:lstStyle/>
                    <a:p>
                      <a:pPr algn="r"/>
                      <a:r>
                        <a:rPr lang="en-US" sz="1600" dirty="0"/>
                        <a:t>X $25</a:t>
                      </a:r>
                    </a:p>
                  </a:txBody>
                  <a:tcPr>
                    <a:lnB w="12700" cap="flat" cmpd="sng" algn="ctr">
                      <a:solidFill>
                        <a:schemeClr val="tx1"/>
                      </a:solidFill>
                      <a:prstDash val="solid"/>
                      <a:round/>
                      <a:headEnd type="none" w="med" len="med"/>
                      <a:tailEnd type="none" w="med" len="med"/>
                    </a:lnB>
                  </a:tcPr>
                </a:tc>
                <a:tc>
                  <a:txBody>
                    <a:bodyPr/>
                    <a:lstStyle/>
                    <a:p>
                      <a:r>
                        <a:rPr lang="en-US" sz="1600" dirty="0"/>
                        <a:t>(fee each time)</a:t>
                      </a:r>
                    </a:p>
                  </a:txBody>
                  <a:tcPr/>
                </a:tc>
                <a:extLst>
                  <a:ext uri="{0D108BD9-81ED-4DB2-BD59-A6C34878D82A}">
                    <a16:rowId xmlns:a16="http://schemas.microsoft.com/office/drawing/2014/main" val="1244478853"/>
                  </a:ext>
                </a:extLst>
              </a:tr>
              <a:tr h="370840">
                <a:tc>
                  <a:txBody>
                    <a:bodyPr/>
                    <a:lstStyle/>
                    <a:p>
                      <a:pPr algn="r"/>
                      <a:r>
                        <a:rPr lang="en-US" sz="1600" dirty="0"/>
                        <a:t>= $300</a:t>
                      </a:r>
                    </a:p>
                  </a:txBody>
                  <a:tcPr>
                    <a:lnT w="12700" cap="flat" cmpd="sng" algn="ctr">
                      <a:solidFill>
                        <a:schemeClr val="tx1"/>
                      </a:solidFill>
                      <a:prstDash val="solid"/>
                      <a:round/>
                      <a:headEnd type="none" w="med" len="med"/>
                      <a:tailEnd type="none" w="med" len="med"/>
                    </a:lnT>
                  </a:tcPr>
                </a:tc>
                <a:tc>
                  <a:txBody>
                    <a:bodyPr/>
                    <a:lstStyle/>
                    <a:p>
                      <a:r>
                        <a:rPr lang="en-US" sz="1600" dirty="0"/>
                        <a:t>in total fees</a:t>
                      </a:r>
                    </a:p>
                  </a:txBody>
                  <a:tcPr/>
                </a:tc>
                <a:extLst>
                  <a:ext uri="{0D108BD9-81ED-4DB2-BD59-A6C34878D82A}">
                    <a16:rowId xmlns:a16="http://schemas.microsoft.com/office/drawing/2014/main" val="3917702659"/>
                  </a:ext>
                </a:extLst>
              </a:tr>
            </a:tbl>
          </a:graphicData>
        </a:graphic>
      </p:graphicFrame>
      <p:pic>
        <p:nvPicPr>
          <p:cNvPr id="3" name="Picture 2">
            <a:extLst>
              <a:ext uri="{FF2B5EF4-FFF2-40B4-BE49-F238E27FC236}">
                <a16:creationId xmlns:a16="http://schemas.microsoft.com/office/drawing/2014/main" id="{AE3FAC3A-F25A-F8E6-CB73-3BE30BCEC363}"/>
              </a:ext>
            </a:extLst>
          </p:cNvPr>
          <p:cNvPicPr>
            <a:picLocks noChangeAspect="1"/>
          </p:cNvPicPr>
          <p:nvPr/>
        </p:nvPicPr>
        <p:blipFill>
          <a:blip r:embed="rId3"/>
          <a:stretch>
            <a:fillRect/>
          </a:stretch>
        </p:blipFill>
        <p:spPr>
          <a:xfrm>
            <a:off x="852152" y="1691268"/>
            <a:ext cx="1295400" cy="4561268"/>
          </a:xfrm>
          <a:prstGeom prst="rect">
            <a:avLst/>
          </a:prstGeom>
        </p:spPr>
      </p:pic>
    </p:spTree>
    <p:extLst>
      <p:ext uri="{BB962C8B-B14F-4D97-AF65-F5344CB8AC3E}">
        <p14:creationId xmlns:p14="http://schemas.microsoft.com/office/powerpoint/2010/main" val="342478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572C-A5F8-4779-2AC0-35487DCFAB59}"/>
              </a:ext>
            </a:extLst>
          </p:cNvPr>
          <p:cNvSpPr>
            <a:spLocks noGrp="1"/>
          </p:cNvSpPr>
          <p:nvPr>
            <p:ph type="ctrTitle"/>
          </p:nvPr>
        </p:nvSpPr>
        <p:spPr>
          <a:xfrm>
            <a:off x="22442" y="2628900"/>
            <a:ext cx="12172949" cy="1600199"/>
          </a:xfrm>
        </p:spPr>
        <p:txBody>
          <a:bodyPr/>
          <a:lstStyle/>
          <a:p>
            <a:r>
              <a:rPr lang="en-US" dirty="0"/>
              <a:t>Why would people use services like payday lenders?</a:t>
            </a:r>
          </a:p>
        </p:txBody>
      </p:sp>
      <p:sp>
        <p:nvSpPr>
          <p:cNvPr id="8" name="Rectangle: Rounded Corners 7">
            <a:extLst>
              <a:ext uri="{FF2B5EF4-FFF2-40B4-BE49-F238E27FC236}">
                <a16:creationId xmlns:a16="http://schemas.microsoft.com/office/drawing/2014/main" id="{B353823A-927D-B507-6EEE-672FD2CFA85D}"/>
              </a:ext>
            </a:extLst>
          </p:cNvPr>
          <p:cNvSpPr>
            <a:spLocks noGrp="1" noRot="1" noMove="1" noResize="1" noEditPoints="1" noAdjustHandles="1" noChangeArrowheads="1" noChangeShapeType="1"/>
          </p:cNvSpPr>
          <p:nvPr/>
        </p:nvSpPr>
        <p:spPr>
          <a:xfrm>
            <a:off x="228600" y="266700"/>
            <a:ext cx="11734800" cy="632460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Graphic 2" descr="Chat with solid fill">
            <a:extLst>
              <a:ext uri="{FF2B5EF4-FFF2-40B4-BE49-F238E27FC236}">
                <a16:creationId xmlns:a16="http://schemas.microsoft.com/office/drawing/2014/main" id="{AB20FDE4-EF3E-E4E4-0B09-35BE0F81B3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900" y="1371600"/>
            <a:ext cx="1600200" cy="1600200"/>
          </a:xfrm>
          <a:prstGeom prst="rect">
            <a:avLst/>
          </a:prstGeom>
        </p:spPr>
      </p:pic>
    </p:spTree>
    <p:extLst>
      <p:ext uri="{BB962C8B-B14F-4D97-AF65-F5344CB8AC3E}">
        <p14:creationId xmlns:p14="http://schemas.microsoft.com/office/powerpoint/2010/main" val="90841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3DC8-0E6E-FC45-9ABC-6B832DB95833}"/>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rPr>
              <a:t>Danielle and Rent to Own</a:t>
            </a:r>
            <a:endParaRPr lang="en-US" dirty="0"/>
          </a:p>
        </p:txBody>
      </p:sp>
      <p:sp>
        <p:nvSpPr>
          <p:cNvPr id="8" name="Slide Number Placeholder 3">
            <a:extLst>
              <a:ext uri="{FF2B5EF4-FFF2-40B4-BE49-F238E27FC236}">
                <a16:creationId xmlns:a16="http://schemas.microsoft.com/office/drawing/2014/main" id="{262973D8-ECA6-D240-8D91-DFCF680E181C}"/>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23</a:t>
            </a:fld>
            <a:endParaRPr lang="en-US" altLang="en-US"/>
          </a:p>
        </p:txBody>
      </p:sp>
      <p:graphicFrame>
        <p:nvGraphicFramePr>
          <p:cNvPr id="3" name="Table 2">
            <a:extLst>
              <a:ext uri="{FF2B5EF4-FFF2-40B4-BE49-F238E27FC236}">
                <a16:creationId xmlns:a16="http://schemas.microsoft.com/office/drawing/2014/main" id="{8BE6C5BA-A4D8-F123-A4DC-B142A5AB1741}"/>
              </a:ext>
            </a:extLst>
          </p:cNvPr>
          <p:cNvGraphicFramePr>
            <a:graphicFrameLocks noGrp="1"/>
          </p:cNvGraphicFramePr>
          <p:nvPr>
            <p:extLst>
              <p:ext uri="{D42A27DB-BD31-4B8C-83A1-F6EECF244321}">
                <p14:modId xmlns:p14="http://schemas.microsoft.com/office/powerpoint/2010/main" val="2708374768"/>
              </p:ext>
            </p:extLst>
          </p:nvPr>
        </p:nvGraphicFramePr>
        <p:xfrm>
          <a:off x="838200" y="1810131"/>
          <a:ext cx="10515600" cy="2482341"/>
        </p:xfrm>
        <a:graphic>
          <a:graphicData uri="http://schemas.openxmlformats.org/drawingml/2006/table">
            <a:tbl>
              <a:tblPr firstRow="1" bandRow="1">
                <a:tableStyleId>{F2DE63D5-997A-4646-A377-4702673A728D}</a:tableStyleId>
              </a:tblPr>
              <a:tblGrid>
                <a:gridCol w="2103120">
                  <a:extLst>
                    <a:ext uri="{9D8B030D-6E8A-4147-A177-3AD203B41FA5}">
                      <a16:colId xmlns:a16="http://schemas.microsoft.com/office/drawing/2014/main" val="3479274505"/>
                    </a:ext>
                  </a:extLst>
                </a:gridCol>
                <a:gridCol w="2103120">
                  <a:extLst>
                    <a:ext uri="{9D8B030D-6E8A-4147-A177-3AD203B41FA5}">
                      <a16:colId xmlns:a16="http://schemas.microsoft.com/office/drawing/2014/main" val="3189231205"/>
                    </a:ext>
                  </a:extLst>
                </a:gridCol>
                <a:gridCol w="2103120">
                  <a:extLst>
                    <a:ext uri="{9D8B030D-6E8A-4147-A177-3AD203B41FA5}">
                      <a16:colId xmlns:a16="http://schemas.microsoft.com/office/drawing/2014/main" val="3393034631"/>
                    </a:ext>
                  </a:extLst>
                </a:gridCol>
                <a:gridCol w="2103120">
                  <a:extLst>
                    <a:ext uri="{9D8B030D-6E8A-4147-A177-3AD203B41FA5}">
                      <a16:colId xmlns:a16="http://schemas.microsoft.com/office/drawing/2014/main" val="1658693782"/>
                    </a:ext>
                  </a:extLst>
                </a:gridCol>
                <a:gridCol w="2103120">
                  <a:extLst>
                    <a:ext uri="{9D8B030D-6E8A-4147-A177-3AD203B41FA5}">
                      <a16:colId xmlns:a16="http://schemas.microsoft.com/office/drawing/2014/main" val="2268953326"/>
                    </a:ext>
                  </a:extLst>
                </a:gridCol>
              </a:tblGrid>
              <a:tr h="463455">
                <a:tc>
                  <a:txBody>
                    <a:bodyPr/>
                    <a:lstStyle/>
                    <a:p>
                      <a:endParaRPr lang="en-US" dirty="0"/>
                    </a:p>
                  </a:txBody>
                  <a:tcPr anchor="ctr">
                    <a:lnB w="12700" cap="flat" cmpd="sng" algn="ctr">
                      <a:solidFill>
                        <a:schemeClr val="bg1"/>
                      </a:solidFill>
                      <a:prstDash val="solid"/>
                      <a:round/>
                      <a:headEnd type="none" w="med" len="med"/>
                      <a:tailEnd type="none" w="med" len="med"/>
                    </a:lnB>
                  </a:tcPr>
                </a:tc>
                <a:tc>
                  <a:txBody>
                    <a:bodyPr/>
                    <a:lstStyle/>
                    <a:p>
                      <a:pPr algn="ctr"/>
                      <a:r>
                        <a:rPr lang="en-US" sz="1400" b="1" dirty="0">
                          <a:latin typeface="+mj-lt"/>
                        </a:rPr>
                        <a:t>COST TO BUY</a:t>
                      </a:r>
                    </a:p>
                  </a:txBody>
                  <a:tcPr anchor="ctr">
                    <a:lnB w="12700" cap="flat" cmpd="sng" algn="ctr">
                      <a:solidFill>
                        <a:schemeClr val="bg1"/>
                      </a:solidFill>
                      <a:prstDash val="solid"/>
                      <a:round/>
                      <a:headEnd type="none" w="med" len="med"/>
                      <a:tailEnd type="none" w="med" len="med"/>
                    </a:lnB>
                  </a:tcPr>
                </a:tc>
                <a:tc>
                  <a:txBody>
                    <a:bodyPr/>
                    <a:lstStyle/>
                    <a:p>
                      <a:pPr algn="ctr"/>
                      <a:r>
                        <a:rPr lang="en-US" sz="1400" b="1" dirty="0">
                          <a:latin typeface="+mj-lt"/>
                        </a:rPr>
                        <a:t>WEEKLY PRICE</a:t>
                      </a:r>
                    </a:p>
                  </a:txBody>
                  <a:tcPr anchor="ctr">
                    <a:lnB w="12700" cap="flat" cmpd="sng" algn="ctr">
                      <a:solidFill>
                        <a:schemeClr val="bg1"/>
                      </a:solidFill>
                      <a:prstDash val="solid"/>
                      <a:round/>
                      <a:headEnd type="none" w="med" len="med"/>
                      <a:tailEnd type="none" w="med" len="med"/>
                    </a:lnB>
                  </a:tcPr>
                </a:tc>
                <a:tc>
                  <a:txBody>
                    <a:bodyPr/>
                    <a:lstStyle/>
                    <a:p>
                      <a:pPr algn="ctr"/>
                      <a:r>
                        <a:rPr lang="en-US" sz="1400" b="1" dirty="0">
                          <a:latin typeface="+mj-lt"/>
                        </a:rPr>
                        <a:t>TOTAL PAYMENTS</a:t>
                      </a:r>
                    </a:p>
                  </a:txBody>
                  <a:tcPr anchor="ctr">
                    <a:lnB w="12700" cap="flat" cmpd="sng" algn="ctr">
                      <a:solidFill>
                        <a:schemeClr val="bg1"/>
                      </a:solidFill>
                      <a:prstDash val="solid"/>
                      <a:round/>
                      <a:headEnd type="none" w="med" len="med"/>
                      <a:tailEnd type="none" w="med" len="med"/>
                    </a:lnB>
                  </a:tcPr>
                </a:tc>
                <a:tc>
                  <a:txBody>
                    <a:bodyPr/>
                    <a:lstStyle/>
                    <a:p>
                      <a:pPr algn="ctr"/>
                      <a:r>
                        <a:rPr lang="en-US" sz="1400" b="1" dirty="0">
                          <a:latin typeface="+mj-lt"/>
                        </a:rPr>
                        <a:t>NUMBER OF PAYMENTS</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81797167"/>
                  </a:ext>
                </a:extLst>
              </a:tr>
              <a:tr h="463455">
                <a:tc>
                  <a:txBody>
                    <a:bodyPr/>
                    <a:lstStyle/>
                    <a:p>
                      <a:r>
                        <a:rPr lang="en-US" dirty="0"/>
                        <a:t>Living room set</a:t>
                      </a:r>
                    </a:p>
                  </a:txBody>
                  <a:tcPr anchor="ctr">
                    <a:lnL w="12700" cap="flat" cmpd="sng" algn="ctr">
                      <a:solidFill>
                        <a:schemeClr val="bg1"/>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$1,637</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$29.99</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$2,729</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91</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620919056"/>
                  </a:ext>
                </a:extLst>
              </a:tr>
              <a:tr h="463455">
                <a:tc>
                  <a:txBody>
                    <a:bodyPr/>
                    <a:lstStyle/>
                    <a:p>
                      <a:r>
                        <a:rPr lang="en-US" dirty="0"/>
                        <a:t>Television</a:t>
                      </a:r>
                    </a:p>
                  </a:txBody>
                  <a:tcPr anchor="ctr">
                    <a:lnL w="12700" cap="flat" cmpd="sng" algn="ctr">
                      <a:solidFill>
                        <a:schemeClr val="bg1"/>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$859</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$19.99</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$1,439</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72</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400894040"/>
                  </a:ext>
                </a:extLst>
              </a:tr>
              <a:tr h="628521">
                <a:tc>
                  <a:txBody>
                    <a:bodyPr/>
                    <a:lstStyle/>
                    <a:p>
                      <a:r>
                        <a:rPr lang="en-US" dirty="0"/>
                        <a:t>Queen bedroom set and mattress</a:t>
                      </a:r>
                    </a:p>
                  </a:txBody>
                  <a:tcPr anchor="ctr">
                    <a:lnL w="12700" cap="flat" cmpd="sng" algn="ctr">
                      <a:solidFill>
                        <a:schemeClr val="bg1"/>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$1,372</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$39.98</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$2,298</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tc>
                  <a:txBody>
                    <a:bodyPr/>
                    <a:lstStyle/>
                    <a:p>
                      <a:pPr algn="ctr"/>
                      <a:r>
                        <a:rPr lang="en-US" sz="1400" dirty="0">
                          <a:latin typeface="+mj-lt"/>
                        </a:rPr>
                        <a:t>58</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2755720339"/>
                  </a:ext>
                </a:extLst>
              </a:tr>
              <a:tr h="463455">
                <a:tc>
                  <a:txBody>
                    <a:bodyPr/>
                    <a:lstStyle/>
                    <a:p>
                      <a:r>
                        <a:rPr lang="en-US" b="1" dirty="0"/>
                        <a:t>TOTALS</a:t>
                      </a:r>
                    </a:p>
                  </a:txBody>
                  <a:tcPr anchor="ctr">
                    <a:lnL w="12700" cap="flat" cmpd="sng" algn="ctr">
                      <a:solidFill>
                        <a:schemeClr val="bg1"/>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2000" dirty="0">
                          <a:solidFill>
                            <a:schemeClr val="bg1"/>
                          </a:solidFill>
                          <a:latin typeface="+mj-lt"/>
                        </a:rPr>
                        <a:t>$3,868</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dirty="0">
                          <a:latin typeface="+mj-lt"/>
                        </a:rPr>
                        <a:t>$89.96</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2000" dirty="0">
                          <a:solidFill>
                            <a:schemeClr val="bg1"/>
                          </a:solidFill>
                          <a:latin typeface="+mj-lt"/>
                        </a:rPr>
                        <a:t>$6,466</a:t>
                      </a:r>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endParaRPr lang="en-US" dirty="0"/>
                    </a:p>
                  </a:txBody>
                  <a:tcPr marR="365760" anchor="ctr">
                    <a:lnL w="12700" cap="flat" cmpd="sng" algn="ctr">
                      <a:solidFill>
                        <a:schemeClr val="tx1">
                          <a:lumMod val="40000"/>
                          <a:lumOff val="6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1229825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extLst>
              <a:ext uri="{FF2B5EF4-FFF2-40B4-BE49-F238E27FC236}">
                <a16:creationId xmlns:a16="http://schemas.microsoft.com/office/drawing/2014/main" id="{108591E6-0175-48C1-09E0-AE2523A0E35B}"/>
              </a:ext>
            </a:extLst>
          </p:cNvPr>
          <p:cNvSpPr/>
          <p:nvPr/>
        </p:nvSpPr>
        <p:spPr>
          <a:xfrm>
            <a:off x="849924" y="1550217"/>
            <a:ext cx="7760676" cy="2323911"/>
          </a:xfrm>
          <a:prstGeom prst="rightArrow">
            <a:avLst/>
          </a:prstGeom>
          <a:solidFill>
            <a:schemeClr val="accent3"/>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6" name="Right Arrow 5">
            <a:extLst>
              <a:ext uri="{FF2B5EF4-FFF2-40B4-BE49-F238E27FC236}">
                <a16:creationId xmlns:a16="http://schemas.microsoft.com/office/drawing/2014/main" id="{87E4301B-B0E9-ABA8-D59B-A0342737705A}"/>
              </a:ext>
            </a:extLst>
          </p:cNvPr>
          <p:cNvSpPr/>
          <p:nvPr/>
        </p:nvSpPr>
        <p:spPr>
          <a:xfrm>
            <a:off x="849924" y="3518485"/>
            <a:ext cx="10275276" cy="2323911"/>
          </a:xfrm>
          <a:prstGeom prst="rightArrow">
            <a:avLst/>
          </a:prstGeom>
          <a:solidFill>
            <a:schemeClr val="accent3"/>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A890027F-A9E4-5FF1-AEEB-0F08217C04A1}"/>
              </a:ext>
            </a:extLst>
          </p:cNvPr>
          <p:cNvSpPr>
            <a:spLocks noGrp="1"/>
          </p:cNvSpPr>
          <p:nvPr>
            <p:ph type="title"/>
          </p:nvPr>
        </p:nvSpPr>
        <p:spPr>
          <a:xfrm>
            <a:off x="838200" y="495300"/>
            <a:ext cx="10515600" cy="865188"/>
          </a:xfrm>
        </p:spPr>
        <p:txBody>
          <a:bodyPr anchor="ctr">
            <a:normAutofit/>
          </a:bodyPr>
          <a:lstStyle/>
          <a:p>
            <a:r>
              <a:rPr lang="en-US" dirty="0"/>
              <a:t>Life Cycle of Debt</a:t>
            </a:r>
          </a:p>
        </p:txBody>
      </p:sp>
      <p:sp>
        <p:nvSpPr>
          <p:cNvPr id="4" name="Slide Number Placeholder 3">
            <a:extLst>
              <a:ext uri="{FF2B5EF4-FFF2-40B4-BE49-F238E27FC236}">
                <a16:creationId xmlns:a16="http://schemas.microsoft.com/office/drawing/2014/main" id="{097590C5-3666-C34A-4A3A-1A8A82ABC3C4}"/>
              </a:ext>
            </a:extLst>
          </p:cNvPr>
          <p:cNvSpPr>
            <a:spLocks noGrp="1"/>
          </p:cNvSpPr>
          <p:nvPr>
            <p:ph type="sldNum" sz="quarter" idx="12"/>
          </p:nvPr>
        </p:nvSpPr>
        <p:spPr>
          <a:xfrm>
            <a:off x="8610600" y="6188075"/>
            <a:ext cx="2743200" cy="365125"/>
          </a:xfrm>
        </p:spPr>
        <p:txBody>
          <a:bodyPr wrap="square" anchor="ctr">
            <a:normAutofit/>
          </a:bodyPr>
          <a:lstStyle/>
          <a:p>
            <a:pPr>
              <a:spcAft>
                <a:spcPts val="600"/>
              </a:spcAft>
            </a:pPr>
            <a:fld id="{1103CFA8-974B-0447-A530-7264BC7D73A8}" type="slidenum">
              <a:rPr lang="en-US" altLang="en-US"/>
              <a:pPr>
                <a:spcAft>
                  <a:spcPts val="600"/>
                </a:spcAft>
              </a:pPr>
              <a:t>24</a:t>
            </a:fld>
            <a:endParaRPr lang="en-US" altLang="en-US"/>
          </a:p>
        </p:txBody>
      </p:sp>
      <p:sp>
        <p:nvSpPr>
          <p:cNvPr id="7" name="Rounded Rectangle 6">
            <a:extLst>
              <a:ext uri="{FF2B5EF4-FFF2-40B4-BE49-F238E27FC236}">
                <a16:creationId xmlns:a16="http://schemas.microsoft.com/office/drawing/2014/main" id="{B7E71CDB-5515-58A8-45C9-4EDE8D9DE20F}"/>
              </a:ext>
            </a:extLst>
          </p:cNvPr>
          <p:cNvSpPr/>
          <p:nvPr/>
        </p:nvSpPr>
        <p:spPr>
          <a:xfrm>
            <a:off x="849924" y="2401809"/>
            <a:ext cx="1905000" cy="685800"/>
          </a:xfrm>
          <a:prstGeom prst="roundRect">
            <a:avLst/>
          </a:prstGeom>
          <a:no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8" name="Rounded Rectangle 7">
            <a:extLst>
              <a:ext uri="{FF2B5EF4-FFF2-40B4-BE49-F238E27FC236}">
                <a16:creationId xmlns:a16="http://schemas.microsoft.com/office/drawing/2014/main" id="{DB6BDF68-F98A-DF3A-E670-26240416FC13}"/>
              </a:ext>
            </a:extLst>
          </p:cNvPr>
          <p:cNvSpPr/>
          <p:nvPr/>
        </p:nvSpPr>
        <p:spPr>
          <a:xfrm>
            <a:off x="926124" y="2405935"/>
            <a:ext cx="1828800" cy="681674"/>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500" b="1" cap="none" spc="0" dirty="0">
                <a:ln w="0"/>
                <a:solidFill>
                  <a:schemeClr val="bg1"/>
                </a:solidFill>
                <a:latin typeface="+mj-lt"/>
              </a:rPr>
              <a:t>Get credit or loan</a:t>
            </a:r>
          </a:p>
        </p:txBody>
      </p:sp>
      <p:sp>
        <p:nvSpPr>
          <p:cNvPr id="9" name="Rounded Rectangle 8">
            <a:extLst>
              <a:ext uri="{FF2B5EF4-FFF2-40B4-BE49-F238E27FC236}">
                <a16:creationId xmlns:a16="http://schemas.microsoft.com/office/drawing/2014/main" id="{37004B94-0D31-4D10-8B90-30E097E1A3F9}"/>
              </a:ext>
            </a:extLst>
          </p:cNvPr>
          <p:cNvSpPr/>
          <p:nvPr/>
        </p:nvSpPr>
        <p:spPr>
          <a:xfrm>
            <a:off x="2907324" y="2401809"/>
            <a:ext cx="1828800" cy="681674"/>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500" b="1" cap="none" spc="0" dirty="0">
                <a:ln w="0"/>
                <a:solidFill>
                  <a:schemeClr val="bg1"/>
                </a:solidFill>
                <a:latin typeface="+mj-lt"/>
              </a:rPr>
              <a:t>Make payments </a:t>
            </a:r>
          </a:p>
          <a:p>
            <a:pPr algn="ctr"/>
            <a:r>
              <a:rPr lang="en-US" sz="1500" b="1" cap="none" spc="0" dirty="0">
                <a:ln w="0"/>
                <a:solidFill>
                  <a:schemeClr val="bg1"/>
                </a:solidFill>
                <a:latin typeface="+mj-lt"/>
              </a:rPr>
              <a:t>as agreed</a:t>
            </a:r>
          </a:p>
        </p:txBody>
      </p:sp>
      <p:sp>
        <p:nvSpPr>
          <p:cNvPr id="11" name="Rounded Rectangle 10">
            <a:extLst>
              <a:ext uri="{FF2B5EF4-FFF2-40B4-BE49-F238E27FC236}">
                <a16:creationId xmlns:a16="http://schemas.microsoft.com/office/drawing/2014/main" id="{9E0CF51A-6D61-3327-ED71-85782D0AF5EC}"/>
              </a:ext>
            </a:extLst>
          </p:cNvPr>
          <p:cNvSpPr/>
          <p:nvPr/>
        </p:nvSpPr>
        <p:spPr>
          <a:xfrm>
            <a:off x="4888524" y="2405935"/>
            <a:ext cx="1828800" cy="681674"/>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500" b="1" cap="none" spc="0" dirty="0">
                <a:ln w="0"/>
                <a:solidFill>
                  <a:schemeClr val="bg1"/>
                </a:solidFill>
                <a:latin typeface="+mj-lt"/>
              </a:rPr>
              <a:t>Pay off debt</a:t>
            </a:r>
          </a:p>
        </p:txBody>
      </p:sp>
      <p:sp>
        <p:nvSpPr>
          <p:cNvPr id="12" name="Rounded Rectangle 11">
            <a:extLst>
              <a:ext uri="{FF2B5EF4-FFF2-40B4-BE49-F238E27FC236}">
                <a16:creationId xmlns:a16="http://schemas.microsoft.com/office/drawing/2014/main" id="{25A693AB-BF90-3948-6E78-15BAA97903B7}"/>
              </a:ext>
            </a:extLst>
          </p:cNvPr>
          <p:cNvSpPr/>
          <p:nvPr/>
        </p:nvSpPr>
        <p:spPr>
          <a:xfrm>
            <a:off x="924952" y="4338177"/>
            <a:ext cx="1524000" cy="681674"/>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400" b="1" cap="none" spc="0" dirty="0">
                <a:ln w="0"/>
                <a:solidFill>
                  <a:schemeClr val="bg1"/>
                </a:solidFill>
                <a:latin typeface="+mj-lt"/>
              </a:rPr>
              <a:t>Make late or </a:t>
            </a:r>
            <a:br>
              <a:rPr lang="en-US" sz="1400" b="1" cap="none" spc="0" dirty="0">
                <a:ln w="0"/>
                <a:solidFill>
                  <a:schemeClr val="bg1"/>
                </a:solidFill>
                <a:latin typeface="+mj-lt"/>
              </a:rPr>
            </a:br>
            <a:r>
              <a:rPr lang="en-US" sz="1400" b="1" cap="none" spc="0" dirty="0">
                <a:ln w="0"/>
                <a:solidFill>
                  <a:schemeClr val="bg1"/>
                </a:solidFill>
                <a:latin typeface="+mj-lt"/>
              </a:rPr>
              <a:t>miss payments</a:t>
            </a:r>
          </a:p>
        </p:txBody>
      </p:sp>
      <p:sp>
        <p:nvSpPr>
          <p:cNvPr id="13" name="Rounded Rectangle 12">
            <a:extLst>
              <a:ext uri="{FF2B5EF4-FFF2-40B4-BE49-F238E27FC236}">
                <a16:creationId xmlns:a16="http://schemas.microsoft.com/office/drawing/2014/main" id="{2EF264FF-B2FD-B549-8D13-04883EB5A225}"/>
              </a:ext>
            </a:extLst>
          </p:cNvPr>
          <p:cNvSpPr/>
          <p:nvPr/>
        </p:nvSpPr>
        <p:spPr>
          <a:xfrm>
            <a:off x="2580570" y="4338177"/>
            <a:ext cx="1524000" cy="681674"/>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400" b="1" cap="none" spc="0" dirty="0">
                <a:ln w="0"/>
                <a:solidFill>
                  <a:schemeClr val="bg1"/>
                </a:solidFill>
                <a:latin typeface="+mj-lt"/>
              </a:rPr>
              <a:t>Go into default</a:t>
            </a:r>
          </a:p>
        </p:txBody>
      </p:sp>
      <p:sp>
        <p:nvSpPr>
          <p:cNvPr id="14" name="Rounded Rectangle 13">
            <a:extLst>
              <a:ext uri="{FF2B5EF4-FFF2-40B4-BE49-F238E27FC236}">
                <a16:creationId xmlns:a16="http://schemas.microsoft.com/office/drawing/2014/main" id="{33202FBE-45DF-9EF7-5D4D-9D6B82A9FC65}"/>
              </a:ext>
            </a:extLst>
          </p:cNvPr>
          <p:cNvSpPr/>
          <p:nvPr/>
        </p:nvSpPr>
        <p:spPr>
          <a:xfrm>
            <a:off x="4236188" y="4338177"/>
            <a:ext cx="1524000" cy="681674"/>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400" b="1" cap="none" spc="0" dirty="0">
                <a:ln w="0"/>
                <a:solidFill>
                  <a:schemeClr val="bg1"/>
                </a:solidFill>
                <a:latin typeface="+mj-lt"/>
              </a:rPr>
              <a:t>Debt charged off</a:t>
            </a:r>
          </a:p>
        </p:txBody>
      </p:sp>
      <p:sp>
        <p:nvSpPr>
          <p:cNvPr id="15" name="Rounded Rectangle 14">
            <a:extLst>
              <a:ext uri="{FF2B5EF4-FFF2-40B4-BE49-F238E27FC236}">
                <a16:creationId xmlns:a16="http://schemas.microsoft.com/office/drawing/2014/main" id="{D8271097-F791-19A6-81EA-2DEA73EC753E}"/>
              </a:ext>
            </a:extLst>
          </p:cNvPr>
          <p:cNvSpPr/>
          <p:nvPr/>
        </p:nvSpPr>
        <p:spPr>
          <a:xfrm>
            <a:off x="5891806" y="4338177"/>
            <a:ext cx="1524000" cy="681674"/>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400" b="1" cap="none" spc="0" dirty="0">
                <a:ln w="0"/>
                <a:solidFill>
                  <a:schemeClr val="bg1"/>
                </a:solidFill>
                <a:latin typeface="+mj-lt"/>
              </a:rPr>
              <a:t>Debt goes </a:t>
            </a:r>
            <a:br>
              <a:rPr lang="en-US" sz="1400" b="1" cap="none" spc="0" dirty="0">
                <a:ln w="0"/>
                <a:solidFill>
                  <a:schemeClr val="bg1"/>
                </a:solidFill>
                <a:latin typeface="+mj-lt"/>
              </a:rPr>
            </a:br>
            <a:r>
              <a:rPr lang="en-US" sz="1400" b="1" cap="none" spc="0" dirty="0">
                <a:ln w="0"/>
                <a:solidFill>
                  <a:schemeClr val="bg1"/>
                </a:solidFill>
                <a:latin typeface="+mj-lt"/>
              </a:rPr>
              <a:t>into collections</a:t>
            </a:r>
          </a:p>
        </p:txBody>
      </p:sp>
      <p:sp>
        <p:nvSpPr>
          <p:cNvPr id="16" name="Rounded Rectangle 15">
            <a:extLst>
              <a:ext uri="{FF2B5EF4-FFF2-40B4-BE49-F238E27FC236}">
                <a16:creationId xmlns:a16="http://schemas.microsoft.com/office/drawing/2014/main" id="{0DF9F2A2-6805-CA2E-A38F-7CAA9E1B61F0}"/>
              </a:ext>
            </a:extLst>
          </p:cNvPr>
          <p:cNvSpPr/>
          <p:nvPr/>
        </p:nvSpPr>
        <p:spPr>
          <a:xfrm>
            <a:off x="7547424" y="4338177"/>
            <a:ext cx="1524000" cy="681674"/>
          </a:xfrm>
          <a:prstGeom prst="roundRect">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r>
              <a:rPr lang="en-US" sz="1400" b="1" cap="none" spc="0" dirty="0">
                <a:ln w="0"/>
                <a:solidFill>
                  <a:schemeClr val="bg1"/>
                </a:solidFill>
                <a:latin typeface="+mj-lt"/>
              </a:rPr>
              <a:t>May be sued </a:t>
            </a:r>
            <a:br>
              <a:rPr lang="en-US" sz="1400" b="1" cap="none" spc="0" dirty="0">
                <a:ln w="0"/>
                <a:solidFill>
                  <a:schemeClr val="bg1"/>
                </a:solidFill>
                <a:latin typeface="+mj-lt"/>
              </a:rPr>
            </a:br>
            <a:r>
              <a:rPr lang="en-US" sz="1400" b="1" cap="none" spc="0" dirty="0">
                <a:ln w="0"/>
                <a:solidFill>
                  <a:schemeClr val="bg1"/>
                </a:solidFill>
                <a:latin typeface="+mj-lt"/>
              </a:rPr>
              <a:t>for payment or </a:t>
            </a:r>
            <a:br>
              <a:rPr lang="en-US" sz="1400" b="1" cap="none" spc="0" dirty="0">
                <a:ln w="0"/>
                <a:solidFill>
                  <a:schemeClr val="bg1"/>
                </a:solidFill>
                <a:latin typeface="+mj-lt"/>
              </a:rPr>
            </a:br>
            <a:r>
              <a:rPr lang="en-US" sz="1400" b="1" cap="none" spc="0" dirty="0">
                <a:ln w="0"/>
                <a:solidFill>
                  <a:schemeClr val="bg1"/>
                </a:solidFill>
                <a:latin typeface="+mj-lt"/>
              </a:rPr>
              <a:t>garnishment</a:t>
            </a:r>
          </a:p>
        </p:txBody>
      </p:sp>
      <p:sp>
        <p:nvSpPr>
          <p:cNvPr id="17" name="TextBox 16">
            <a:extLst>
              <a:ext uri="{FF2B5EF4-FFF2-40B4-BE49-F238E27FC236}">
                <a16:creationId xmlns:a16="http://schemas.microsoft.com/office/drawing/2014/main" id="{93E672DA-5A07-DB82-02F6-2B756D7B350B}"/>
              </a:ext>
            </a:extLst>
          </p:cNvPr>
          <p:cNvSpPr txBox="1"/>
          <p:nvPr/>
        </p:nvSpPr>
        <p:spPr>
          <a:xfrm>
            <a:off x="838200" y="3329417"/>
            <a:ext cx="6488724" cy="61863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kern="2400" dirty="0">
                <a:solidFill>
                  <a:srgbClr val="595959"/>
                </a:solidFill>
              </a:rPr>
              <a:t>But if you are late many times or default, your debt may get </a:t>
            </a:r>
            <a:r>
              <a:rPr lang="en-US" b="1" i="1" kern="2400" dirty="0">
                <a:solidFill>
                  <a:srgbClr val="595959"/>
                </a:solidFill>
              </a:rPr>
              <a:t>charged off </a:t>
            </a:r>
            <a:r>
              <a:rPr lang="en-US" kern="2400" dirty="0">
                <a:solidFill>
                  <a:srgbClr val="595959"/>
                </a:solidFill>
              </a:rPr>
              <a:t>and go to collections. </a:t>
            </a:r>
          </a:p>
        </p:txBody>
      </p:sp>
      <p:sp>
        <p:nvSpPr>
          <p:cNvPr id="18" name="TextBox 17">
            <a:extLst>
              <a:ext uri="{FF2B5EF4-FFF2-40B4-BE49-F238E27FC236}">
                <a16:creationId xmlns:a16="http://schemas.microsoft.com/office/drawing/2014/main" id="{8CE8E192-40FC-79A8-47B5-D37FB2CC24DA}"/>
              </a:ext>
            </a:extLst>
          </p:cNvPr>
          <p:cNvSpPr txBox="1"/>
          <p:nvPr/>
        </p:nvSpPr>
        <p:spPr>
          <a:xfrm>
            <a:off x="838200" y="5350745"/>
            <a:ext cx="8763000" cy="61863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kern="2400" dirty="0">
                <a:solidFill>
                  <a:srgbClr val="595959"/>
                </a:solidFill>
              </a:rPr>
              <a:t>To keep a debt from going to collections, work with your creditor to make a payment arrangement you can afford. Get the new agreement in writing. </a:t>
            </a:r>
          </a:p>
        </p:txBody>
      </p:sp>
    </p:spTree>
    <p:extLst>
      <p:ext uri="{BB962C8B-B14F-4D97-AF65-F5344CB8AC3E}">
        <p14:creationId xmlns:p14="http://schemas.microsoft.com/office/powerpoint/2010/main" val="2192237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F17639-71B3-CA4B-A814-1828C94F2926}"/>
              </a:ext>
            </a:extLst>
          </p:cNvPr>
          <p:cNvSpPr>
            <a:spLocks noGrp="1"/>
          </p:cNvSpPr>
          <p:nvPr>
            <p:ph type="title"/>
          </p:nvPr>
        </p:nvSpPr>
        <p:spPr/>
        <p:txBody>
          <a:bodyPr/>
          <a:lstStyle/>
          <a:p>
            <a:r>
              <a:rPr lang="en-US" dirty="0"/>
              <a:t>Debt</a:t>
            </a:r>
          </a:p>
        </p:txBody>
      </p:sp>
      <p:sp>
        <p:nvSpPr>
          <p:cNvPr id="5" name="Content Placeholder 4">
            <a:extLst>
              <a:ext uri="{FF2B5EF4-FFF2-40B4-BE49-F238E27FC236}">
                <a16:creationId xmlns:a16="http://schemas.microsoft.com/office/drawing/2014/main" id="{6E896D99-45F2-E946-877B-B6658A2FE131}"/>
              </a:ext>
            </a:extLst>
          </p:cNvPr>
          <p:cNvSpPr>
            <a:spLocks noGrp="1"/>
          </p:cNvSpPr>
          <p:nvPr>
            <p:ph idx="1"/>
          </p:nvPr>
        </p:nvSpPr>
        <p:spPr>
          <a:xfrm>
            <a:off x="838200" y="1646238"/>
            <a:ext cx="7543800" cy="4662487"/>
          </a:xfrm>
        </p:spPr>
        <p:txBody>
          <a:bodyPr/>
          <a:lstStyle/>
          <a:p>
            <a:pPr>
              <a:spcAft>
                <a:spcPts val="600"/>
              </a:spcAft>
            </a:pPr>
            <a:r>
              <a:rPr lang="en-US" dirty="0"/>
              <a:t>Track spending on credit cards</a:t>
            </a:r>
          </a:p>
          <a:p>
            <a:pPr>
              <a:spcAft>
                <a:spcPts val="600"/>
              </a:spcAft>
            </a:pPr>
            <a:r>
              <a:rPr lang="en-US" dirty="0"/>
              <a:t>Know how much you owe</a:t>
            </a:r>
          </a:p>
          <a:p>
            <a:pPr>
              <a:spcAft>
                <a:spcPts val="600"/>
              </a:spcAft>
            </a:pPr>
            <a:r>
              <a:rPr lang="en-US" dirty="0"/>
              <a:t>Pay on time</a:t>
            </a:r>
          </a:p>
          <a:p>
            <a:pPr>
              <a:spcAft>
                <a:spcPts val="600"/>
              </a:spcAft>
            </a:pPr>
            <a:r>
              <a:rPr lang="en-US" dirty="0"/>
              <a:t>Get professional help if you’re concerned</a:t>
            </a:r>
          </a:p>
          <a:p>
            <a:pPr>
              <a:spcAft>
                <a:spcPts val="600"/>
              </a:spcAft>
            </a:pPr>
            <a:endParaRPr lang="en-US" dirty="0"/>
          </a:p>
          <a:p>
            <a:pPr>
              <a:spcAft>
                <a:spcPts val="600"/>
              </a:spcAft>
            </a:pPr>
            <a:endParaRPr lang="en-US" dirty="0"/>
          </a:p>
        </p:txBody>
      </p:sp>
      <p:sp>
        <p:nvSpPr>
          <p:cNvPr id="10" name="Slide Number Placeholder 3">
            <a:extLst>
              <a:ext uri="{FF2B5EF4-FFF2-40B4-BE49-F238E27FC236}">
                <a16:creationId xmlns:a16="http://schemas.microsoft.com/office/drawing/2014/main" id="{2C409AA8-5DC9-A142-8CEA-5FF0111A6B0C}"/>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25</a:t>
            </a:fld>
            <a:endParaRPr lang="en-US" altLang="en-US"/>
          </a:p>
        </p:txBody>
      </p:sp>
      <p:pic>
        <p:nvPicPr>
          <p:cNvPr id="2" name="Graphic 1">
            <a:extLst>
              <a:ext uri="{FF2B5EF4-FFF2-40B4-BE49-F238E27FC236}">
                <a16:creationId xmlns:a16="http://schemas.microsoft.com/office/drawing/2014/main" id="{1B5E7CAA-8E66-295A-20C7-093FEEB2608D}"/>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620000" y="1435499"/>
            <a:ext cx="3810000" cy="3810000"/>
          </a:xfrm>
          <a:prstGeom prst="rect">
            <a:avLst/>
          </a:prstGeom>
          <a:effectLst>
            <a:outerShdw blurRad="38100" dist="25400" dir="2700000" algn="tl" rotWithShape="0">
              <a:prstClr val="black">
                <a:alpha val="17338"/>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DA9A33-5546-4B43-A86A-B949E3083DA9}"/>
              </a:ext>
            </a:extLst>
          </p:cNvPr>
          <p:cNvSpPr>
            <a:spLocks noGrp="1"/>
          </p:cNvSpPr>
          <p:nvPr>
            <p:ph idx="1"/>
          </p:nvPr>
        </p:nvSpPr>
        <p:spPr>
          <a:xfrm>
            <a:off x="838200" y="1676400"/>
            <a:ext cx="10515600" cy="4662487"/>
          </a:xfrm>
        </p:spPr>
        <p:txBody>
          <a:bodyPr/>
          <a:lstStyle/>
          <a:p>
            <a:r>
              <a:rPr lang="en-US" dirty="0"/>
              <a:t>It’s helpful to set some rules or priorities for yourself about what debts and expenses you will pay first if money runs tight and you can’t pay them all.</a:t>
            </a:r>
          </a:p>
          <a:p>
            <a:r>
              <a:rPr lang="en-US" dirty="0"/>
              <a:t>The best time to make these rules or set your priorities is BEFORE you run into money trouble.</a:t>
            </a:r>
          </a:p>
          <a:p>
            <a:r>
              <a:rPr lang="en-US" dirty="0"/>
              <a:t>Here is one way to prioritize:</a:t>
            </a:r>
          </a:p>
          <a:p>
            <a:pPr marL="228600" lvl="1" indent="0">
              <a:buNone/>
            </a:pPr>
            <a:r>
              <a:rPr lang="en-US" b="1" dirty="0">
                <a:solidFill>
                  <a:schemeClr val="accent2"/>
                </a:solidFill>
              </a:rPr>
              <a:t>#1 </a:t>
            </a:r>
            <a:r>
              <a:rPr lang="en-US" dirty="0"/>
              <a:t>Protect my job and income</a:t>
            </a:r>
          </a:p>
          <a:p>
            <a:pPr marL="228600" lvl="1" indent="0">
              <a:buNone/>
            </a:pPr>
            <a:r>
              <a:rPr lang="en-US" b="1" dirty="0">
                <a:solidFill>
                  <a:schemeClr val="accent2"/>
                </a:solidFill>
              </a:rPr>
              <a:t>#2 </a:t>
            </a:r>
            <a:r>
              <a:rPr lang="en-US" dirty="0"/>
              <a:t>Protect my shelter</a:t>
            </a:r>
          </a:p>
          <a:p>
            <a:pPr marL="228600" lvl="1" indent="0">
              <a:buNone/>
            </a:pPr>
            <a:r>
              <a:rPr lang="en-US" b="1" dirty="0">
                <a:solidFill>
                  <a:schemeClr val="accent2"/>
                </a:solidFill>
              </a:rPr>
              <a:t>#3</a:t>
            </a:r>
            <a:r>
              <a:rPr lang="en-US" dirty="0">
                <a:solidFill>
                  <a:schemeClr val="accent2"/>
                </a:solidFill>
              </a:rPr>
              <a:t> </a:t>
            </a:r>
            <a:r>
              <a:rPr lang="en-US" dirty="0"/>
              <a:t>Protect my credit and minimize interest</a:t>
            </a:r>
          </a:p>
          <a:p>
            <a:endParaRPr lang="en-US" dirty="0"/>
          </a:p>
          <a:p>
            <a:endParaRPr lang="en-US" dirty="0"/>
          </a:p>
        </p:txBody>
      </p:sp>
      <p:sp>
        <p:nvSpPr>
          <p:cNvPr id="2" name="Rectangle 1">
            <a:extLst>
              <a:ext uri="{FF2B5EF4-FFF2-40B4-BE49-F238E27FC236}">
                <a16:creationId xmlns:a16="http://schemas.microsoft.com/office/drawing/2014/main" id="{76FA7A82-1E43-0E4C-AA6F-1CDDCA35F841}"/>
              </a:ext>
            </a:extLst>
          </p:cNvPr>
          <p:cNvSpPr/>
          <p:nvPr/>
        </p:nvSpPr>
        <p:spPr>
          <a:xfrm>
            <a:off x="7543800" y="3657600"/>
            <a:ext cx="3505200" cy="1752600"/>
          </a:xfrm>
          <a:prstGeom prst="rect">
            <a:avLst/>
          </a:prstGeom>
          <a:solidFill>
            <a:schemeClr val="bg2"/>
          </a:solidFill>
          <a:ln w="1905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rgbClr val="DA5521"/>
                </a:solidFill>
              </a:rPr>
              <a:t>What are some other rules or priorities you would suggest?</a:t>
            </a:r>
          </a:p>
        </p:txBody>
      </p:sp>
      <p:sp>
        <p:nvSpPr>
          <p:cNvPr id="3" name="Title 2">
            <a:extLst>
              <a:ext uri="{FF2B5EF4-FFF2-40B4-BE49-F238E27FC236}">
                <a16:creationId xmlns:a16="http://schemas.microsoft.com/office/drawing/2014/main" id="{0974B15A-2119-264F-9CC5-971A575C2680}"/>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rPr>
              <a:t>Prioritizing Debt</a:t>
            </a:r>
            <a:endParaRPr lang="en-US" dirty="0"/>
          </a:p>
        </p:txBody>
      </p:sp>
      <p:sp>
        <p:nvSpPr>
          <p:cNvPr id="8" name="Slide Number Placeholder 3">
            <a:extLst>
              <a:ext uri="{FF2B5EF4-FFF2-40B4-BE49-F238E27FC236}">
                <a16:creationId xmlns:a16="http://schemas.microsoft.com/office/drawing/2014/main" id="{49E32CEE-1239-B14E-B1DB-1DB60125976E}"/>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ABD0-2A04-6F42-A1A7-3512F52F962E}"/>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dirty="0">
                <a:ea typeface="+mj-ea"/>
                <a:cs typeface="+mj-cs"/>
              </a:rPr>
              <a:t>Wrap Up – Questions or Comments?</a:t>
            </a:r>
          </a:p>
        </p:txBody>
      </p:sp>
      <p:sp>
        <p:nvSpPr>
          <p:cNvPr id="6" name="Slide Number Placeholder 3">
            <a:extLst>
              <a:ext uri="{FF2B5EF4-FFF2-40B4-BE49-F238E27FC236}">
                <a16:creationId xmlns:a16="http://schemas.microsoft.com/office/drawing/2014/main" id="{8F7FB5E8-BFB0-3047-BE63-A7A86D7E0A16}"/>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8" name="Slide Number Placeholder 3">
            <a:extLst>
              <a:ext uri="{FF2B5EF4-FFF2-40B4-BE49-F238E27FC236}">
                <a16:creationId xmlns:a16="http://schemas.microsoft.com/office/drawing/2014/main" id="{0E4AE8AF-FF58-F14E-A1D7-D2D3B563CEAB}"/>
              </a:ext>
            </a:extLst>
          </p:cNvPr>
          <p:cNvSpPr>
            <a:spLocks noGrp="1"/>
          </p:cNvSpPr>
          <p:nvPr>
            <p:ph type="sldNum" sz="quarter" idx="10"/>
          </p:nvPr>
        </p:nvSpPr>
        <p:spPr>
          <a:xfrm>
            <a:off x="8610600" y="6340475"/>
            <a:ext cx="2743200" cy="365125"/>
          </a:xfrm>
        </p:spPr>
        <p:txBody>
          <a:bodyPr/>
          <a:lstStyle/>
          <a:p>
            <a:fld id="{1103CFA8-974B-0447-A530-7264BC7D73A8}" type="slidenum">
              <a:rPr lang="en-US" altLang="en-US" smtClean="0"/>
              <a:pPr/>
              <a:t>27</a:t>
            </a:fld>
            <a:endParaRPr lang="en-US" altLang="en-US"/>
          </a:p>
        </p:txBody>
      </p:sp>
      <p:grpSp>
        <p:nvGrpSpPr>
          <p:cNvPr id="7" name="Group 6">
            <a:extLst>
              <a:ext uri="{FF2B5EF4-FFF2-40B4-BE49-F238E27FC236}">
                <a16:creationId xmlns:a16="http://schemas.microsoft.com/office/drawing/2014/main" id="{9F92E947-FBF4-80F2-D3E6-7CEE8B5BCF33}"/>
              </a:ext>
            </a:extLst>
          </p:cNvPr>
          <p:cNvGrpSpPr/>
          <p:nvPr/>
        </p:nvGrpSpPr>
        <p:grpSpPr>
          <a:xfrm>
            <a:off x="1069355" y="1777273"/>
            <a:ext cx="10053287" cy="2964643"/>
            <a:chOff x="6414202" y="1721316"/>
            <a:chExt cx="5494877" cy="2813571"/>
          </a:xfrm>
        </p:grpSpPr>
        <p:sp>
          <p:nvSpPr>
            <p:cNvPr id="10" name="Rectangle 9">
              <a:extLst>
                <a:ext uri="{FF2B5EF4-FFF2-40B4-BE49-F238E27FC236}">
                  <a16:creationId xmlns:a16="http://schemas.microsoft.com/office/drawing/2014/main" id="{F18C5A7B-E396-CD33-5BA0-642F591A22E8}"/>
                </a:ext>
              </a:extLst>
            </p:cNvPr>
            <p:cNvSpPr/>
            <p:nvPr/>
          </p:nvSpPr>
          <p:spPr>
            <a:xfrm>
              <a:off x="6414202" y="2329586"/>
              <a:ext cx="5494877" cy="2205301"/>
            </a:xfrm>
            <a:prstGeom prst="rect">
              <a:avLst/>
            </a:prstGeom>
            <a:no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spcBef>
                  <a:spcPts val="0"/>
                </a:spcBef>
                <a:spcAft>
                  <a:spcPts val="0"/>
                </a:spcAft>
              </a:pPr>
              <a:endParaRPr lang="en-US" sz="1200" dirty="0">
                <a:ln w="0"/>
                <a:solidFill>
                  <a:srgbClr val="5A5284">
                    <a:lumMod val="75000"/>
                  </a:srgbClr>
                </a:solidFill>
                <a:latin typeface="+mj-lt"/>
              </a:endParaRPr>
            </a:p>
            <a:p>
              <a:pPr algn="ctr">
                <a:spcBef>
                  <a:spcPts val="0"/>
                </a:spcBef>
                <a:spcAft>
                  <a:spcPts val="1800"/>
                </a:spcAft>
              </a:pPr>
              <a:r>
                <a:rPr lang="en-US" sz="2800" b="1" dirty="0">
                  <a:ln w="0"/>
                  <a:solidFill>
                    <a:schemeClr val="accent5"/>
                  </a:solidFill>
                  <a:latin typeface="+mj-lt"/>
                </a:rPr>
                <a:t>Come up with a slogan for </a:t>
              </a:r>
              <a:r>
                <a:rPr lang="en-US" sz="2800" b="1">
                  <a:ln w="0"/>
                  <a:solidFill>
                    <a:schemeClr val="accent5"/>
                  </a:solidFill>
                  <a:latin typeface="+mj-lt"/>
                </a:rPr>
                <a:t>credit for people </a:t>
              </a:r>
              <a:r>
                <a:rPr lang="en-US" sz="2800" b="1" dirty="0">
                  <a:ln w="0"/>
                  <a:solidFill>
                    <a:schemeClr val="accent5"/>
                  </a:solidFill>
                  <a:latin typeface="+mj-lt"/>
                </a:rPr>
                <a:t>that are new to it.</a:t>
              </a:r>
              <a:endParaRPr lang="en-US" sz="2000" b="1" dirty="0">
                <a:ln w="0"/>
                <a:solidFill>
                  <a:schemeClr val="accent5"/>
                </a:solidFill>
                <a:latin typeface="+mj-lt"/>
              </a:endParaRPr>
            </a:p>
            <a:p>
              <a:pPr algn="ctr">
                <a:spcAft>
                  <a:spcPts val="600"/>
                </a:spcAft>
              </a:pPr>
              <a:r>
                <a:rPr lang="en-US" sz="2000" i="1" dirty="0">
                  <a:ln w="0"/>
                  <a:latin typeface="+mj-lt"/>
                </a:rPr>
                <a:t>“Key 3: Understanding Your Income” </a:t>
              </a:r>
              <a:endParaRPr lang="en-US" sz="2000" dirty="0">
                <a:ln w="0"/>
                <a:latin typeface="+mj-lt"/>
              </a:endParaRPr>
            </a:p>
            <a:p>
              <a:pPr algn="ctr">
                <a:spcAft>
                  <a:spcPts val="600"/>
                </a:spcAft>
              </a:pPr>
              <a:r>
                <a:rPr lang="en-US" sz="2000" dirty="0">
                  <a:ln w="0"/>
                  <a:latin typeface="+mj-lt"/>
                </a:rPr>
                <a:t>Date: ___________</a:t>
              </a:r>
            </a:p>
            <a:p>
              <a:pPr algn="ctr"/>
              <a:r>
                <a:rPr lang="en-US" sz="2000" dirty="0">
                  <a:ln w="0"/>
                  <a:latin typeface="+mj-lt"/>
                </a:rPr>
                <a:t>Time: ___________</a:t>
              </a:r>
            </a:p>
            <a:p>
              <a:pPr algn="ctr"/>
              <a:endParaRPr lang="en-US" sz="2000" dirty="0">
                <a:ln w="0"/>
                <a:solidFill>
                  <a:srgbClr val="433E63"/>
                </a:solidFill>
                <a:latin typeface="+mj-lt"/>
              </a:endParaRPr>
            </a:p>
          </p:txBody>
        </p:sp>
        <p:sp>
          <p:nvSpPr>
            <p:cNvPr id="11" name="Rectangle 10">
              <a:extLst>
                <a:ext uri="{FF2B5EF4-FFF2-40B4-BE49-F238E27FC236}">
                  <a16:creationId xmlns:a16="http://schemas.microsoft.com/office/drawing/2014/main" id="{D6D6328A-856B-96D7-DE67-B1B4C7F1FEBC}"/>
                </a:ext>
              </a:extLst>
            </p:cNvPr>
            <p:cNvSpPr/>
            <p:nvPr/>
          </p:nvSpPr>
          <p:spPr>
            <a:xfrm>
              <a:off x="8132942" y="1721316"/>
              <a:ext cx="2057400" cy="584775"/>
            </a:xfrm>
            <a:prstGeom prst="rect">
              <a:avLst/>
            </a:prstGeom>
            <a:solidFill>
              <a:schemeClr val="accent5"/>
            </a:solid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r>
                <a:rPr lang="en-US" sz="3200" b="1" dirty="0">
                  <a:ln w="0"/>
                  <a:solidFill>
                    <a:schemeClr val="bg1"/>
                  </a:solidFill>
                  <a:latin typeface="+mj-lt"/>
                </a:rPr>
                <a:t>NEXT TIME</a:t>
              </a:r>
              <a:endParaRPr lang="en-US" dirty="0">
                <a:ln w="0"/>
                <a:solidFill>
                  <a:schemeClr val="bg1"/>
                </a:solidFill>
                <a:latin typeface="+mj-lt"/>
              </a:endParaRPr>
            </a:p>
          </p:txBody>
        </p:sp>
      </p:grpSp>
      <p:grpSp>
        <p:nvGrpSpPr>
          <p:cNvPr id="12" name="Group 11">
            <a:extLst>
              <a:ext uri="{FF2B5EF4-FFF2-40B4-BE49-F238E27FC236}">
                <a16:creationId xmlns:a16="http://schemas.microsoft.com/office/drawing/2014/main" id="{5DD9BA5B-6D69-BC74-FF42-5E5D3E473ACB}"/>
              </a:ext>
            </a:extLst>
          </p:cNvPr>
          <p:cNvGrpSpPr/>
          <p:nvPr/>
        </p:nvGrpSpPr>
        <p:grpSpPr>
          <a:xfrm>
            <a:off x="4404359" y="5181600"/>
            <a:ext cx="3383280" cy="933910"/>
            <a:chOff x="4443034" y="5336027"/>
            <a:chExt cx="3383280" cy="933910"/>
          </a:xfrm>
        </p:grpSpPr>
        <p:sp>
          <p:nvSpPr>
            <p:cNvPr id="13" name="Oval 12">
              <a:extLst>
                <a:ext uri="{FF2B5EF4-FFF2-40B4-BE49-F238E27FC236}">
                  <a16:creationId xmlns:a16="http://schemas.microsoft.com/office/drawing/2014/main" id="{C5EA676C-70D4-B303-17B2-A8E9EC21BE71}"/>
                </a:ext>
              </a:extLst>
            </p:cNvPr>
            <p:cNvSpPr/>
            <p:nvPr/>
          </p:nvSpPr>
          <p:spPr>
            <a:xfrm>
              <a:off x="4443034" y="5336027"/>
              <a:ext cx="933910" cy="933910"/>
            </a:xfrm>
            <a:prstGeom prst="ellipse">
              <a:avLst/>
            </a:prstGeom>
            <a:solidFill>
              <a:schemeClr val="tx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4" name="Oval 13">
              <a:extLst>
                <a:ext uri="{FF2B5EF4-FFF2-40B4-BE49-F238E27FC236}">
                  <a16:creationId xmlns:a16="http://schemas.microsoft.com/office/drawing/2014/main" id="{4ACEB746-037D-0780-D740-3B052536BA0E}"/>
                </a:ext>
              </a:extLst>
            </p:cNvPr>
            <p:cNvSpPr/>
            <p:nvPr/>
          </p:nvSpPr>
          <p:spPr>
            <a:xfrm>
              <a:off x="5667719" y="5336027"/>
              <a:ext cx="933910" cy="933910"/>
            </a:xfrm>
            <a:prstGeom prst="ellipse">
              <a:avLst/>
            </a:prstGeom>
            <a:solidFill>
              <a:schemeClr val="accent5"/>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5" name="Oval 14">
              <a:extLst>
                <a:ext uri="{FF2B5EF4-FFF2-40B4-BE49-F238E27FC236}">
                  <a16:creationId xmlns:a16="http://schemas.microsoft.com/office/drawing/2014/main" id="{7E4DFE89-4705-51BB-896B-BF3C0CB5C87F}"/>
                </a:ext>
              </a:extLst>
            </p:cNvPr>
            <p:cNvSpPr/>
            <p:nvPr/>
          </p:nvSpPr>
          <p:spPr>
            <a:xfrm>
              <a:off x="6892404" y="5336027"/>
              <a:ext cx="933910" cy="933910"/>
            </a:xfrm>
            <a:prstGeom prst="ellipse">
              <a:avLst/>
            </a:prstGeom>
            <a:solidFill>
              <a:schemeClr val="accent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16" name="Graphic 15">
              <a:extLst>
                <a:ext uri="{FF2B5EF4-FFF2-40B4-BE49-F238E27FC236}">
                  <a16:creationId xmlns:a16="http://schemas.microsoft.com/office/drawing/2014/main" id="{A47D41A6-B16B-C360-64D6-9AA8B4D5361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537542" y="5421436"/>
              <a:ext cx="744895" cy="744895"/>
            </a:xfrm>
            <a:prstGeom prst="rect">
              <a:avLst/>
            </a:prstGeom>
          </p:spPr>
        </p:pic>
        <p:pic>
          <p:nvPicPr>
            <p:cNvPr id="17" name="Graphic 16">
              <a:extLst>
                <a:ext uri="{FF2B5EF4-FFF2-40B4-BE49-F238E27FC236}">
                  <a16:creationId xmlns:a16="http://schemas.microsoft.com/office/drawing/2014/main" id="{45B0486A-7543-B310-C0B9-5386E174621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807082" y="5480600"/>
              <a:ext cx="655185" cy="655185"/>
            </a:xfrm>
            <a:prstGeom prst="rect">
              <a:avLst/>
            </a:prstGeom>
          </p:spPr>
        </p:pic>
        <p:pic>
          <p:nvPicPr>
            <p:cNvPr id="18" name="Graphic 17">
              <a:extLst>
                <a:ext uri="{FF2B5EF4-FFF2-40B4-BE49-F238E27FC236}">
                  <a16:creationId xmlns:a16="http://schemas.microsoft.com/office/drawing/2014/main" id="{849F881C-B330-B798-FACD-15B2EA838103}"/>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075976" y="5510501"/>
              <a:ext cx="566766" cy="566766"/>
            </a:xfrm>
            <a:prstGeom prst="rect">
              <a:avLst/>
            </a:prstGeom>
          </p:spPr>
        </p:pic>
      </p:grpSp>
    </p:spTree>
    <p:extLst>
      <p:ext uri="{BB962C8B-B14F-4D97-AF65-F5344CB8AC3E}">
        <p14:creationId xmlns:p14="http://schemas.microsoft.com/office/powerpoint/2010/main" val="1366779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57CC45-6F52-0B4D-8E88-51D91A6C2F65}"/>
              </a:ext>
            </a:extLst>
          </p:cNvPr>
          <p:cNvSpPr>
            <a:spLocks noGrp="1"/>
          </p:cNvSpPr>
          <p:nvPr>
            <p:ph type="title"/>
          </p:nvPr>
        </p:nvSpPr>
        <p:spPr>
          <a:xfrm>
            <a:off x="838200" y="494853"/>
            <a:ext cx="10515600" cy="865222"/>
          </a:xfrm>
        </p:spPr>
        <p:txBody>
          <a:bodyPr/>
          <a:lstStyle/>
          <a:p>
            <a:r>
              <a:rPr lang="en-US" dirty="0"/>
              <a:t>What You’re Going to Know or Be Able to Do</a:t>
            </a:r>
          </a:p>
        </p:txBody>
      </p:sp>
      <p:sp>
        <p:nvSpPr>
          <p:cNvPr id="5" name="Content Placeholder 4">
            <a:extLst>
              <a:ext uri="{FF2B5EF4-FFF2-40B4-BE49-F238E27FC236}">
                <a16:creationId xmlns:a16="http://schemas.microsoft.com/office/drawing/2014/main" id="{D25E2D3A-9CB2-0740-A981-7EB05C1101C9}"/>
              </a:ext>
            </a:extLst>
          </p:cNvPr>
          <p:cNvSpPr>
            <a:spLocks noGrp="1"/>
          </p:cNvSpPr>
          <p:nvPr>
            <p:ph sz="half" idx="1"/>
          </p:nvPr>
        </p:nvSpPr>
        <p:spPr>
          <a:xfrm>
            <a:off x="838200" y="1646238"/>
            <a:ext cx="7315201" cy="4662487"/>
          </a:xfrm>
        </p:spPr>
        <p:txBody>
          <a:bodyPr/>
          <a:lstStyle/>
          <a:p>
            <a:pPr>
              <a:spcBef>
                <a:spcPts val="800"/>
              </a:spcBef>
              <a:spcAft>
                <a:spcPts val="600"/>
              </a:spcAft>
            </a:pPr>
            <a:r>
              <a:rPr lang="en-US" altLang="en-US" sz="1650" b="1" dirty="0"/>
              <a:t>Explain</a:t>
            </a:r>
            <a:r>
              <a:rPr lang="en-US" altLang="en-US" sz="1650" dirty="0"/>
              <a:t> the difference between installment and revolving credit and how they work</a:t>
            </a:r>
          </a:p>
          <a:p>
            <a:pPr>
              <a:spcBef>
                <a:spcPts val="800"/>
              </a:spcBef>
              <a:spcAft>
                <a:spcPts val="600"/>
              </a:spcAft>
            </a:pPr>
            <a:r>
              <a:rPr lang="en-US" altLang="en-US" sz="1650" b="1" dirty="0"/>
              <a:t>Explain</a:t>
            </a:r>
            <a:r>
              <a:rPr lang="en-US" altLang="en-US" sz="1650" dirty="0"/>
              <a:t> how interest works when you owe money — the relationship</a:t>
            </a:r>
            <a:br>
              <a:rPr lang="en-US" altLang="en-US" sz="1650" dirty="0"/>
            </a:br>
            <a:r>
              <a:rPr lang="en-US" altLang="en-US" sz="1650" dirty="0"/>
              <a:t>between amount borrowed, interest rate and how long money is borrowed</a:t>
            </a:r>
          </a:p>
          <a:p>
            <a:pPr>
              <a:spcBef>
                <a:spcPts val="800"/>
              </a:spcBef>
              <a:spcAft>
                <a:spcPts val="600"/>
              </a:spcAft>
            </a:pPr>
            <a:r>
              <a:rPr lang="en-US" altLang="en-US" sz="1650" b="1" dirty="0"/>
              <a:t>Differentiate</a:t>
            </a:r>
            <a:r>
              <a:rPr lang="en-US" altLang="en-US" sz="1650" dirty="0"/>
              <a:t> secured and unsecured credit and explain why it matters</a:t>
            </a:r>
          </a:p>
          <a:p>
            <a:pPr>
              <a:spcBef>
                <a:spcPts val="800"/>
              </a:spcBef>
              <a:spcAft>
                <a:spcPts val="600"/>
              </a:spcAft>
            </a:pPr>
            <a:r>
              <a:rPr lang="en-US" altLang="en-US" sz="1650" b="1" dirty="0"/>
              <a:t>Prioritize</a:t>
            </a:r>
            <a:r>
              <a:rPr lang="en-US" altLang="en-US" sz="1650" dirty="0"/>
              <a:t> debt payments</a:t>
            </a:r>
          </a:p>
          <a:p>
            <a:pPr>
              <a:spcBef>
                <a:spcPts val="800"/>
              </a:spcBef>
              <a:spcAft>
                <a:spcPts val="600"/>
              </a:spcAft>
            </a:pPr>
            <a:r>
              <a:rPr lang="en-US" altLang="en-US" sz="1650" b="1" dirty="0"/>
              <a:t>Define</a:t>
            </a:r>
            <a:r>
              <a:rPr lang="en-US" altLang="en-US" sz="1650" dirty="0"/>
              <a:t> basic terms associated with applying for and understanding credit</a:t>
            </a:r>
          </a:p>
          <a:p>
            <a:pPr>
              <a:spcBef>
                <a:spcPts val="800"/>
              </a:spcBef>
              <a:spcAft>
                <a:spcPts val="600"/>
              </a:spcAft>
            </a:pPr>
            <a:r>
              <a:rPr lang="en-US" altLang="en-US" sz="1650" b="1" dirty="0"/>
              <a:t>Read</a:t>
            </a:r>
            <a:r>
              <a:rPr lang="en-US" altLang="en-US" sz="1650" dirty="0"/>
              <a:t> a credit card statement</a:t>
            </a:r>
          </a:p>
          <a:p>
            <a:pPr>
              <a:spcBef>
                <a:spcPts val="800"/>
              </a:spcBef>
              <a:spcAft>
                <a:spcPts val="600"/>
              </a:spcAft>
            </a:pPr>
            <a:r>
              <a:rPr lang="en-US" altLang="en-US" sz="1650" b="1" dirty="0"/>
              <a:t>Compare</a:t>
            </a:r>
            <a:r>
              <a:rPr lang="en-US" altLang="en-US" sz="1650" dirty="0"/>
              <a:t> credit and loan offers</a:t>
            </a:r>
          </a:p>
          <a:p>
            <a:pPr>
              <a:spcBef>
                <a:spcPts val="800"/>
              </a:spcBef>
              <a:spcAft>
                <a:spcPts val="600"/>
              </a:spcAft>
            </a:pPr>
            <a:r>
              <a:rPr lang="en-US" altLang="en-US" sz="1650" b="1" dirty="0"/>
              <a:t>Know</a:t>
            </a:r>
            <a:r>
              <a:rPr lang="en-US" altLang="en-US" sz="1650" dirty="0"/>
              <a:t> where to go in your community for help applying for and understanding credit and loan offers</a:t>
            </a:r>
          </a:p>
          <a:p>
            <a:pPr>
              <a:spcBef>
                <a:spcPts val="800"/>
              </a:spcBef>
              <a:spcAft>
                <a:spcPts val="600"/>
              </a:spcAft>
            </a:pPr>
            <a:r>
              <a:rPr lang="en-US" altLang="en-US" sz="1650" b="1" dirty="0"/>
              <a:t>Understand</a:t>
            </a:r>
            <a:r>
              <a:rPr lang="en-US" altLang="en-US" sz="1650" dirty="0"/>
              <a:t> the life cycle of debt and rights in debt collection</a:t>
            </a:r>
          </a:p>
          <a:p>
            <a:pPr>
              <a:spcBef>
                <a:spcPts val="800"/>
              </a:spcBef>
              <a:spcAft>
                <a:spcPts val="600"/>
              </a:spcAft>
            </a:pPr>
            <a:endParaRPr lang="en-US" sz="1650" dirty="0"/>
          </a:p>
        </p:txBody>
      </p:sp>
      <p:sp>
        <p:nvSpPr>
          <p:cNvPr id="6" name="Slide Number Placeholder 3">
            <a:extLst>
              <a:ext uri="{FF2B5EF4-FFF2-40B4-BE49-F238E27FC236}">
                <a16:creationId xmlns:a16="http://schemas.microsoft.com/office/drawing/2014/main" id="{DEB0C04A-9371-484B-B2EE-A4522F2A1B5C}"/>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3</a:t>
            </a:fld>
            <a:endParaRPr lang="en-US" altLang="en-US"/>
          </a:p>
        </p:txBody>
      </p:sp>
      <p:pic>
        <p:nvPicPr>
          <p:cNvPr id="7" name="Picture 6">
            <a:extLst>
              <a:ext uri="{FF2B5EF4-FFF2-40B4-BE49-F238E27FC236}">
                <a16:creationId xmlns:a16="http://schemas.microsoft.com/office/drawing/2014/main" id="{68A9E01C-E0B8-7B98-9C3F-D244E26774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35718" y="1646238"/>
            <a:ext cx="2918082" cy="43758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24C8-EA8E-CD4C-B502-C02A8E818054}"/>
              </a:ext>
            </a:extLst>
          </p:cNvPr>
          <p:cNvSpPr>
            <a:spLocks noGrp="1"/>
          </p:cNvSpPr>
          <p:nvPr>
            <p:ph type="title"/>
          </p:nvPr>
        </p:nvSpPr>
        <p:spPr/>
        <p:txBody>
          <a:bodyPr lIns="91440">
            <a:normAutofit/>
          </a:bodyPr>
          <a:lstStyle/>
          <a:p>
            <a:pPr eaLnBrk="1" fontAlgn="auto" hangingPunct="1">
              <a:spcAft>
                <a:spcPts val="0"/>
              </a:spcAft>
              <a:defRPr/>
            </a:pPr>
            <a:r>
              <a:rPr lang="en-US" dirty="0">
                <a:ea typeface="+mj-ea"/>
                <a:cs typeface="+mj-cs"/>
              </a:rPr>
              <a:t>Icebreaker</a:t>
            </a:r>
          </a:p>
        </p:txBody>
      </p:sp>
      <p:sp>
        <p:nvSpPr>
          <p:cNvPr id="3" name="Content Placeholder 2">
            <a:extLst>
              <a:ext uri="{FF2B5EF4-FFF2-40B4-BE49-F238E27FC236}">
                <a16:creationId xmlns:a16="http://schemas.microsoft.com/office/drawing/2014/main" id="{208D57AA-1556-EF4E-A650-8201F049840B}"/>
              </a:ext>
            </a:extLst>
          </p:cNvPr>
          <p:cNvSpPr>
            <a:spLocks noGrp="1"/>
          </p:cNvSpPr>
          <p:nvPr>
            <p:ph idx="1"/>
          </p:nvPr>
        </p:nvSpPr>
        <p:spPr>
          <a:xfrm>
            <a:off x="838200" y="1645920"/>
            <a:ext cx="6781800" cy="2392680"/>
          </a:xfrm>
        </p:spPr>
        <p:txBody>
          <a:bodyPr/>
          <a:lstStyle/>
          <a:p>
            <a:r>
              <a:rPr lang="en-US" dirty="0"/>
              <a:t>Has anyone researched a credit product that they would be interested in using?</a:t>
            </a:r>
          </a:p>
          <a:p>
            <a:pPr lvl="1"/>
            <a:r>
              <a:rPr lang="en-US" dirty="0"/>
              <a:t>Why that specific product?</a:t>
            </a:r>
          </a:p>
          <a:p>
            <a:pPr marL="0" indent="0">
              <a:buNone/>
            </a:pPr>
            <a:endParaRPr lang="en-US" dirty="0"/>
          </a:p>
        </p:txBody>
      </p:sp>
      <p:sp>
        <p:nvSpPr>
          <p:cNvPr id="7" name="Slide Number Placeholder 3">
            <a:extLst>
              <a:ext uri="{FF2B5EF4-FFF2-40B4-BE49-F238E27FC236}">
                <a16:creationId xmlns:a16="http://schemas.microsoft.com/office/drawing/2014/main" id="{C17E2604-3D19-8846-B928-88F31165A803}"/>
              </a:ext>
            </a:extLst>
          </p:cNvPr>
          <p:cNvSpPr>
            <a:spLocks noGrp="1"/>
          </p:cNvSpPr>
          <p:nvPr>
            <p:ph type="sldNum" sz="quarter" idx="12"/>
          </p:nvPr>
        </p:nvSpPr>
        <p:spPr/>
        <p:txBody>
          <a:bodyPr/>
          <a:lstStyle/>
          <a:p>
            <a:fld id="{1103CFA8-974B-0447-A530-7264BC7D73A8}" type="slidenum">
              <a:rPr lang="en-US" altLang="en-US" smtClean="0"/>
              <a:pPr/>
              <a:t>4</a:t>
            </a:fld>
            <a:endParaRPr lang="en-US" altLang="en-US"/>
          </a:p>
        </p:txBody>
      </p:sp>
      <p:sp>
        <p:nvSpPr>
          <p:cNvPr id="6" name="Rectangle 5">
            <a:extLst>
              <a:ext uri="{FF2B5EF4-FFF2-40B4-BE49-F238E27FC236}">
                <a16:creationId xmlns:a16="http://schemas.microsoft.com/office/drawing/2014/main" id="{6A1F8053-AA18-8548-8945-836B0D21C3E5}"/>
              </a:ext>
            </a:extLst>
          </p:cNvPr>
          <p:cNvSpPr/>
          <p:nvPr/>
        </p:nvSpPr>
        <p:spPr>
          <a:xfrm>
            <a:off x="2133600" y="4267200"/>
            <a:ext cx="3995738" cy="504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200" dirty="0"/>
              <a:t>CREDIT = TRUST</a:t>
            </a:r>
          </a:p>
        </p:txBody>
      </p:sp>
      <p:pic>
        <p:nvPicPr>
          <p:cNvPr id="4" name="Graphic 3">
            <a:extLst>
              <a:ext uri="{FF2B5EF4-FFF2-40B4-BE49-F238E27FC236}">
                <a16:creationId xmlns:a16="http://schemas.microsoft.com/office/drawing/2014/main" id="{24335E13-8545-527C-1CD0-58260BB14FE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613073" y="1953419"/>
            <a:ext cx="3810000" cy="3810000"/>
          </a:xfrm>
          <a:prstGeom prst="rect">
            <a:avLst/>
          </a:prstGeom>
          <a:effectLst>
            <a:outerShdw blurRad="38100" dist="25400" dir="2700000" algn="tl" rotWithShape="0">
              <a:prstClr val="black">
                <a:alpha val="1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283CCB-F98B-2D2C-B2F2-3E7AC60328CF}"/>
              </a:ext>
            </a:extLst>
          </p:cNvPr>
          <p:cNvSpPr/>
          <p:nvPr/>
        </p:nvSpPr>
        <p:spPr>
          <a:xfrm>
            <a:off x="863600" y="1604963"/>
            <a:ext cx="4419600" cy="4754880"/>
          </a:xfrm>
          <a:prstGeom prst="rect">
            <a:avLst/>
          </a:prstGeom>
          <a:solidFill>
            <a:srgbClr val="00639D"/>
          </a:solidFill>
          <a:ln>
            <a:no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C4B518A2-7A09-BA40-94FB-BB898860FD2F}"/>
              </a:ext>
            </a:extLst>
          </p:cNvPr>
          <p:cNvSpPr>
            <a:spLocks noGrp="1"/>
          </p:cNvSpPr>
          <p:nvPr>
            <p:ph type="title"/>
          </p:nvPr>
        </p:nvSpPr>
        <p:spPr/>
        <p:txBody>
          <a:bodyPr lIns="91440" anchor="ctr">
            <a:normAutofit/>
          </a:bodyPr>
          <a:lstStyle/>
          <a:p>
            <a:pPr eaLnBrk="1" fontAlgn="auto" hangingPunct="1">
              <a:spcAft>
                <a:spcPts val="0"/>
              </a:spcAft>
              <a:defRPr/>
            </a:pPr>
            <a:r>
              <a:rPr lang="en-US" dirty="0">
                <a:ea typeface="+mj-ea"/>
                <a:cs typeface="+mj-cs"/>
              </a:rPr>
              <a:t>Borrowing Money — Credit and Debt</a:t>
            </a:r>
          </a:p>
        </p:txBody>
      </p:sp>
      <p:sp>
        <p:nvSpPr>
          <p:cNvPr id="13" name="TextBox 12">
            <a:extLst>
              <a:ext uri="{FF2B5EF4-FFF2-40B4-BE49-F238E27FC236}">
                <a16:creationId xmlns:a16="http://schemas.microsoft.com/office/drawing/2014/main" id="{CD461A4B-30BE-2046-AFBC-EAAD805B9EF0}"/>
              </a:ext>
            </a:extLst>
          </p:cNvPr>
          <p:cNvSpPr txBox="1"/>
          <p:nvPr/>
        </p:nvSpPr>
        <p:spPr>
          <a:xfrm>
            <a:off x="863600" y="3162157"/>
            <a:ext cx="4165600" cy="2907463"/>
          </a:xfrm>
          <a:prstGeom prst="rect">
            <a:avLst/>
          </a:prstGeom>
          <a:noFill/>
          <a:ln w="6350">
            <a:noFill/>
          </a:ln>
        </p:spPr>
        <p:txBody>
          <a:bodyPr wrap="square" lIns="91440" tIns="45720" rIns="91440" bIns="45720" anchor="t">
            <a:spAutoFit/>
          </a:bodyPr>
          <a:lstStyle>
            <a:lvl1pPr marL="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29870">
              <a:lnSpc>
                <a:spcPct val="95000"/>
              </a:lnSpc>
              <a:spcBef>
                <a:spcPts val="1400"/>
              </a:spcBef>
              <a:buClr>
                <a:srgbClr val="DA5521"/>
              </a:buClr>
            </a:pPr>
            <a:r>
              <a:rPr lang="en-US" altLang="en-US" b="1" dirty="0">
                <a:solidFill>
                  <a:schemeClr val="bg1"/>
                </a:solidFill>
              </a:rPr>
              <a:t>Credit </a:t>
            </a:r>
            <a:r>
              <a:rPr lang="en-US" altLang="en-US" dirty="0">
                <a:solidFill>
                  <a:schemeClr val="bg1"/>
                </a:solidFill>
              </a:rPr>
              <a:t>is the ability to borrow money. You commit or obligate future income to buy items on credit today.</a:t>
            </a:r>
            <a:endParaRPr lang="en-US" altLang="en-US" dirty="0">
              <a:solidFill>
                <a:schemeClr val="bg1"/>
              </a:solidFill>
              <a:cs typeface="Arial" panose="020B0604020202020204" pitchFamily="34" charset="0"/>
            </a:endParaRPr>
          </a:p>
          <a:p>
            <a:pPr marL="229870">
              <a:lnSpc>
                <a:spcPct val="95000"/>
              </a:lnSpc>
              <a:spcBef>
                <a:spcPts val="1400"/>
              </a:spcBef>
            </a:pPr>
            <a:endParaRPr lang="en-US" altLang="en-US" dirty="0">
              <a:solidFill>
                <a:schemeClr val="bg1"/>
              </a:solidFill>
              <a:cs typeface="Arial"/>
            </a:endParaRPr>
          </a:p>
          <a:p>
            <a:pPr marL="229870">
              <a:lnSpc>
                <a:spcPct val="95000"/>
              </a:lnSpc>
              <a:spcBef>
                <a:spcPts val="1400"/>
              </a:spcBef>
            </a:pPr>
            <a:r>
              <a:rPr lang="en-US" altLang="en-US" b="1" dirty="0">
                <a:solidFill>
                  <a:schemeClr val="bg1"/>
                </a:solidFill>
                <a:latin typeface="Arial"/>
                <a:ea typeface="ＭＳ Ｐゴシック"/>
                <a:cs typeface="Arial"/>
              </a:rPr>
              <a:t>Interest</a:t>
            </a:r>
            <a:r>
              <a:rPr lang="en-US" altLang="en-US" dirty="0">
                <a:solidFill>
                  <a:schemeClr val="bg1"/>
                </a:solidFill>
                <a:latin typeface="Arial"/>
                <a:ea typeface="ＭＳ Ｐゴシック"/>
                <a:cs typeface="Arial"/>
              </a:rPr>
              <a:t> is money you pay on that borrowed money.</a:t>
            </a:r>
            <a:endParaRPr lang="en-US" altLang="en-US" dirty="0">
              <a:solidFill>
                <a:schemeClr val="bg1"/>
              </a:solidFill>
              <a:cs typeface="Arial"/>
            </a:endParaRPr>
          </a:p>
        </p:txBody>
      </p:sp>
      <p:pic>
        <p:nvPicPr>
          <p:cNvPr id="6" name="Picture 5" descr="Icon&#10;&#10;Description automatically generated">
            <a:extLst>
              <a:ext uri="{FF2B5EF4-FFF2-40B4-BE49-F238E27FC236}">
                <a16:creationId xmlns:a16="http://schemas.microsoft.com/office/drawing/2014/main" id="{7A40EB2F-C8F8-0A4E-8809-5308A14E615E}"/>
              </a:ext>
            </a:extLst>
          </p:cNvPr>
          <p:cNvPicPr>
            <a:picLocks noChangeAspect="1"/>
          </p:cNvPicPr>
          <p:nvPr/>
        </p:nvPicPr>
        <p:blipFill rotWithShape="1">
          <a:blip r:embed="rId3">
            <a:extLst>
              <a:ext uri="{28A0092B-C50C-407E-A947-70E740481C1C}">
                <a14:useLocalDpi xmlns:a14="http://schemas.microsoft.com/office/drawing/2010/main" val="0"/>
              </a:ext>
            </a:extLst>
          </a:blip>
          <a:srcRect b="54097"/>
          <a:stretch/>
        </p:blipFill>
        <p:spPr>
          <a:xfrm>
            <a:off x="2387600" y="1752601"/>
            <a:ext cx="1270000" cy="1362936"/>
          </a:xfrm>
          <a:prstGeom prst="rect">
            <a:avLst/>
          </a:prstGeom>
        </p:spPr>
      </p:pic>
      <p:sp>
        <p:nvSpPr>
          <p:cNvPr id="25" name="Content Placeholder 24">
            <a:extLst>
              <a:ext uri="{FF2B5EF4-FFF2-40B4-BE49-F238E27FC236}">
                <a16:creationId xmlns:a16="http://schemas.microsoft.com/office/drawing/2014/main" id="{956490CA-CDC2-DA90-5AFF-6FB0097EED52}"/>
              </a:ext>
            </a:extLst>
          </p:cNvPr>
          <p:cNvSpPr>
            <a:spLocks noGrp="1"/>
          </p:cNvSpPr>
          <p:nvPr>
            <p:ph idx="1"/>
          </p:nvPr>
        </p:nvSpPr>
        <p:spPr>
          <a:xfrm>
            <a:off x="5638800" y="1646239"/>
            <a:ext cx="5715000" cy="639762"/>
          </a:xfrm>
        </p:spPr>
        <p:txBody>
          <a:bodyPr/>
          <a:lstStyle/>
          <a:p>
            <a:pPr marL="0" indent="0">
              <a:buNone/>
            </a:pPr>
            <a:r>
              <a:rPr lang="en-US" sz="2800" dirty="0"/>
              <a:t>How is debt different from credit?</a:t>
            </a:r>
          </a:p>
          <a:p>
            <a:pPr marL="0" indent="0">
              <a:buNone/>
            </a:pPr>
            <a:endParaRPr lang="en-US" sz="2800" dirty="0"/>
          </a:p>
        </p:txBody>
      </p:sp>
      <p:sp>
        <p:nvSpPr>
          <p:cNvPr id="26" name="Content Placeholder 24">
            <a:extLst>
              <a:ext uri="{FF2B5EF4-FFF2-40B4-BE49-F238E27FC236}">
                <a16:creationId xmlns:a16="http://schemas.microsoft.com/office/drawing/2014/main" id="{60B20916-A112-A604-2AB6-1B5D46DC6CC8}"/>
              </a:ext>
            </a:extLst>
          </p:cNvPr>
          <p:cNvSpPr txBox="1">
            <a:spLocks/>
          </p:cNvSpPr>
          <p:nvPr/>
        </p:nvSpPr>
        <p:spPr bwMode="auto">
          <a:xfrm>
            <a:off x="5638800" y="2286001"/>
            <a:ext cx="5715000" cy="407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marL="228600" indent="-228600" algn="l" defTabSz="685800" rtl="0" eaLnBrk="0" fontAlgn="base" hangingPunct="0">
              <a:lnSpc>
                <a:spcPct val="105000"/>
              </a:lnSpc>
              <a:spcBef>
                <a:spcPts val="1400"/>
              </a:spcBef>
              <a:spcAft>
                <a:spcPct val="0"/>
              </a:spcAft>
              <a:buClr>
                <a:schemeClr val="accent2"/>
              </a:buClr>
              <a:buFont typeface="Wingdings" pitchFamily="2" charset="2"/>
              <a:buChar char="§"/>
              <a:defRPr sz="22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95000"/>
              </a:lnSpc>
              <a:spcBef>
                <a:spcPts val="1400"/>
              </a:spcBef>
              <a:spcAft>
                <a:spcPct val="0"/>
              </a:spcAft>
              <a:buClr>
                <a:srgbClr val="9B9B9B"/>
              </a:buClr>
              <a:buSzPct val="95000"/>
              <a:buFont typeface="Wingdings" pitchFamily="2" charset="2"/>
              <a:buChar char="§"/>
              <a:defRPr sz="22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t>Debt is the result of using credit.</a:t>
            </a:r>
          </a:p>
          <a:p>
            <a:r>
              <a:rPr lang="en-US" sz="2800" dirty="0"/>
              <a:t>You make a commitment with the lender to return the borrowed money per the terms of the agreement.</a:t>
            </a:r>
          </a:p>
          <a:p>
            <a:r>
              <a:rPr lang="en-US" sz="2800" dirty="0"/>
              <a:t>Debt = liability.</a:t>
            </a:r>
          </a:p>
          <a:p>
            <a:pPr marL="0" indent="0">
              <a:buFont typeface="Wingdings" pitchFamily="2" charset="2"/>
              <a:buNone/>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18A2-7A09-BA40-94FB-BB898860FD2F}"/>
              </a:ext>
            </a:extLst>
          </p:cNvPr>
          <p:cNvSpPr>
            <a:spLocks noGrp="1"/>
          </p:cNvSpPr>
          <p:nvPr>
            <p:ph type="title"/>
          </p:nvPr>
        </p:nvSpPr>
        <p:spPr/>
        <p:txBody>
          <a:bodyPr lIns="91440" anchor="ctr">
            <a:normAutofit/>
          </a:bodyPr>
          <a:lstStyle/>
          <a:p>
            <a:pPr eaLnBrk="1" fontAlgn="auto" hangingPunct="1">
              <a:spcAft>
                <a:spcPts val="0"/>
              </a:spcAft>
              <a:defRPr/>
            </a:pPr>
            <a:r>
              <a:rPr lang="en-US" dirty="0"/>
              <a:t>Pop Quiz: When Should You Use Credit?</a:t>
            </a:r>
            <a:endParaRPr lang="en-US" dirty="0">
              <a:ea typeface="+mj-ea"/>
              <a:cs typeface="+mj-cs"/>
            </a:endParaRPr>
          </a:p>
        </p:txBody>
      </p:sp>
      <p:sp>
        <p:nvSpPr>
          <p:cNvPr id="8" name="Slide Number Placeholder 3">
            <a:extLst>
              <a:ext uri="{FF2B5EF4-FFF2-40B4-BE49-F238E27FC236}">
                <a16:creationId xmlns:a16="http://schemas.microsoft.com/office/drawing/2014/main" id="{82DC7ED8-F4CD-C44D-9401-BE111209140F}"/>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6</a:t>
            </a:fld>
            <a:endParaRPr lang="en-US" altLang="en-US"/>
          </a:p>
        </p:txBody>
      </p:sp>
      <p:graphicFrame>
        <p:nvGraphicFramePr>
          <p:cNvPr id="5" name="Content Placeholder 4">
            <a:extLst>
              <a:ext uri="{FF2B5EF4-FFF2-40B4-BE49-F238E27FC236}">
                <a16:creationId xmlns:a16="http://schemas.microsoft.com/office/drawing/2014/main" id="{02BC7933-9859-23B0-B844-EBE3E335D8A8}"/>
              </a:ext>
            </a:extLst>
          </p:cNvPr>
          <p:cNvGraphicFramePr>
            <a:graphicFrameLocks noGrp="1"/>
          </p:cNvGraphicFramePr>
          <p:nvPr>
            <p:ph idx="1"/>
            <p:extLst>
              <p:ext uri="{D42A27DB-BD31-4B8C-83A1-F6EECF244321}">
                <p14:modId xmlns:p14="http://schemas.microsoft.com/office/powerpoint/2010/main" val="2213396702"/>
              </p:ext>
            </p:extLst>
          </p:nvPr>
        </p:nvGraphicFramePr>
        <p:xfrm>
          <a:off x="851941" y="1612643"/>
          <a:ext cx="5789120" cy="4465161"/>
        </p:xfrm>
        <a:graphic>
          <a:graphicData uri="http://schemas.openxmlformats.org/drawingml/2006/table">
            <a:tbl>
              <a:tblPr firstRow="1" bandRow="1">
                <a:tableStyleId>{5A111915-BE36-4E01-A7E5-04B1672EAD32}</a:tableStyleId>
              </a:tblPr>
              <a:tblGrid>
                <a:gridCol w="4361666">
                  <a:extLst>
                    <a:ext uri="{9D8B030D-6E8A-4147-A177-3AD203B41FA5}">
                      <a16:colId xmlns:a16="http://schemas.microsoft.com/office/drawing/2014/main" val="1864633586"/>
                    </a:ext>
                  </a:extLst>
                </a:gridCol>
                <a:gridCol w="1427454">
                  <a:extLst>
                    <a:ext uri="{9D8B030D-6E8A-4147-A177-3AD203B41FA5}">
                      <a16:colId xmlns:a16="http://schemas.microsoft.com/office/drawing/2014/main" val="2882597684"/>
                    </a:ext>
                  </a:extLst>
                </a:gridCol>
              </a:tblGrid>
              <a:tr h="624681">
                <a:tc gridSpan="2">
                  <a:txBody>
                    <a:bodyPr/>
                    <a:lstStyle/>
                    <a:p>
                      <a:pPr algn="l"/>
                      <a:r>
                        <a:rPr lang="en-US" sz="1800" dirty="0">
                          <a:latin typeface="+mj-lt"/>
                        </a:rPr>
                        <a:t>Which of the following activities can be done by using credit?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hMerge="1">
                  <a:txBody>
                    <a:bodyPr/>
                    <a:lstStyle/>
                    <a:p>
                      <a:endParaRPr lang="en-US" dirty="0"/>
                    </a:p>
                  </a:txBody>
                  <a:tcPr/>
                </a:tc>
                <a:extLst>
                  <a:ext uri="{0D108BD9-81ED-4DB2-BD59-A6C34878D82A}">
                    <a16:rowId xmlns:a16="http://schemas.microsoft.com/office/drawing/2014/main" val="3190334287"/>
                  </a:ext>
                </a:extLst>
              </a:tr>
              <a:tr h="548640">
                <a:tc>
                  <a:txBody>
                    <a:bodyPr/>
                    <a:lstStyle/>
                    <a:p>
                      <a:endParaRPr lang="en-US" dirty="0"/>
                    </a:p>
                  </a:txBody>
                  <a:tcPr>
                    <a:lnL w="12700" cap="flat" cmpd="sng" algn="ctr">
                      <a:no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26591485"/>
                  </a:ext>
                </a:extLst>
              </a:tr>
              <a:tr h="548640">
                <a:tc>
                  <a:txBody>
                    <a:bodyPr/>
                    <a:lstStyle/>
                    <a:p>
                      <a:endParaRPr lang="en-US" dirty="0"/>
                    </a:p>
                  </a:txBody>
                  <a:tcPr>
                    <a:lnL w="12700" cap="flat" cmpd="sng" algn="ctr">
                      <a:no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14217739"/>
                  </a:ext>
                </a:extLst>
              </a:tr>
              <a:tr h="548640">
                <a:tc>
                  <a:txBody>
                    <a:bodyPr/>
                    <a:lstStyle/>
                    <a:p>
                      <a:endParaRPr lang="en-US" dirty="0"/>
                    </a:p>
                  </a:txBody>
                  <a:tcPr>
                    <a:lnL w="12700" cap="flat" cmpd="sng" algn="ctr">
                      <a:no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06055608"/>
                  </a:ext>
                </a:extLst>
              </a:tr>
              <a:tr h="548640">
                <a:tc>
                  <a:txBody>
                    <a:bodyPr/>
                    <a:lstStyle/>
                    <a:p>
                      <a:endParaRPr lang="en-US" dirty="0"/>
                    </a:p>
                  </a:txBody>
                  <a:tcPr>
                    <a:lnL w="12700" cap="flat" cmpd="sng" algn="ctr">
                      <a:no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7096255"/>
                  </a:ext>
                </a:extLst>
              </a:tr>
              <a:tr h="548640">
                <a:tc>
                  <a:txBody>
                    <a:bodyPr/>
                    <a:lstStyle/>
                    <a:p>
                      <a:endParaRPr lang="en-US" dirty="0"/>
                    </a:p>
                  </a:txBody>
                  <a:tcPr>
                    <a:lnL w="12700" cap="flat" cmpd="sng" algn="ctr">
                      <a:no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29617112"/>
                  </a:ext>
                </a:extLst>
              </a:tr>
              <a:tr h="548640">
                <a:tc>
                  <a:txBody>
                    <a:bodyPr/>
                    <a:lstStyle/>
                    <a:p>
                      <a:endParaRPr lang="en-US" dirty="0"/>
                    </a:p>
                  </a:txBody>
                  <a:tcPr>
                    <a:lnL w="12700" cap="flat" cmpd="sng" algn="ctr">
                      <a:no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25105115"/>
                  </a:ext>
                </a:extLst>
              </a:tr>
              <a:tr h="548640">
                <a:tc>
                  <a:txBody>
                    <a:bodyPr/>
                    <a:lstStyle/>
                    <a:p>
                      <a:endParaRPr lang="en-US" dirty="0"/>
                    </a:p>
                  </a:txBody>
                  <a:tcPr>
                    <a:lnL w="12700" cap="flat" cmpd="sng" algn="ctr">
                      <a:no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dirty="0"/>
                    </a:p>
                  </a:txBody>
                  <a:tcPr>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17033569"/>
                  </a:ext>
                </a:extLst>
              </a:tr>
            </a:tbl>
          </a:graphicData>
        </a:graphic>
      </p:graphicFrame>
      <p:sp>
        <p:nvSpPr>
          <p:cNvPr id="7" name="TextBox 6">
            <a:extLst>
              <a:ext uri="{FF2B5EF4-FFF2-40B4-BE49-F238E27FC236}">
                <a16:creationId xmlns:a16="http://schemas.microsoft.com/office/drawing/2014/main" id="{8DFBC538-94DF-052B-D3CF-009932992F9E}"/>
              </a:ext>
            </a:extLst>
          </p:cNvPr>
          <p:cNvSpPr txBox="1"/>
          <p:nvPr/>
        </p:nvSpPr>
        <p:spPr>
          <a:xfrm>
            <a:off x="863600" y="2398985"/>
            <a:ext cx="46990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Buy a brand-new Mercedes Benz car</a:t>
            </a:r>
          </a:p>
        </p:txBody>
      </p:sp>
      <p:sp>
        <p:nvSpPr>
          <p:cNvPr id="9" name="TextBox 8">
            <a:extLst>
              <a:ext uri="{FF2B5EF4-FFF2-40B4-BE49-F238E27FC236}">
                <a16:creationId xmlns:a16="http://schemas.microsoft.com/office/drawing/2014/main" id="{39230481-FFF0-4214-B957-921EF2DDF776}"/>
              </a:ext>
            </a:extLst>
          </p:cNvPr>
          <p:cNvSpPr txBox="1"/>
          <p:nvPr/>
        </p:nvSpPr>
        <p:spPr>
          <a:xfrm>
            <a:off x="863600" y="2959517"/>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Be able to attend college</a:t>
            </a:r>
          </a:p>
        </p:txBody>
      </p:sp>
      <p:sp>
        <p:nvSpPr>
          <p:cNvPr id="10" name="TextBox 9">
            <a:extLst>
              <a:ext uri="{FF2B5EF4-FFF2-40B4-BE49-F238E27FC236}">
                <a16:creationId xmlns:a16="http://schemas.microsoft.com/office/drawing/2014/main" id="{CD5F0C2C-620B-FDC3-16CF-19A737366180}"/>
              </a:ext>
            </a:extLst>
          </p:cNvPr>
          <p:cNvSpPr txBox="1"/>
          <p:nvPr/>
        </p:nvSpPr>
        <p:spPr>
          <a:xfrm>
            <a:off x="863600" y="3467911"/>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Have better relationship with friends</a:t>
            </a:r>
          </a:p>
        </p:txBody>
      </p:sp>
      <p:sp>
        <p:nvSpPr>
          <p:cNvPr id="11" name="TextBox 10">
            <a:extLst>
              <a:ext uri="{FF2B5EF4-FFF2-40B4-BE49-F238E27FC236}">
                <a16:creationId xmlns:a16="http://schemas.microsoft.com/office/drawing/2014/main" id="{B9B0F6CE-3B2C-3B37-04F9-39F42F992A65}"/>
              </a:ext>
            </a:extLst>
          </p:cNvPr>
          <p:cNvSpPr txBox="1"/>
          <p:nvPr/>
        </p:nvSpPr>
        <p:spPr>
          <a:xfrm>
            <a:off x="863600" y="4031322"/>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Start a small business</a:t>
            </a:r>
          </a:p>
        </p:txBody>
      </p:sp>
      <p:sp>
        <p:nvSpPr>
          <p:cNvPr id="12" name="TextBox 11">
            <a:extLst>
              <a:ext uri="{FF2B5EF4-FFF2-40B4-BE49-F238E27FC236}">
                <a16:creationId xmlns:a16="http://schemas.microsoft.com/office/drawing/2014/main" id="{F94D7EAD-F528-4495-00C3-D69A4D6C2A1B}"/>
              </a:ext>
            </a:extLst>
          </p:cNvPr>
          <p:cNvSpPr txBox="1"/>
          <p:nvPr/>
        </p:nvSpPr>
        <p:spPr>
          <a:xfrm>
            <a:off x="863600" y="4623568"/>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Own a home</a:t>
            </a:r>
          </a:p>
        </p:txBody>
      </p:sp>
      <p:sp>
        <p:nvSpPr>
          <p:cNvPr id="14" name="TextBox 13">
            <a:extLst>
              <a:ext uri="{FF2B5EF4-FFF2-40B4-BE49-F238E27FC236}">
                <a16:creationId xmlns:a16="http://schemas.microsoft.com/office/drawing/2014/main" id="{2F5A2D96-8902-1416-0371-208E6A1E2613}"/>
              </a:ext>
            </a:extLst>
          </p:cNvPr>
          <p:cNvSpPr txBox="1"/>
          <p:nvPr/>
        </p:nvSpPr>
        <p:spPr>
          <a:xfrm>
            <a:off x="863600" y="5138447"/>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Buy a new laptop for school</a:t>
            </a:r>
          </a:p>
        </p:txBody>
      </p:sp>
      <p:sp>
        <p:nvSpPr>
          <p:cNvPr id="15" name="TextBox 14">
            <a:extLst>
              <a:ext uri="{FF2B5EF4-FFF2-40B4-BE49-F238E27FC236}">
                <a16:creationId xmlns:a16="http://schemas.microsoft.com/office/drawing/2014/main" id="{24EA1003-65C9-5448-C911-372330A2B7DC}"/>
              </a:ext>
            </a:extLst>
          </p:cNvPr>
          <p:cNvSpPr txBox="1"/>
          <p:nvPr/>
        </p:nvSpPr>
        <p:spPr>
          <a:xfrm>
            <a:off x="863600" y="5701858"/>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Get better grades in school</a:t>
            </a:r>
          </a:p>
        </p:txBody>
      </p:sp>
      <p:sp>
        <p:nvSpPr>
          <p:cNvPr id="16" name="TextBox 15">
            <a:extLst>
              <a:ext uri="{FF2B5EF4-FFF2-40B4-BE49-F238E27FC236}">
                <a16:creationId xmlns:a16="http://schemas.microsoft.com/office/drawing/2014/main" id="{2C772A0B-D135-B31C-10C3-BFC59581A20F}"/>
              </a:ext>
            </a:extLst>
          </p:cNvPr>
          <p:cNvSpPr txBox="1"/>
          <p:nvPr/>
        </p:nvSpPr>
        <p:spPr>
          <a:xfrm>
            <a:off x="5601741" y="2315853"/>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18" name="TextBox 17">
            <a:extLst>
              <a:ext uri="{FF2B5EF4-FFF2-40B4-BE49-F238E27FC236}">
                <a16:creationId xmlns:a16="http://schemas.microsoft.com/office/drawing/2014/main" id="{2E7D950A-EE23-7EEB-BEBA-5D73C04134F5}"/>
              </a:ext>
            </a:extLst>
          </p:cNvPr>
          <p:cNvSpPr txBox="1"/>
          <p:nvPr/>
        </p:nvSpPr>
        <p:spPr>
          <a:xfrm>
            <a:off x="5601741" y="3971837"/>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19" name="TextBox 18">
            <a:extLst>
              <a:ext uri="{FF2B5EF4-FFF2-40B4-BE49-F238E27FC236}">
                <a16:creationId xmlns:a16="http://schemas.microsoft.com/office/drawing/2014/main" id="{279503B4-4338-C118-8CFA-2EFE826AF84B}"/>
              </a:ext>
            </a:extLst>
          </p:cNvPr>
          <p:cNvSpPr txBox="1"/>
          <p:nvPr/>
        </p:nvSpPr>
        <p:spPr>
          <a:xfrm>
            <a:off x="5601741" y="2863855"/>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20" name="TextBox 19">
            <a:extLst>
              <a:ext uri="{FF2B5EF4-FFF2-40B4-BE49-F238E27FC236}">
                <a16:creationId xmlns:a16="http://schemas.microsoft.com/office/drawing/2014/main" id="{1598B448-920B-B4CA-4E3D-749B77C22DDC}"/>
              </a:ext>
            </a:extLst>
          </p:cNvPr>
          <p:cNvSpPr txBox="1"/>
          <p:nvPr/>
        </p:nvSpPr>
        <p:spPr>
          <a:xfrm>
            <a:off x="5601741" y="4519839"/>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22" name="TextBox 21">
            <a:extLst>
              <a:ext uri="{FF2B5EF4-FFF2-40B4-BE49-F238E27FC236}">
                <a16:creationId xmlns:a16="http://schemas.microsoft.com/office/drawing/2014/main" id="{B6D89B63-3396-B1A0-11BD-80A0FC4C5FA6}"/>
              </a:ext>
            </a:extLst>
          </p:cNvPr>
          <p:cNvSpPr txBox="1"/>
          <p:nvPr/>
        </p:nvSpPr>
        <p:spPr>
          <a:xfrm>
            <a:off x="5601741" y="5635079"/>
            <a:ext cx="762000" cy="384721"/>
          </a:xfrm>
          <a:prstGeom prst="rect">
            <a:avLst/>
          </a:prstGeom>
          <a:solidFill>
            <a:schemeClr val="accent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NO</a:t>
            </a:r>
          </a:p>
        </p:txBody>
      </p:sp>
      <p:sp>
        <p:nvSpPr>
          <p:cNvPr id="23" name="TextBox 22">
            <a:extLst>
              <a:ext uri="{FF2B5EF4-FFF2-40B4-BE49-F238E27FC236}">
                <a16:creationId xmlns:a16="http://schemas.microsoft.com/office/drawing/2014/main" id="{018C86A3-C7AE-BB6E-6710-CD0915A5CF62}"/>
              </a:ext>
            </a:extLst>
          </p:cNvPr>
          <p:cNvSpPr txBox="1"/>
          <p:nvPr/>
        </p:nvSpPr>
        <p:spPr>
          <a:xfrm>
            <a:off x="5601741" y="3411857"/>
            <a:ext cx="762000" cy="384721"/>
          </a:xfrm>
          <a:prstGeom prst="rect">
            <a:avLst/>
          </a:prstGeom>
          <a:solidFill>
            <a:schemeClr val="accent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NO</a:t>
            </a:r>
          </a:p>
        </p:txBody>
      </p:sp>
      <p:sp>
        <p:nvSpPr>
          <p:cNvPr id="4" name="Content Placeholder 2">
            <a:extLst>
              <a:ext uri="{FF2B5EF4-FFF2-40B4-BE49-F238E27FC236}">
                <a16:creationId xmlns:a16="http://schemas.microsoft.com/office/drawing/2014/main" id="{2FAC8CD5-EF63-DE4E-C1ED-32B4BD4D24DA}"/>
              </a:ext>
            </a:extLst>
          </p:cNvPr>
          <p:cNvSpPr txBox="1">
            <a:spLocks/>
          </p:cNvSpPr>
          <p:nvPr/>
        </p:nvSpPr>
        <p:spPr bwMode="auto">
          <a:xfrm>
            <a:off x="7239000" y="1631950"/>
            <a:ext cx="433705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marL="228600" indent="-228600" algn="l" defTabSz="685800" rtl="0" eaLnBrk="0" fontAlgn="base" hangingPunct="0">
              <a:lnSpc>
                <a:spcPct val="105000"/>
              </a:lnSpc>
              <a:spcBef>
                <a:spcPts val="1400"/>
              </a:spcBef>
              <a:spcAft>
                <a:spcPct val="0"/>
              </a:spcAft>
              <a:buClr>
                <a:schemeClr val="accent2"/>
              </a:buClr>
              <a:buFont typeface="Wingdings" pitchFamily="2" charset="2"/>
              <a:buChar char="§"/>
              <a:defRPr sz="22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95000"/>
              </a:lnSpc>
              <a:spcBef>
                <a:spcPts val="1400"/>
              </a:spcBef>
              <a:spcAft>
                <a:spcPct val="0"/>
              </a:spcAft>
              <a:buClr>
                <a:srgbClr val="9B9B9B"/>
              </a:buClr>
              <a:buSzPct val="95000"/>
              <a:buFont typeface="Wingdings" pitchFamily="2" charset="2"/>
              <a:buChar char="§"/>
              <a:defRPr sz="22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Best times to use credit are…</a:t>
            </a:r>
          </a:p>
          <a:p>
            <a:r>
              <a:rPr lang="en-US" dirty="0"/>
              <a:t>When investing in assets that are likely to increase in value.</a:t>
            </a:r>
          </a:p>
          <a:p>
            <a:r>
              <a:rPr lang="en-US" dirty="0"/>
              <a:t>When you feel confident in your ability to </a:t>
            </a:r>
            <a:r>
              <a:rPr lang="en-US" b="1" dirty="0"/>
              <a:t>afford</a:t>
            </a:r>
            <a:r>
              <a:rPr lang="en-US" dirty="0"/>
              <a:t> the payments toward that purchase.</a:t>
            </a:r>
          </a:p>
          <a:p>
            <a:r>
              <a:rPr lang="en-US" dirty="0"/>
              <a:t>When the impact of using that credit product won’t significantly deteriorate your financial stability.</a:t>
            </a:r>
          </a:p>
          <a:p>
            <a:pPr marL="0" indent="0">
              <a:buNone/>
            </a:pPr>
            <a:endParaRPr lang="en-US" sz="2000" dirty="0"/>
          </a:p>
        </p:txBody>
      </p:sp>
      <p:sp>
        <p:nvSpPr>
          <p:cNvPr id="3" name="TextBox 2">
            <a:extLst>
              <a:ext uri="{FF2B5EF4-FFF2-40B4-BE49-F238E27FC236}">
                <a16:creationId xmlns:a16="http://schemas.microsoft.com/office/drawing/2014/main" id="{405616EE-15A5-47CE-377A-0075EDE78553}"/>
              </a:ext>
            </a:extLst>
          </p:cNvPr>
          <p:cNvSpPr txBox="1"/>
          <p:nvPr/>
        </p:nvSpPr>
        <p:spPr>
          <a:xfrm>
            <a:off x="5601741" y="5075099"/>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Tree>
    <p:extLst>
      <p:ext uri="{BB962C8B-B14F-4D97-AF65-F5344CB8AC3E}">
        <p14:creationId xmlns:p14="http://schemas.microsoft.com/office/powerpoint/2010/main" val="20829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0"/>
                                        <p:tgtEl>
                                          <p:spTgt spid="20"/>
                                        </p:tgtEl>
                                      </p:cBhvr>
                                    </p:animEffect>
                                    <p:anim calcmode="lin" valueType="num">
                                      <p:cBhvr>
                                        <p:cTn id="71" dur="1000" fill="hold"/>
                                        <p:tgtEl>
                                          <p:spTgt spid="20"/>
                                        </p:tgtEl>
                                        <p:attrNameLst>
                                          <p:attrName>ppt_x</p:attrName>
                                        </p:attrNameLst>
                                      </p:cBhvr>
                                      <p:tavLst>
                                        <p:tav tm="0">
                                          <p:val>
                                            <p:strVal val="#ppt_x"/>
                                          </p:val>
                                        </p:tav>
                                        <p:tav tm="100000">
                                          <p:val>
                                            <p:strVal val="#ppt_x"/>
                                          </p:val>
                                        </p:tav>
                                      </p:tavLst>
                                    </p:anim>
                                    <p:anim calcmode="lin" valueType="num">
                                      <p:cBhvr>
                                        <p:cTn id="7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1000"/>
                                        <p:tgtEl>
                                          <p:spTgt spid="3"/>
                                        </p:tgtEl>
                                      </p:cBhvr>
                                    </p:animEffect>
                                    <p:anim calcmode="lin" valueType="num">
                                      <p:cBhvr>
                                        <p:cTn id="85" dur="1000" fill="hold"/>
                                        <p:tgtEl>
                                          <p:spTgt spid="3"/>
                                        </p:tgtEl>
                                        <p:attrNameLst>
                                          <p:attrName>ppt_x</p:attrName>
                                        </p:attrNameLst>
                                      </p:cBhvr>
                                      <p:tavLst>
                                        <p:tav tm="0">
                                          <p:val>
                                            <p:strVal val="#ppt_x"/>
                                          </p:val>
                                        </p:tav>
                                        <p:tav tm="100000">
                                          <p:val>
                                            <p:strVal val="#ppt_x"/>
                                          </p:val>
                                        </p:tav>
                                      </p:tavLst>
                                    </p:anim>
                                    <p:anim calcmode="lin" valueType="num">
                                      <p:cBhvr>
                                        <p:cTn id="8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1000"/>
                                        <p:tgtEl>
                                          <p:spTgt spid="15"/>
                                        </p:tgtEl>
                                      </p:cBhvr>
                                    </p:animEffect>
                                    <p:anim calcmode="lin" valueType="num">
                                      <p:cBhvr>
                                        <p:cTn id="92" dur="1000" fill="hold"/>
                                        <p:tgtEl>
                                          <p:spTgt spid="15"/>
                                        </p:tgtEl>
                                        <p:attrNameLst>
                                          <p:attrName>ppt_x</p:attrName>
                                        </p:attrNameLst>
                                      </p:cBhvr>
                                      <p:tavLst>
                                        <p:tav tm="0">
                                          <p:val>
                                            <p:strVal val="#ppt_x"/>
                                          </p:val>
                                        </p:tav>
                                        <p:tav tm="100000">
                                          <p:val>
                                            <p:strVal val="#ppt_x"/>
                                          </p:val>
                                        </p:tav>
                                      </p:tavLst>
                                    </p:anim>
                                    <p:anim calcmode="lin" valueType="num">
                                      <p:cBhvr>
                                        <p:cTn id="9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anim calcmode="lin" valueType="num">
                                      <p:cBhvr>
                                        <p:cTn id="99" dur="1000" fill="hold"/>
                                        <p:tgtEl>
                                          <p:spTgt spid="22"/>
                                        </p:tgtEl>
                                        <p:attrNameLst>
                                          <p:attrName>ppt_x</p:attrName>
                                        </p:attrNameLst>
                                      </p:cBhvr>
                                      <p:tavLst>
                                        <p:tav tm="0">
                                          <p:val>
                                            <p:strVal val="#ppt_x"/>
                                          </p:val>
                                        </p:tav>
                                        <p:tav tm="100000">
                                          <p:val>
                                            <p:strVal val="#ppt_x"/>
                                          </p:val>
                                        </p:tav>
                                      </p:tavLst>
                                    </p:anim>
                                    <p:anim calcmode="lin" valueType="num">
                                      <p:cBhvr>
                                        <p:cTn id="10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fade">
                                      <p:cBhvr>
                                        <p:cTn id="10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4" grpId="0"/>
      <p:bldP spid="15" grpId="0"/>
      <p:bldP spid="16" grpId="0" animBg="1"/>
      <p:bldP spid="18" grpId="0" animBg="1"/>
      <p:bldP spid="19" grpId="0" animBg="1"/>
      <p:bldP spid="20" grpId="0" animBg="1"/>
      <p:bldP spid="22" grpId="0" animBg="1"/>
      <p:bldP spid="23" grpId="0" animBg="1"/>
      <p:bldP spid="4"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EE6BC3-3A48-3F45-979B-6CD800475451}"/>
              </a:ext>
            </a:extLst>
          </p:cNvPr>
          <p:cNvSpPr>
            <a:spLocks noGrp="1"/>
          </p:cNvSpPr>
          <p:nvPr>
            <p:ph type="title"/>
          </p:nvPr>
        </p:nvSpPr>
        <p:spPr/>
        <p:txBody>
          <a:bodyPr/>
          <a:lstStyle/>
          <a:p>
            <a:r>
              <a:rPr lang="en-US" dirty="0"/>
              <a:t>Pop Quiz: Who Are Lenders?</a:t>
            </a:r>
          </a:p>
        </p:txBody>
      </p:sp>
      <p:sp>
        <p:nvSpPr>
          <p:cNvPr id="10" name="Slide Number Placeholder 3">
            <a:extLst>
              <a:ext uri="{FF2B5EF4-FFF2-40B4-BE49-F238E27FC236}">
                <a16:creationId xmlns:a16="http://schemas.microsoft.com/office/drawing/2014/main" id="{49F9484A-E445-6A49-8DF6-9591487C9F8C}"/>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7</a:t>
            </a:fld>
            <a:endParaRPr lang="en-US" altLang="en-US"/>
          </a:p>
        </p:txBody>
      </p:sp>
      <p:graphicFrame>
        <p:nvGraphicFramePr>
          <p:cNvPr id="2" name="Content Placeholder 4">
            <a:extLst>
              <a:ext uri="{FF2B5EF4-FFF2-40B4-BE49-F238E27FC236}">
                <a16:creationId xmlns:a16="http://schemas.microsoft.com/office/drawing/2014/main" id="{32EDD065-0C3F-F1CE-DFE2-8CEBF177A20E}"/>
              </a:ext>
            </a:extLst>
          </p:cNvPr>
          <p:cNvGraphicFramePr>
            <a:graphicFrameLocks noGrp="1"/>
          </p:cNvGraphicFramePr>
          <p:nvPr>
            <p:ph idx="1"/>
            <p:extLst>
              <p:ext uri="{D42A27DB-BD31-4B8C-83A1-F6EECF244321}">
                <p14:modId xmlns:p14="http://schemas.microsoft.com/office/powerpoint/2010/main" val="777137467"/>
              </p:ext>
            </p:extLst>
          </p:nvPr>
        </p:nvGraphicFramePr>
        <p:xfrm>
          <a:off x="838200" y="1605148"/>
          <a:ext cx="5562600" cy="4465161"/>
        </p:xfrm>
        <a:graphic>
          <a:graphicData uri="http://schemas.openxmlformats.org/drawingml/2006/table">
            <a:tbl>
              <a:tblPr firstRow="1" bandRow="1">
                <a:tableStyleId>{5A111915-BE36-4E01-A7E5-04B1672EAD32}</a:tableStyleId>
              </a:tblPr>
              <a:tblGrid>
                <a:gridCol w="4191000">
                  <a:extLst>
                    <a:ext uri="{9D8B030D-6E8A-4147-A177-3AD203B41FA5}">
                      <a16:colId xmlns:a16="http://schemas.microsoft.com/office/drawing/2014/main" val="1864633586"/>
                    </a:ext>
                  </a:extLst>
                </a:gridCol>
                <a:gridCol w="1371600">
                  <a:extLst>
                    <a:ext uri="{9D8B030D-6E8A-4147-A177-3AD203B41FA5}">
                      <a16:colId xmlns:a16="http://schemas.microsoft.com/office/drawing/2014/main" val="2882597684"/>
                    </a:ext>
                  </a:extLst>
                </a:gridCol>
              </a:tblGrid>
              <a:tr h="624681">
                <a:tc gridSpan="2">
                  <a:txBody>
                    <a:bodyPr/>
                    <a:lstStyle/>
                    <a:p>
                      <a:pPr algn="l"/>
                      <a:r>
                        <a:rPr lang="en-US" sz="2000" dirty="0">
                          <a:latin typeface="+mj-lt"/>
                        </a:rPr>
                        <a:t>Which of the following are lenders of credit?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5"/>
                    </a:solidFill>
                  </a:tcPr>
                </a:tc>
                <a:tc hMerge="1">
                  <a:txBody>
                    <a:bodyPr/>
                    <a:lstStyle/>
                    <a:p>
                      <a:endParaRPr lang="en-US" dirty="0"/>
                    </a:p>
                  </a:txBody>
                  <a:tcPr/>
                </a:tc>
                <a:extLst>
                  <a:ext uri="{0D108BD9-81ED-4DB2-BD59-A6C34878D82A}">
                    <a16:rowId xmlns:a16="http://schemas.microsoft.com/office/drawing/2014/main" val="3190334287"/>
                  </a:ext>
                </a:extLst>
              </a:tr>
              <a:tr h="5486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126591485"/>
                  </a:ext>
                </a:extLst>
              </a:tr>
              <a:tr h="5486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14217739"/>
                  </a:ext>
                </a:extLst>
              </a:tr>
              <a:tr h="5486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06055608"/>
                  </a:ext>
                </a:extLst>
              </a:tr>
              <a:tr h="5486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7096255"/>
                  </a:ext>
                </a:extLst>
              </a:tr>
              <a:tr h="5486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29617112"/>
                  </a:ext>
                </a:extLst>
              </a:tr>
              <a:tr h="5486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25105115"/>
                  </a:ext>
                </a:extLst>
              </a:tr>
              <a:tr h="5486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3817033569"/>
                  </a:ext>
                </a:extLst>
              </a:tr>
            </a:tbl>
          </a:graphicData>
        </a:graphic>
      </p:graphicFrame>
      <p:sp>
        <p:nvSpPr>
          <p:cNvPr id="3" name="TextBox 2">
            <a:extLst>
              <a:ext uri="{FF2B5EF4-FFF2-40B4-BE49-F238E27FC236}">
                <a16:creationId xmlns:a16="http://schemas.microsoft.com/office/drawing/2014/main" id="{9A4A2D0C-1059-2EBC-0FD3-124835FF9541}"/>
              </a:ext>
            </a:extLst>
          </p:cNvPr>
          <p:cNvSpPr txBox="1"/>
          <p:nvPr/>
        </p:nvSpPr>
        <p:spPr>
          <a:xfrm>
            <a:off x="838200" y="2391909"/>
            <a:ext cx="30480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Banks/credit unions</a:t>
            </a:r>
          </a:p>
        </p:txBody>
      </p:sp>
      <p:sp>
        <p:nvSpPr>
          <p:cNvPr id="5" name="TextBox 4">
            <a:extLst>
              <a:ext uri="{FF2B5EF4-FFF2-40B4-BE49-F238E27FC236}">
                <a16:creationId xmlns:a16="http://schemas.microsoft.com/office/drawing/2014/main" id="{FF0507DF-668B-9282-6CF3-2255D796557B}"/>
              </a:ext>
            </a:extLst>
          </p:cNvPr>
          <p:cNvSpPr txBox="1"/>
          <p:nvPr/>
        </p:nvSpPr>
        <p:spPr>
          <a:xfrm>
            <a:off x="838200" y="2952022"/>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Chime, Venmo, other similar apps</a:t>
            </a:r>
          </a:p>
        </p:txBody>
      </p:sp>
      <p:sp>
        <p:nvSpPr>
          <p:cNvPr id="6" name="TextBox 5">
            <a:extLst>
              <a:ext uri="{FF2B5EF4-FFF2-40B4-BE49-F238E27FC236}">
                <a16:creationId xmlns:a16="http://schemas.microsoft.com/office/drawing/2014/main" id="{D7B5C48B-9247-D7FE-783B-F3AB4C5E7258}"/>
              </a:ext>
            </a:extLst>
          </p:cNvPr>
          <p:cNvSpPr txBox="1"/>
          <p:nvPr/>
        </p:nvSpPr>
        <p:spPr>
          <a:xfrm>
            <a:off x="838200" y="3514475"/>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Your pet</a:t>
            </a:r>
          </a:p>
        </p:txBody>
      </p:sp>
      <p:sp>
        <p:nvSpPr>
          <p:cNvPr id="7" name="TextBox 6">
            <a:extLst>
              <a:ext uri="{FF2B5EF4-FFF2-40B4-BE49-F238E27FC236}">
                <a16:creationId xmlns:a16="http://schemas.microsoft.com/office/drawing/2014/main" id="{EDA2F2DF-425F-065F-5C9B-A45E82D0A127}"/>
              </a:ext>
            </a:extLst>
          </p:cNvPr>
          <p:cNvSpPr txBox="1"/>
          <p:nvPr/>
        </p:nvSpPr>
        <p:spPr>
          <a:xfrm>
            <a:off x="838200" y="4076928"/>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Auto finance companies</a:t>
            </a:r>
          </a:p>
        </p:txBody>
      </p:sp>
      <p:sp>
        <p:nvSpPr>
          <p:cNvPr id="8" name="TextBox 7">
            <a:extLst>
              <a:ext uri="{FF2B5EF4-FFF2-40B4-BE49-F238E27FC236}">
                <a16:creationId xmlns:a16="http://schemas.microsoft.com/office/drawing/2014/main" id="{D501ADA8-4BF6-0410-97CA-967FEDE3B977}"/>
              </a:ext>
            </a:extLst>
          </p:cNvPr>
          <p:cNvSpPr txBox="1"/>
          <p:nvPr/>
        </p:nvSpPr>
        <p:spPr>
          <a:xfrm>
            <a:off x="869950" y="4616073"/>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Department stores</a:t>
            </a:r>
          </a:p>
        </p:txBody>
      </p:sp>
      <p:sp>
        <p:nvSpPr>
          <p:cNvPr id="11" name="TextBox 10">
            <a:extLst>
              <a:ext uri="{FF2B5EF4-FFF2-40B4-BE49-F238E27FC236}">
                <a16:creationId xmlns:a16="http://schemas.microsoft.com/office/drawing/2014/main" id="{2D987C5A-8405-50E4-D8A4-FE2AF4B329D6}"/>
              </a:ext>
            </a:extLst>
          </p:cNvPr>
          <p:cNvSpPr txBox="1"/>
          <p:nvPr/>
        </p:nvSpPr>
        <p:spPr>
          <a:xfrm>
            <a:off x="869950" y="5177359"/>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U.S. government</a:t>
            </a:r>
          </a:p>
        </p:txBody>
      </p:sp>
      <p:sp>
        <p:nvSpPr>
          <p:cNvPr id="12" name="TextBox 11">
            <a:extLst>
              <a:ext uri="{FF2B5EF4-FFF2-40B4-BE49-F238E27FC236}">
                <a16:creationId xmlns:a16="http://schemas.microsoft.com/office/drawing/2014/main" id="{21FF4E84-29B2-5E93-B511-3B1A29C84EB1}"/>
              </a:ext>
            </a:extLst>
          </p:cNvPr>
          <p:cNvSpPr txBox="1"/>
          <p:nvPr/>
        </p:nvSpPr>
        <p:spPr>
          <a:xfrm>
            <a:off x="869950" y="5717671"/>
            <a:ext cx="45593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000" kern="2400" dirty="0">
                <a:solidFill>
                  <a:srgbClr val="595959"/>
                </a:solidFill>
              </a:rPr>
              <a:t>Credit card companies</a:t>
            </a:r>
          </a:p>
        </p:txBody>
      </p:sp>
      <p:sp>
        <p:nvSpPr>
          <p:cNvPr id="13" name="TextBox 12">
            <a:extLst>
              <a:ext uri="{FF2B5EF4-FFF2-40B4-BE49-F238E27FC236}">
                <a16:creationId xmlns:a16="http://schemas.microsoft.com/office/drawing/2014/main" id="{7EF9F9D6-805C-30B5-81F9-6E5CFEC1DDBD}"/>
              </a:ext>
            </a:extLst>
          </p:cNvPr>
          <p:cNvSpPr txBox="1"/>
          <p:nvPr/>
        </p:nvSpPr>
        <p:spPr>
          <a:xfrm>
            <a:off x="5588000" y="2340049"/>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14" name="TextBox 13">
            <a:extLst>
              <a:ext uri="{FF2B5EF4-FFF2-40B4-BE49-F238E27FC236}">
                <a16:creationId xmlns:a16="http://schemas.microsoft.com/office/drawing/2014/main" id="{9213838D-F36B-1AB5-16F8-29C7654D276E}"/>
              </a:ext>
            </a:extLst>
          </p:cNvPr>
          <p:cNvSpPr txBox="1"/>
          <p:nvPr/>
        </p:nvSpPr>
        <p:spPr>
          <a:xfrm>
            <a:off x="5588000" y="3967154"/>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15" name="TextBox 14">
            <a:extLst>
              <a:ext uri="{FF2B5EF4-FFF2-40B4-BE49-F238E27FC236}">
                <a16:creationId xmlns:a16="http://schemas.microsoft.com/office/drawing/2014/main" id="{38F82790-2ECB-DB74-C4C5-DB4FD6509843}"/>
              </a:ext>
            </a:extLst>
          </p:cNvPr>
          <p:cNvSpPr txBox="1"/>
          <p:nvPr/>
        </p:nvSpPr>
        <p:spPr>
          <a:xfrm>
            <a:off x="5588000" y="2879707"/>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16" name="TextBox 15">
            <a:extLst>
              <a:ext uri="{FF2B5EF4-FFF2-40B4-BE49-F238E27FC236}">
                <a16:creationId xmlns:a16="http://schemas.microsoft.com/office/drawing/2014/main" id="{31FF1F3C-48F2-17A2-60BF-5FCCA5B1F69E}"/>
              </a:ext>
            </a:extLst>
          </p:cNvPr>
          <p:cNvSpPr txBox="1"/>
          <p:nvPr/>
        </p:nvSpPr>
        <p:spPr>
          <a:xfrm>
            <a:off x="5588000" y="4494549"/>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19" name="TextBox 18">
            <a:extLst>
              <a:ext uri="{FF2B5EF4-FFF2-40B4-BE49-F238E27FC236}">
                <a16:creationId xmlns:a16="http://schemas.microsoft.com/office/drawing/2014/main" id="{026DE47B-64CC-BEF6-AC8E-4CF03F0399FB}"/>
              </a:ext>
            </a:extLst>
          </p:cNvPr>
          <p:cNvSpPr txBox="1"/>
          <p:nvPr/>
        </p:nvSpPr>
        <p:spPr>
          <a:xfrm>
            <a:off x="5588000" y="3401212"/>
            <a:ext cx="762000" cy="384721"/>
          </a:xfrm>
          <a:prstGeom prst="rect">
            <a:avLst/>
          </a:prstGeom>
          <a:solidFill>
            <a:schemeClr val="accent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NO</a:t>
            </a:r>
          </a:p>
        </p:txBody>
      </p:sp>
      <p:sp>
        <p:nvSpPr>
          <p:cNvPr id="20" name="TextBox 19">
            <a:extLst>
              <a:ext uri="{FF2B5EF4-FFF2-40B4-BE49-F238E27FC236}">
                <a16:creationId xmlns:a16="http://schemas.microsoft.com/office/drawing/2014/main" id="{DB6029F2-03F2-1F1D-897A-2F72E5DFAF4A}"/>
              </a:ext>
            </a:extLst>
          </p:cNvPr>
          <p:cNvSpPr txBox="1"/>
          <p:nvPr/>
        </p:nvSpPr>
        <p:spPr>
          <a:xfrm>
            <a:off x="5588000" y="5060491"/>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21" name="TextBox 20">
            <a:extLst>
              <a:ext uri="{FF2B5EF4-FFF2-40B4-BE49-F238E27FC236}">
                <a16:creationId xmlns:a16="http://schemas.microsoft.com/office/drawing/2014/main" id="{08AA34EC-2E46-1A85-DBFC-34FE06CF69C0}"/>
              </a:ext>
            </a:extLst>
          </p:cNvPr>
          <p:cNvSpPr txBox="1"/>
          <p:nvPr/>
        </p:nvSpPr>
        <p:spPr>
          <a:xfrm>
            <a:off x="5588000" y="5608980"/>
            <a:ext cx="762000" cy="384721"/>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000" kern="2400" dirty="0">
                <a:solidFill>
                  <a:schemeClr val="bg1"/>
                </a:solidFill>
              </a:rPr>
              <a:t>YES</a:t>
            </a:r>
          </a:p>
        </p:txBody>
      </p:sp>
      <p:sp>
        <p:nvSpPr>
          <p:cNvPr id="18" name="Content Placeholder 2">
            <a:extLst>
              <a:ext uri="{FF2B5EF4-FFF2-40B4-BE49-F238E27FC236}">
                <a16:creationId xmlns:a16="http://schemas.microsoft.com/office/drawing/2014/main" id="{49881D15-351B-B6BF-A421-D431ED1827DA}"/>
              </a:ext>
            </a:extLst>
          </p:cNvPr>
          <p:cNvSpPr txBox="1">
            <a:spLocks/>
          </p:cNvSpPr>
          <p:nvPr/>
        </p:nvSpPr>
        <p:spPr bwMode="auto">
          <a:xfrm>
            <a:off x="6934200" y="2533113"/>
            <a:ext cx="4419600" cy="2609229"/>
          </a:xfrm>
          <a:prstGeom prst="rect">
            <a:avLst/>
          </a:prstGeom>
          <a:solidFill>
            <a:schemeClr val="accent2"/>
          </a:solidFill>
          <a:ln>
            <a:noFill/>
          </a:ln>
        </p:spPr>
        <p:txBody>
          <a:bodyPr vert="horz" wrap="square" lIns="274320" tIns="45720" rIns="274320" bIns="45720" numCol="1" anchor="ctr" anchorCtr="0" compatLnSpc="1">
            <a:prstTxWarp prst="textNoShape">
              <a:avLst/>
            </a:prstTxWarp>
            <a:noAutofit/>
          </a:bodyPr>
          <a:lstStyle>
            <a:lvl1pPr marL="228600" indent="-228600" algn="l" defTabSz="685800" rtl="0" eaLnBrk="0" fontAlgn="base" hangingPunct="0">
              <a:lnSpc>
                <a:spcPct val="105000"/>
              </a:lnSpc>
              <a:spcBef>
                <a:spcPts val="1400"/>
              </a:spcBef>
              <a:spcAft>
                <a:spcPct val="0"/>
              </a:spcAft>
              <a:buClr>
                <a:schemeClr val="accent2"/>
              </a:buClr>
              <a:buFont typeface="Wingdings" pitchFamily="2" charset="2"/>
              <a:buChar char="§"/>
              <a:defRPr sz="22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95000"/>
              </a:lnSpc>
              <a:spcBef>
                <a:spcPts val="1400"/>
              </a:spcBef>
              <a:spcAft>
                <a:spcPct val="0"/>
              </a:spcAft>
              <a:buClr>
                <a:srgbClr val="9B9B9B"/>
              </a:buClr>
              <a:buSzPct val="95000"/>
              <a:buFont typeface="Wingdings" pitchFamily="2" charset="2"/>
              <a:buChar char="§"/>
              <a:defRPr sz="22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2900"/>
              </a:lnSpc>
              <a:buNone/>
            </a:pPr>
            <a:r>
              <a:rPr lang="en-US" b="1" dirty="0">
                <a:solidFill>
                  <a:schemeClr val="bg1"/>
                </a:solidFill>
              </a:rPr>
              <a:t>Imagine you were someone who didn’t have access to any of the lenders listed on the right. How else would you borrow money for your needs and/or wants?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anim calcmode="lin" valueType="num">
                                      <p:cBhvr>
                                        <p:cTn id="78" dur="1000" fill="hold"/>
                                        <p:tgtEl>
                                          <p:spTgt spid="11"/>
                                        </p:tgtEl>
                                        <p:attrNameLst>
                                          <p:attrName>ppt_x</p:attrName>
                                        </p:attrNameLst>
                                      </p:cBhvr>
                                      <p:tavLst>
                                        <p:tav tm="0">
                                          <p:val>
                                            <p:strVal val="#ppt_x"/>
                                          </p:val>
                                        </p:tav>
                                        <p:tav tm="100000">
                                          <p:val>
                                            <p:strVal val="#ppt_x"/>
                                          </p:val>
                                        </p:tav>
                                      </p:tavLst>
                                    </p:anim>
                                    <p:anim calcmode="lin" valueType="num">
                                      <p:cBhvr>
                                        <p:cTn id="7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1000"/>
                                        <p:tgtEl>
                                          <p:spTgt spid="12"/>
                                        </p:tgtEl>
                                      </p:cBhvr>
                                    </p:animEffect>
                                    <p:anim calcmode="lin" valueType="num">
                                      <p:cBhvr>
                                        <p:cTn id="92" dur="1000" fill="hold"/>
                                        <p:tgtEl>
                                          <p:spTgt spid="12"/>
                                        </p:tgtEl>
                                        <p:attrNameLst>
                                          <p:attrName>ppt_x</p:attrName>
                                        </p:attrNameLst>
                                      </p:cBhvr>
                                      <p:tavLst>
                                        <p:tav tm="0">
                                          <p:val>
                                            <p:strVal val="#ppt_x"/>
                                          </p:val>
                                        </p:tav>
                                        <p:tav tm="100000">
                                          <p:val>
                                            <p:strVal val="#ppt_x"/>
                                          </p:val>
                                        </p:tav>
                                      </p:tavLst>
                                    </p:anim>
                                    <p:anim calcmode="lin" valueType="num">
                                      <p:cBhvr>
                                        <p:cTn id="9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1000"/>
                                        <p:tgtEl>
                                          <p:spTgt spid="21"/>
                                        </p:tgtEl>
                                      </p:cBhvr>
                                    </p:animEffect>
                                    <p:anim calcmode="lin" valueType="num">
                                      <p:cBhvr>
                                        <p:cTn id="99" dur="1000" fill="hold"/>
                                        <p:tgtEl>
                                          <p:spTgt spid="21"/>
                                        </p:tgtEl>
                                        <p:attrNameLst>
                                          <p:attrName>ppt_x</p:attrName>
                                        </p:attrNameLst>
                                      </p:cBhvr>
                                      <p:tavLst>
                                        <p:tav tm="0">
                                          <p:val>
                                            <p:strVal val="#ppt_x"/>
                                          </p:val>
                                        </p:tav>
                                        <p:tav tm="100000">
                                          <p:val>
                                            <p:strVal val="#ppt_x"/>
                                          </p:val>
                                        </p:tav>
                                      </p:tavLst>
                                    </p:anim>
                                    <p:anim calcmode="lin" valueType="num">
                                      <p:cBhvr>
                                        <p:cTn id="10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1000"/>
                                        <p:tgtEl>
                                          <p:spTgt spid="18"/>
                                        </p:tgtEl>
                                      </p:cBhvr>
                                    </p:animEffect>
                                    <p:anim calcmode="lin" valueType="num">
                                      <p:cBhvr>
                                        <p:cTn id="106" dur="1000" fill="hold"/>
                                        <p:tgtEl>
                                          <p:spTgt spid="18"/>
                                        </p:tgtEl>
                                        <p:attrNameLst>
                                          <p:attrName>ppt_x</p:attrName>
                                        </p:attrNameLst>
                                      </p:cBhvr>
                                      <p:tavLst>
                                        <p:tav tm="0">
                                          <p:val>
                                            <p:strVal val="#ppt_x"/>
                                          </p:val>
                                        </p:tav>
                                        <p:tav tm="100000">
                                          <p:val>
                                            <p:strVal val="#ppt_x"/>
                                          </p:val>
                                        </p:tav>
                                      </p:tavLst>
                                    </p:anim>
                                    <p:anim calcmode="lin" valueType="num">
                                      <p:cBhvr>
                                        <p:cTn id="10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1" grpId="0"/>
      <p:bldP spid="12" grpId="0"/>
      <p:bldP spid="13" grpId="0" animBg="1"/>
      <p:bldP spid="14" grpId="0" animBg="1"/>
      <p:bldP spid="15" grpId="0" animBg="1"/>
      <p:bldP spid="16" grpId="0" animBg="1"/>
      <p:bldP spid="19" grpId="0" animBg="1"/>
      <p:bldP spid="20" grpId="0" animBg="1"/>
      <p:bldP spid="21"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586C79B-F981-74E0-D213-C5BEF29BE90C}"/>
              </a:ext>
            </a:extLst>
          </p:cNvPr>
          <p:cNvGraphicFramePr/>
          <p:nvPr>
            <p:extLst>
              <p:ext uri="{D42A27DB-BD31-4B8C-83A1-F6EECF244321}">
                <p14:modId xmlns:p14="http://schemas.microsoft.com/office/powerpoint/2010/main" val="293535660"/>
              </p:ext>
            </p:extLst>
          </p:nvPr>
        </p:nvGraphicFramePr>
        <p:xfrm>
          <a:off x="1054100" y="1905000"/>
          <a:ext cx="100838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CC8FC8E-DF9D-10F3-BC66-EC64B6DABFA6}"/>
              </a:ext>
            </a:extLst>
          </p:cNvPr>
          <p:cNvSpPr>
            <a:spLocks noGrp="1"/>
          </p:cNvSpPr>
          <p:nvPr>
            <p:ph type="title"/>
          </p:nvPr>
        </p:nvSpPr>
        <p:spPr/>
        <p:txBody>
          <a:bodyPr/>
          <a:lstStyle/>
          <a:p>
            <a:r>
              <a:rPr lang="en-US" dirty="0"/>
              <a:t>Lending Realities and Discrimination</a:t>
            </a:r>
          </a:p>
        </p:txBody>
      </p:sp>
      <p:sp>
        <p:nvSpPr>
          <p:cNvPr id="3" name="Content Placeholder 2">
            <a:extLst>
              <a:ext uri="{FF2B5EF4-FFF2-40B4-BE49-F238E27FC236}">
                <a16:creationId xmlns:a16="http://schemas.microsoft.com/office/drawing/2014/main" id="{542459ED-5A8A-6648-2D08-1AC0DD8F37CC}"/>
              </a:ext>
            </a:extLst>
          </p:cNvPr>
          <p:cNvSpPr>
            <a:spLocks noGrp="1"/>
          </p:cNvSpPr>
          <p:nvPr>
            <p:ph idx="1"/>
          </p:nvPr>
        </p:nvSpPr>
        <p:spPr>
          <a:xfrm>
            <a:off x="838200" y="1645920"/>
            <a:ext cx="10515600" cy="640080"/>
          </a:xfrm>
        </p:spPr>
        <p:txBody>
          <a:bodyPr/>
          <a:lstStyle/>
          <a:p>
            <a:pPr marL="0" indent="0">
              <a:buNone/>
            </a:pPr>
            <a:r>
              <a:rPr lang="en-US" dirty="0"/>
              <a:t>For people without access to credit products, they turn to:</a:t>
            </a:r>
          </a:p>
        </p:txBody>
      </p:sp>
      <p:sp>
        <p:nvSpPr>
          <p:cNvPr id="5" name="Slide Number Placeholder 4">
            <a:extLst>
              <a:ext uri="{FF2B5EF4-FFF2-40B4-BE49-F238E27FC236}">
                <a16:creationId xmlns:a16="http://schemas.microsoft.com/office/drawing/2014/main" id="{EAAA814C-BD72-4320-5F90-FE5546959D84}"/>
              </a:ext>
            </a:extLst>
          </p:cNvPr>
          <p:cNvSpPr>
            <a:spLocks noGrp="1"/>
          </p:cNvSpPr>
          <p:nvPr>
            <p:ph type="sldNum" sz="quarter" idx="12"/>
          </p:nvPr>
        </p:nvSpPr>
        <p:spPr/>
        <p:txBody>
          <a:bodyPr/>
          <a:lstStyle/>
          <a:p>
            <a:fld id="{684C2C71-57D2-1149-8163-42A568DB5C81}" type="slidenum">
              <a:rPr lang="en-US" altLang="en-US" smtClean="0"/>
              <a:pPr/>
              <a:t>8</a:t>
            </a:fld>
            <a:endParaRPr lang="en-US" altLang="en-US"/>
          </a:p>
        </p:txBody>
      </p:sp>
      <p:sp>
        <p:nvSpPr>
          <p:cNvPr id="8" name="TextBox 7">
            <a:extLst>
              <a:ext uri="{FF2B5EF4-FFF2-40B4-BE49-F238E27FC236}">
                <a16:creationId xmlns:a16="http://schemas.microsoft.com/office/drawing/2014/main" id="{0C5DF4B2-635E-FCF8-E9CE-1296BECB350B}"/>
              </a:ext>
            </a:extLst>
          </p:cNvPr>
          <p:cNvSpPr txBox="1"/>
          <p:nvPr/>
        </p:nvSpPr>
        <p:spPr>
          <a:xfrm>
            <a:off x="1054100" y="3657600"/>
            <a:ext cx="10083800" cy="794064"/>
          </a:xfrm>
          <a:prstGeom prst="rect">
            <a:avLst/>
          </a:prstGeom>
          <a:solidFill>
            <a:schemeClr val="tx1"/>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400" b="1" kern="2400" dirty="0">
                <a:solidFill>
                  <a:schemeClr val="bg1"/>
                </a:solidFill>
                <a:latin typeface="+mj-lt"/>
              </a:rPr>
              <a:t>Or they don’t get the asset/item they were seeking because it was only possible through a credit product.</a:t>
            </a:r>
          </a:p>
        </p:txBody>
      </p:sp>
    </p:spTree>
    <p:extLst>
      <p:ext uri="{BB962C8B-B14F-4D97-AF65-F5344CB8AC3E}">
        <p14:creationId xmlns:p14="http://schemas.microsoft.com/office/powerpoint/2010/main" val="297300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descr="&quot;&quot;">
            <a:extLst>
              <a:ext uri="{FF2B5EF4-FFF2-40B4-BE49-F238E27FC236}">
                <a16:creationId xmlns:a16="http://schemas.microsoft.com/office/drawing/2014/main" id="{FD900EAF-5798-FE4B-AE79-8EDEF7DB6369}"/>
              </a:ext>
            </a:extLst>
          </p:cNvPr>
          <p:cNvSpPr>
            <a:spLocks noGrp="1" noRot="1" noChangeAspect="1" noMove="1" noResize="1" noEditPoints="1" noAdjustHandles="1" noChangeArrowheads="1" noChangeShapeType="1" noTextEdit="1"/>
          </p:cNvSpPr>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2" name="Title 1">
            <a:extLst>
              <a:ext uri="{FF2B5EF4-FFF2-40B4-BE49-F238E27FC236}">
                <a16:creationId xmlns:a16="http://schemas.microsoft.com/office/drawing/2014/main" id="{E9BCC306-344E-844F-84B2-E1BBA96F416B}"/>
              </a:ext>
            </a:extLst>
          </p:cNvPr>
          <p:cNvSpPr>
            <a:spLocks noGrp="1"/>
          </p:cNvSpPr>
          <p:nvPr>
            <p:ph type="title"/>
          </p:nvPr>
        </p:nvSpPr>
        <p:spPr>
          <a:xfrm>
            <a:off x="838200" y="495300"/>
            <a:ext cx="10515600" cy="865188"/>
          </a:xfrm>
        </p:spPr>
        <p:txBody>
          <a:bodyPr/>
          <a:lstStyle/>
          <a:p>
            <a:r>
              <a:rPr lang="en-US" dirty="0"/>
              <a:t>How Are Credit Decisions Made?</a:t>
            </a:r>
          </a:p>
        </p:txBody>
      </p:sp>
      <p:sp>
        <p:nvSpPr>
          <p:cNvPr id="6" name="Content Placeholder 5">
            <a:extLst>
              <a:ext uri="{FF2B5EF4-FFF2-40B4-BE49-F238E27FC236}">
                <a16:creationId xmlns:a16="http://schemas.microsoft.com/office/drawing/2014/main" id="{402461BD-9FBC-9E48-AED3-48D962420A1A}"/>
              </a:ext>
            </a:extLst>
          </p:cNvPr>
          <p:cNvSpPr>
            <a:spLocks noGrp="1"/>
          </p:cNvSpPr>
          <p:nvPr>
            <p:ph sz="half" idx="1"/>
          </p:nvPr>
        </p:nvSpPr>
        <p:spPr>
          <a:xfrm>
            <a:off x="838199" y="1645921"/>
            <a:ext cx="10360165" cy="1783080"/>
          </a:xfrm>
        </p:spPr>
        <p:txBody>
          <a:bodyPr/>
          <a:lstStyle/>
          <a:p>
            <a:pPr marL="0" indent="0">
              <a:buNone/>
            </a:pPr>
            <a:r>
              <a:rPr lang="en-US" dirty="0"/>
              <a:t>The Equal Credit Opportunity Act makes it illegal for a lender to discriminate in any aspect of credit transactions solely based on race, color, religion, national origin, sex, marital status, age and receipt of public assistance.</a:t>
            </a:r>
          </a:p>
        </p:txBody>
      </p:sp>
      <p:sp>
        <p:nvSpPr>
          <p:cNvPr id="23" name="Slide Number Placeholder 3">
            <a:extLst>
              <a:ext uri="{FF2B5EF4-FFF2-40B4-BE49-F238E27FC236}">
                <a16:creationId xmlns:a16="http://schemas.microsoft.com/office/drawing/2014/main" id="{B32BD4E3-50DE-1441-A4DD-BB981249CA0D}"/>
              </a:ext>
            </a:extLst>
          </p:cNvPr>
          <p:cNvSpPr>
            <a:spLocks noGrp="1"/>
          </p:cNvSpPr>
          <p:nvPr>
            <p:ph type="sldNum" sz="quarter" idx="10"/>
          </p:nvPr>
        </p:nvSpPr>
        <p:spPr>
          <a:xfrm>
            <a:off x="8610600" y="6356350"/>
            <a:ext cx="2743200" cy="365125"/>
          </a:xfrm>
        </p:spPr>
        <p:txBody>
          <a:bodyPr/>
          <a:lstStyle/>
          <a:p>
            <a:fld id="{1103CFA8-974B-0447-A530-7264BC7D73A8}" type="slidenum">
              <a:rPr lang="en-US" altLang="en-US" smtClean="0"/>
              <a:pPr/>
              <a:t>9</a:t>
            </a:fld>
            <a:endParaRPr lang="en-US" altLang="en-US"/>
          </a:p>
        </p:txBody>
      </p:sp>
      <p:sp>
        <p:nvSpPr>
          <p:cNvPr id="3" name="Content Placeholder 2">
            <a:extLst>
              <a:ext uri="{FF2B5EF4-FFF2-40B4-BE49-F238E27FC236}">
                <a16:creationId xmlns:a16="http://schemas.microsoft.com/office/drawing/2014/main" id="{74AC6637-3CCF-4865-8F7B-61340DAEAE1E}"/>
              </a:ext>
            </a:extLst>
          </p:cNvPr>
          <p:cNvSpPr txBox="1">
            <a:spLocks/>
          </p:cNvSpPr>
          <p:nvPr/>
        </p:nvSpPr>
        <p:spPr bwMode="auto">
          <a:xfrm>
            <a:off x="838198" y="3310517"/>
            <a:ext cx="3505200" cy="2556884"/>
          </a:xfrm>
          <a:prstGeom prst="rect">
            <a:avLst/>
          </a:prstGeom>
          <a:solidFill>
            <a:srgbClr val="00639D"/>
          </a:solidFill>
          <a:ln>
            <a:noFill/>
          </a:ln>
        </p:spPr>
        <p:txBody>
          <a:bodyPr vert="horz" wrap="square" lIns="182880" tIns="45720" rIns="182880" bIns="45720" numCol="1" anchor="ctr" anchorCtr="0" compatLnSpc="1">
            <a:prstTxWarp prst="textNoShape">
              <a:avLst/>
            </a:prstTxWarp>
            <a:noAutofit/>
          </a:bodyPr>
          <a:lstStyle>
            <a:lvl1pPr marL="228600" indent="-228600" algn="l" defTabSz="685800" rtl="0" eaLnBrk="0" fontAlgn="base" hangingPunct="0">
              <a:lnSpc>
                <a:spcPct val="105000"/>
              </a:lnSpc>
              <a:spcBef>
                <a:spcPts val="1400"/>
              </a:spcBef>
              <a:spcAft>
                <a:spcPct val="0"/>
              </a:spcAft>
              <a:buClr>
                <a:schemeClr val="accent2"/>
              </a:buClr>
              <a:buFont typeface="Wingdings" pitchFamily="2" charset="2"/>
              <a:buChar char="§"/>
              <a:defRPr sz="2200" kern="2400">
                <a:solidFill>
                  <a:schemeClr val="accent1"/>
                </a:solidFill>
                <a:latin typeface="+mn-lt"/>
                <a:ea typeface="ＭＳ Ｐゴシック" charset="-128"/>
                <a:cs typeface="ＭＳ Ｐゴシック" charset="-128"/>
              </a:defRPr>
            </a:lvl1pPr>
            <a:lvl2pPr marL="457200" indent="-228600" algn="l" defTabSz="685800" rtl="0" eaLnBrk="0" fontAlgn="base" hangingPunct="0">
              <a:lnSpc>
                <a:spcPct val="95000"/>
              </a:lnSpc>
              <a:spcBef>
                <a:spcPts val="1400"/>
              </a:spcBef>
              <a:spcAft>
                <a:spcPct val="0"/>
              </a:spcAft>
              <a:buClr>
                <a:srgbClr val="9B9B9B"/>
              </a:buClr>
              <a:buSzPct val="95000"/>
              <a:buFont typeface="Wingdings" pitchFamily="2" charset="2"/>
              <a:buChar char="§"/>
              <a:defRPr sz="2200" kern="1200">
                <a:solidFill>
                  <a:schemeClr val="accent1"/>
                </a:solidFill>
                <a:latin typeface="+mn-lt"/>
                <a:ea typeface="ＭＳ Ｐゴシック" pitchFamily="9" charset="-128"/>
                <a:cs typeface="+mn-cs"/>
              </a:defRPr>
            </a:lvl2pPr>
            <a:lvl3pPr marL="6858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3pPr>
            <a:lvl4pPr marL="9144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4pPr>
            <a:lvl5pPr marL="1143000" indent="-228600" algn="l" defTabSz="685800" rtl="0" eaLnBrk="0" fontAlgn="base" hangingPunct="0">
              <a:lnSpc>
                <a:spcPct val="9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pitchFamily="9"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ts val="2700"/>
              </a:lnSpc>
              <a:buNone/>
            </a:pPr>
            <a:r>
              <a:rPr lang="en-US" sz="2000" b="1" dirty="0">
                <a:solidFill>
                  <a:schemeClr val="bg1"/>
                </a:solidFill>
              </a:rPr>
              <a:t>Thinking like a lender: </a:t>
            </a:r>
            <a:r>
              <a:rPr lang="en-US" sz="2000" dirty="0">
                <a:solidFill>
                  <a:schemeClr val="bg1"/>
                </a:solidFill>
              </a:rPr>
              <a:t>What information would you want to know if you were giving someone a loan? </a:t>
            </a:r>
          </a:p>
        </p:txBody>
      </p:sp>
      <p:graphicFrame>
        <p:nvGraphicFramePr>
          <p:cNvPr id="4" name="Table 3">
            <a:extLst>
              <a:ext uri="{FF2B5EF4-FFF2-40B4-BE49-F238E27FC236}">
                <a16:creationId xmlns:a16="http://schemas.microsoft.com/office/drawing/2014/main" id="{D69FDCFC-F451-F409-2C3D-EC842F18C740}"/>
              </a:ext>
            </a:extLst>
          </p:cNvPr>
          <p:cNvGraphicFramePr>
            <a:graphicFrameLocks noGrp="1"/>
          </p:cNvGraphicFramePr>
          <p:nvPr>
            <p:extLst>
              <p:ext uri="{D42A27DB-BD31-4B8C-83A1-F6EECF244321}">
                <p14:modId xmlns:p14="http://schemas.microsoft.com/office/powerpoint/2010/main" val="2829806281"/>
              </p:ext>
            </p:extLst>
          </p:nvPr>
        </p:nvGraphicFramePr>
        <p:xfrm>
          <a:off x="4645165" y="3310516"/>
          <a:ext cx="6553200" cy="2556884"/>
        </p:xfrm>
        <a:graphic>
          <a:graphicData uri="http://schemas.openxmlformats.org/drawingml/2006/table">
            <a:tbl>
              <a:tblPr firstRow="1" bandRow="1">
                <a:tableStyleId>{9D7B26C5-4107-4FEC-AEDC-1716B250A1EF}</a:tableStyleId>
              </a:tblPr>
              <a:tblGrid>
                <a:gridCol w="3276600">
                  <a:extLst>
                    <a:ext uri="{9D8B030D-6E8A-4147-A177-3AD203B41FA5}">
                      <a16:colId xmlns:a16="http://schemas.microsoft.com/office/drawing/2014/main" val="1861435999"/>
                    </a:ext>
                  </a:extLst>
                </a:gridCol>
                <a:gridCol w="3276600">
                  <a:extLst>
                    <a:ext uri="{9D8B030D-6E8A-4147-A177-3AD203B41FA5}">
                      <a16:colId xmlns:a16="http://schemas.microsoft.com/office/drawing/2014/main" val="102482859"/>
                    </a:ext>
                  </a:extLst>
                </a:gridCol>
              </a:tblGrid>
              <a:tr h="441972">
                <a:tc>
                  <a:txBody>
                    <a:bodyPr/>
                    <a:lstStyle/>
                    <a:p>
                      <a:pPr algn="ctr"/>
                      <a:r>
                        <a:rPr lang="en-US" sz="1600" dirty="0">
                          <a:solidFill>
                            <a:schemeClr val="tx1"/>
                          </a:solidFill>
                          <a:latin typeface="+mj-lt"/>
                        </a:rPr>
                        <a:t>CAPACITY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600" dirty="0">
                          <a:solidFill>
                            <a:schemeClr val="tx1"/>
                          </a:solidFill>
                          <a:latin typeface="+mj-lt"/>
                        </a:rPr>
                        <a:t>COLLATERAL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71384736"/>
                  </a:ext>
                </a:extLst>
              </a:tr>
              <a:tr h="844590">
                <a:tc>
                  <a:txBody>
                    <a:bodyPr/>
                    <a:lstStyle/>
                    <a:p>
                      <a:pPr algn="ctr"/>
                      <a:r>
                        <a:rPr lang="en-US" sz="1500" dirty="0">
                          <a:latin typeface="+mj-lt"/>
                        </a:rPr>
                        <a:t>Do you have the financial ability to pay back the loan?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en-US" sz="1500" dirty="0">
                          <a:latin typeface="+mj-lt"/>
                        </a:rPr>
                        <a:t>Do you have an asset (such as a car or a home) that can be pledged against the loan?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7605839"/>
                  </a:ext>
                </a:extLst>
              </a:tr>
              <a:tr h="441972">
                <a:tc>
                  <a:txBody>
                    <a:bodyPr/>
                    <a:lstStyle/>
                    <a:p>
                      <a:pPr algn="ctr"/>
                      <a:r>
                        <a:rPr lang="en-US" sz="1600" b="1" dirty="0">
                          <a:solidFill>
                            <a:schemeClr val="tx1"/>
                          </a:solidFill>
                          <a:latin typeface="+mj-lt"/>
                        </a:rPr>
                        <a:t>CAPITAL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600" b="1" dirty="0">
                          <a:solidFill>
                            <a:schemeClr val="tx1"/>
                          </a:solidFill>
                          <a:latin typeface="+mj-lt"/>
                        </a:rPr>
                        <a:t>CHARACTER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04704298"/>
                  </a:ext>
                </a:extLst>
              </a:tr>
              <a:tr h="828350">
                <a:tc>
                  <a:txBody>
                    <a:bodyPr/>
                    <a:lstStyle/>
                    <a:p>
                      <a:pPr algn="ctr"/>
                      <a:r>
                        <a:rPr lang="en-US" sz="1500" dirty="0">
                          <a:latin typeface="+mj-lt"/>
                        </a:rPr>
                        <a:t>Do you have other assets that can be used or sold to cover the loan?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en-US" sz="1500" dirty="0">
                          <a:latin typeface="+mj-lt"/>
                        </a:rPr>
                        <a:t>Are you likely to pay back the loan as agreed?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7632549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YellowWide" id="{A7CBBBBE-E9B9-4F25-B379-5113E813C89A}" vid="{CF16272D-987E-456C-8917-459410596D2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30ED0CC4-90E8-4568-9EC2-0367806D9CEC}"/>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B84B4E09-1AEF-4F77-93AB-0883CEDFACBE}"/>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FECB317B-2BBE-4C66-BD91-A4DD1E009F40}"/>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2A79B2D9-88ED-4679-BEB3-9D0B4BEBAA6F}"/>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YellowWide" id="{A7CBBBBE-E9B9-4F25-B379-5113E813C89A}" vid="{E77318BB-1C1C-4099-B387-682F95DCBEB5}"/>
    </a:ext>
  </a:extLst>
</a:theme>
</file>

<file path=ppt/theme/theme9.xml><?xml version="1.0" encoding="utf-8"?>
<a:theme xmlns:a="http://schemas.openxmlformats.org/drawingml/2006/main" name="1_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951311F-68C0-5E44-9EEF-A5171963EB64}">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B2F85307C82C48B6AED2B6869A8297" ma:contentTypeVersion="18" ma:contentTypeDescription="Create a new document." ma:contentTypeScope="" ma:versionID="c2cf6910ac35aaae432c9a65ad4641c8">
  <xsd:schema xmlns:xsd="http://www.w3.org/2001/XMLSchema" xmlns:xs="http://www.w3.org/2001/XMLSchema" xmlns:p="http://schemas.microsoft.com/office/2006/metadata/properties" xmlns:ns2="75938f13-1f0b-4805-a4d4-56ecc8bbbadf" xmlns:ns3="d61f5e39-7855-4460-8b4c-300b93fd9256" targetNamespace="http://schemas.microsoft.com/office/2006/metadata/properties" ma:root="true" ma:fieldsID="165b7b872c1941b2249047f5571af92d" ns2:_="" ns3:_="">
    <xsd:import namespace="75938f13-1f0b-4805-a4d4-56ecc8bbbadf"/>
    <xsd:import namespace="d61f5e39-7855-4460-8b4c-300b93fd92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38f13-1f0b-4805-a4d4-56ecc8bbba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ce3ab1-f334-456b-a234-1810627ada0e}" ma:internalName="TaxCatchAll" ma:showField="CatchAllData" ma:web="75938f13-1f0b-4805-a4d4-56ecc8bbba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1f5e39-7855-4460-8b4c-300b93fd92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c3ca4c-7932-4415-a383-aea53896e5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61f5e39-7855-4460-8b4c-300b93fd9256">
      <Terms xmlns="http://schemas.microsoft.com/office/infopath/2007/PartnerControls"/>
    </lcf76f155ced4ddcb4097134ff3c332f>
    <TaxCatchAll xmlns="75938f13-1f0b-4805-a4d4-56ecc8bbbadf" xsi:nil="true"/>
  </documentManagement>
</p:properties>
</file>

<file path=customXml/itemProps1.xml><?xml version="1.0" encoding="utf-8"?>
<ds:datastoreItem xmlns:ds="http://schemas.openxmlformats.org/officeDocument/2006/customXml" ds:itemID="{F03A50AE-E00E-4F23-A5CC-383C18C446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38f13-1f0b-4805-a4d4-56ecc8bbbadf"/>
    <ds:schemaRef ds:uri="d61f5e39-7855-4460-8b4c-300b93fd9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D25BC3-7AF3-4F1E-BF12-E8C60FF24525}">
  <ds:schemaRefs>
    <ds:schemaRef ds:uri="http://schemas.microsoft.com/sharepoint/v3/contenttype/forms"/>
  </ds:schemaRefs>
</ds:datastoreItem>
</file>

<file path=customXml/itemProps3.xml><?xml version="1.0" encoding="utf-8"?>
<ds:datastoreItem xmlns:ds="http://schemas.openxmlformats.org/officeDocument/2006/customXml" ds:itemID="{3562E78A-84EF-4821-8BBA-D04410AAAC10}">
  <ds:schemaRefs>
    <ds:schemaRef ds:uri="http://schemas.microsoft.com/office/2006/metadata/properties"/>
    <ds:schemaRef ds:uri="http://schemas.microsoft.com/office/infopath/2007/PartnerControls"/>
    <ds:schemaRef ds:uri="d61f5e39-7855-4460-8b4c-300b93fd9256"/>
    <ds:schemaRef ds:uri="75938f13-1f0b-4805-a4d4-56ecc8bbbadf"/>
  </ds:schemaRefs>
</ds:datastoreItem>
</file>

<file path=docProps/app.xml><?xml version="1.0" encoding="utf-8"?>
<Properties xmlns="http://schemas.openxmlformats.org/officeDocument/2006/extended-properties" xmlns:vt="http://schemas.openxmlformats.org/officeDocument/2006/docPropsVTypes">
  <Template>Title Cover--Text-Only (Casey Font--Casey PC Only!)</Template>
  <TotalTime>9757</TotalTime>
  <Words>5407</Words>
  <Application>Microsoft Office PowerPoint</Application>
  <PresentationFormat>Widescreen</PresentationFormat>
  <Paragraphs>399</Paragraphs>
  <Slides>28</Slides>
  <Notes>27</Notes>
  <HiddenSlides>1</HiddenSlides>
  <MMClips>1</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28</vt:i4>
      </vt:variant>
    </vt:vector>
  </HeadingPairs>
  <TitlesOfParts>
    <vt:vector size="44" baseType="lpstr">
      <vt:lpstr>ＭＳ Ｐゴシック</vt:lpstr>
      <vt:lpstr>Arial</vt:lpstr>
      <vt:lpstr>Arial Narrow</vt:lpstr>
      <vt:lpstr>Calibri</vt:lpstr>
      <vt:lpstr>Knockout 30 Junior Welterwt</vt:lpstr>
      <vt:lpstr>Knockout 31 Junior Middlewt</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1_Presentation Layouts</vt:lpstr>
      <vt:lpstr>Agenda: List of Training Activities</vt:lpstr>
      <vt:lpstr>Keys to your financial future</vt:lpstr>
      <vt:lpstr>What You’re Going to Know or Be Able to Do</vt:lpstr>
      <vt:lpstr>Icebreaker</vt:lpstr>
      <vt:lpstr>Borrowing Money — Credit and Debt</vt:lpstr>
      <vt:lpstr>Pop Quiz: When Should You Use Credit?</vt:lpstr>
      <vt:lpstr>Pop Quiz: Who Are Lenders?</vt:lpstr>
      <vt:lpstr>Lending Realities and Discrimination</vt:lpstr>
      <vt:lpstr>How Are Credit Decisions Made?</vt:lpstr>
      <vt:lpstr>Loan Basics</vt:lpstr>
      <vt:lpstr>Understanding How Credit Works </vt:lpstr>
      <vt:lpstr>Getting a Credit Card</vt:lpstr>
      <vt:lpstr>Credit Offer</vt:lpstr>
      <vt:lpstr>Credit Equals Trust</vt:lpstr>
      <vt:lpstr>Shopping for Credit Cards and Loans Checklist</vt:lpstr>
      <vt:lpstr>Loan Calculator Time</vt:lpstr>
      <vt:lpstr>Credit Card Statement Activity</vt:lpstr>
      <vt:lpstr>Credit Card Statement Activity, Continued</vt:lpstr>
      <vt:lpstr>What are some reflections you have after the credit card statement activity?</vt:lpstr>
      <vt:lpstr>Jamal Visits a Payday Lender</vt:lpstr>
      <vt:lpstr>Jamal Visits a Payday Lender</vt:lpstr>
      <vt:lpstr>Why would people use services like payday lenders?</vt:lpstr>
      <vt:lpstr>Danielle and Rent to Own</vt:lpstr>
      <vt:lpstr>Life Cycle of Debt</vt:lpstr>
      <vt:lpstr>Debt</vt:lpstr>
      <vt:lpstr>Prioritizing Debt</vt:lpstr>
      <vt:lpstr>Wrap Up – Questions 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Rebecca Wheeler</dc:creator>
  <cp:lastModifiedBy>Raven Wells</cp:lastModifiedBy>
  <cp:revision>233</cp:revision>
  <dcterms:created xsi:type="dcterms:W3CDTF">2021-07-16T21:01:22Z</dcterms:created>
  <dcterms:modified xsi:type="dcterms:W3CDTF">2025-09-05T15:40:17Z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0x0101006CB2F85307C82C48B6AED2B6869A8297</vt:lpwstr>
  </property>
  <property fmtid="{D5CDD505-2E9C-101B-9397-08002B2CF9AE}" pid="3" name="MediaServiceImageTags">
    <vt:lpwstr/>
  </property>
</Properties>
</file>