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4019" r:id="rId12"/>
    <p:sldMasterId id="2147484022" r:id="rId13"/>
  </p:sldMasterIdLst>
  <p:notesMasterIdLst>
    <p:notesMasterId r:id="rId37"/>
  </p:notesMasterIdLst>
  <p:handoutMasterIdLst>
    <p:handoutMasterId r:id="rId38"/>
  </p:handoutMasterIdLst>
  <p:sldIdLst>
    <p:sldId id="794" r:id="rId14"/>
    <p:sldId id="778" r:id="rId15"/>
    <p:sldId id="314" r:id="rId16"/>
    <p:sldId id="317" r:id="rId17"/>
    <p:sldId id="818" r:id="rId18"/>
    <p:sldId id="819" r:id="rId19"/>
    <p:sldId id="801" r:id="rId20"/>
    <p:sldId id="320" r:id="rId21"/>
    <p:sldId id="802" r:id="rId22"/>
    <p:sldId id="803" r:id="rId23"/>
    <p:sldId id="820" r:id="rId24"/>
    <p:sldId id="805" r:id="rId25"/>
    <p:sldId id="806" r:id="rId26"/>
    <p:sldId id="821" r:id="rId27"/>
    <p:sldId id="826" r:id="rId28"/>
    <p:sldId id="804" r:id="rId29"/>
    <p:sldId id="808" r:id="rId30"/>
    <p:sldId id="828" r:id="rId31"/>
    <p:sldId id="817" r:id="rId32"/>
    <p:sldId id="829" r:id="rId33"/>
    <p:sldId id="812" r:id="rId34"/>
    <p:sldId id="827" r:id="rId35"/>
    <p:sldId id="330"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B73F6264-CF38-9F4C-D503-716E01DCE7CB}" name="Kristin Coffey" initials="KC" userId="Kristin Coffey" providerId="Non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2E2387F8-B89D-3A29-CD86-E27E9C537D78}" name="Sandy Wilkie" initials="SW" userId="cVqxATvFunoKMTuYGtAzizGATe3cOWjqhlC5NDQVWzY="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A9A9A"/>
    <a:srgbClr val="004E95"/>
    <a:srgbClr val="E9AF1D"/>
    <a:srgbClr val="6C6690"/>
    <a:srgbClr val="849120"/>
    <a:srgbClr val="DA5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2277E-CB65-4517-B2AE-5F1E3271F75F}" v="2" dt="2025-05-29T19:59:00.737"/>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81" autoAdjust="0"/>
    <p:restoredTop sz="69061" autoAdjust="0"/>
  </p:normalViewPr>
  <p:slideViewPr>
    <p:cSldViewPr snapToGrid="0">
      <p:cViewPr varScale="1">
        <p:scale>
          <a:sx n="40" d="100"/>
          <a:sy n="40" d="100"/>
        </p:scale>
        <p:origin x="360" y="44"/>
      </p:cViewPr>
      <p:guideLst>
        <p:guide orient="horz" pos="3984"/>
        <p:guide pos="7152"/>
      </p:guideLst>
    </p:cSldViewPr>
  </p:slideViewPr>
  <p:notesTextViewPr>
    <p:cViewPr>
      <p:scale>
        <a:sx n="1" d="1"/>
        <a:sy n="1" d="1"/>
      </p:scale>
      <p:origin x="0" y="0"/>
    </p:cViewPr>
  </p:notesTextViewPr>
  <p:sorterViewPr>
    <p:cViewPr>
      <p:scale>
        <a:sx n="1" d="1"/>
        <a:sy n="1" d="1"/>
      </p:scale>
      <p:origin x="0" y="-543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65000"/>
                  </a:schemeClr>
                </a:solidFill>
                <a:latin typeface="+mj-lt"/>
                <a:ea typeface="+mn-ea"/>
                <a:cs typeface="+mn-cs"/>
              </a:defRPr>
            </a:pPr>
            <a:r>
              <a:rPr lang="en-US" sz="1600" b="1" dirty="0">
                <a:solidFill>
                  <a:schemeClr val="bg1">
                    <a:lumMod val="65000"/>
                  </a:schemeClr>
                </a:solidFill>
                <a:latin typeface="+mj-lt"/>
              </a:rPr>
              <a:t>Median</a:t>
            </a:r>
            <a:r>
              <a:rPr lang="en-US" sz="1600" b="1" baseline="0" dirty="0">
                <a:solidFill>
                  <a:schemeClr val="bg1">
                    <a:lumMod val="65000"/>
                  </a:schemeClr>
                </a:solidFill>
                <a:latin typeface="+mj-lt"/>
              </a:rPr>
              <a:t> usual weekly earnings ($)</a:t>
            </a:r>
            <a:endParaRPr lang="en-US" sz="1600" b="1" dirty="0">
              <a:solidFill>
                <a:schemeClr val="bg1">
                  <a:lumMod val="65000"/>
                </a:schemeClr>
              </a:solidFill>
              <a:latin typeface="+mj-lt"/>
            </a:endParaRPr>
          </a:p>
        </c:rich>
      </c:tx>
      <c:layout>
        <c:manualLayout>
          <c:xMode val="edge"/>
          <c:yMode val="edge"/>
          <c:x val="0.33229037674236178"/>
          <c:y val="2.450536428695299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65000"/>
                </a:schemeClr>
              </a:solidFill>
              <a:latin typeface="+mj-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Doctoral degree</c:v>
                </c:pt>
                <c:pt idx="1">
                  <c:v>Professional degree</c:v>
                </c:pt>
                <c:pt idx="2">
                  <c:v>Master's degree</c:v>
                </c:pt>
                <c:pt idx="3">
                  <c:v>Bachelor's degree</c:v>
                </c:pt>
                <c:pt idx="4">
                  <c:v>Associate degree</c:v>
                </c:pt>
                <c:pt idx="5">
                  <c:v>Some college, no degree</c:v>
                </c:pt>
                <c:pt idx="6">
                  <c:v>High school diploma</c:v>
                </c:pt>
                <c:pt idx="7">
                  <c:v>Less than a high school diploma</c:v>
                </c:pt>
              </c:strCache>
            </c:strRef>
          </c:cat>
          <c:val>
            <c:numRef>
              <c:f>Sheet1!$B$2:$B$9</c:f>
              <c:numCache>
                <c:formatCode>General</c:formatCode>
                <c:ptCount val="8"/>
                <c:pt idx="0">
                  <c:v>2083</c:v>
                </c:pt>
                <c:pt idx="1">
                  <c:v>2080</c:v>
                </c:pt>
                <c:pt idx="2">
                  <c:v>1661</c:v>
                </c:pt>
                <c:pt idx="3">
                  <c:v>1432</c:v>
                </c:pt>
                <c:pt idx="4">
                  <c:v>1005</c:v>
                </c:pt>
                <c:pt idx="5">
                  <c:v>935</c:v>
                </c:pt>
                <c:pt idx="6">
                  <c:v>853</c:v>
                </c:pt>
                <c:pt idx="7">
                  <c:v>682</c:v>
                </c:pt>
              </c:numCache>
            </c:numRef>
          </c:val>
          <c:extLst>
            <c:ext xmlns:c16="http://schemas.microsoft.com/office/drawing/2014/chart" uri="{C3380CC4-5D6E-409C-BE32-E72D297353CC}">
              <c16:uniqueId val="{00000000-7548-7B47-B90A-B6E16B40581B}"/>
            </c:ext>
          </c:extLst>
        </c:ser>
        <c:dLbls>
          <c:showLegendKey val="0"/>
          <c:showVal val="0"/>
          <c:showCatName val="0"/>
          <c:showSerName val="0"/>
          <c:showPercent val="0"/>
          <c:showBubbleSize val="0"/>
        </c:dLbls>
        <c:gapWidth val="63"/>
        <c:axId val="776258992"/>
        <c:axId val="776235024"/>
      </c:barChart>
      <c:catAx>
        <c:axId val="776258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776235024"/>
        <c:crosses val="autoZero"/>
        <c:auto val="1"/>
        <c:lblAlgn val="ctr"/>
        <c:lblOffset val="100"/>
        <c:noMultiLvlLbl val="0"/>
      </c:catAx>
      <c:valAx>
        <c:axId val="776235024"/>
        <c:scaling>
          <c:orientation val="minMax"/>
        </c:scaling>
        <c:delete val="1"/>
        <c:axPos val="t"/>
        <c:numFmt formatCode="General" sourceLinked="1"/>
        <c:majorTickMark val="none"/>
        <c:minorTickMark val="none"/>
        <c:tickLblPos val="nextTo"/>
        <c:crossAx val="77625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65000"/>
                  </a:schemeClr>
                </a:solidFill>
                <a:latin typeface="+mj-lt"/>
                <a:ea typeface="+mn-ea"/>
                <a:cs typeface="+mn-cs"/>
              </a:defRPr>
            </a:pPr>
            <a:r>
              <a:rPr lang="en-US" sz="1600" b="1" dirty="0">
                <a:solidFill>
                  <a:schemeClr val="bg1">
                    <a:lumMod val="65000"/>
                  </a:schemeClr>
                </a:solidFill>
                <a:latin typeface="+mj-lt"/>
              </a:rPr>
              <a:t>Unemployment rate (%)</a:t>
            </a:r>
          </a:p>
        </c:rich>
      </c:tx>
      <c:layout>
        <c:manualLayout>
          <c:xMode val="edge"/>
          <c:yMode val="edge"/>
          <c:x val="0.33229037674236178"/>
          <c:y val="2.450536428695299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65000"/>
                </a:schemeClr>
              </a:solidFill>
              <a:latin typeface="+mj-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Doctoral degree</c:v>
                </c:pt>
                <c:pt idx="1">
                  <c:v>Professional degree</c:v>
                </c:pt>
                <c:pt idx="2">
                  <c:v>Master's degree</c:v>
                </c:pt>
                <c:pt idx="3">
                  <c:v>Bachelor's degree</c:v>
                </c:pt>
                <c:pt idx="4">
                  <c:v>Associate degree</c:v>
                </c:pt>
                <c:pt idx="5">
                  <c:v>Some college, no degree</c:v>
                </c:pt>
                <c:pt idx="6">
                  <c:v>High school diploma</c:v>
                </c:pt>
                <c:pt idx="7">
                  <c:v>Less than a high school diploma</c:v>
                </c:pt>
              </c:strCache>
            </c:strRef>
          </c:cat>
          <c:val>
            <c:numRef>
              <c:f>Sheet1!$B$2:$B$9</c:f>
              <c:numCache>
                <c:formatCode>General</c:formatCode>
                <c:ptCount val="8"/>
                <c:pt idx="0">
                  <c:v>1</c:v>
                </c:pt>
                <c:pt idx="1">
                  <c:v>1.4</c:v>
                </c:pt>
                <c:pt idx="2">
                  <c:v>1.9</c:v>
                </c:pt>
                <c:pt idx="3">
                  <c:v>2.2000000000000002</c:v>
                </c:pt>
                <c:pt idx="4">
                  <c:v>2.7</c:v>
                </c:pt>
                <c:pt idx="5">
                  <c:v>3.5</c:v>
                </c:pt>
                <c:pt idx="6">
                  <c:v>4</c:v>
                </c:pt>
                <c:pt idx="7">
                  <c:v>5.5</c:v>
                </c:pt>
              </c:numCache>
            </c:numRef>
          </c:val>
          <c:extLst>
            <c:ext xmlns:c16="http://schemas.microsoft.com/office/drawing/2014/chart" uri="{C3380CC4-5D6E-409C-BE32-E72D297353CC}">
              <c16:uniqueId val="{00000000-D31D-574E-A930-335FA94D3521}"/>
            </c:ext>
          </c:extLst>
        </c:ser>
        <c:dLbls>
          <c:showLegendKey val="0"/>
          <c:showVal val="0"/>
          <c:showCatName val="0"/>
          <c:showSerName val="0"/>
          <c:showPercent val="0"/>
          <c:showBubbleSize val="0"/>
        </c:dLbls>
        <c:gapWidth val="63"/>
        <c:axId val="776258992"/>
        <c:axId val="776235024"/>
      </c:barChart>
      <c:catAx>
        <c:axId val="776258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776235024"/>
        <c:crosses val="autoZero"/>
        <c:auto val="1"/>
        <c:lblAlgn val="ctr"/>
        <c:lblOffset val="100"/>
        <c:noMultiLvlLbl val="0"/>
      </c:catAx>
      <c:valAx>
        <c:axId val="776235024"/>
        <c:scaling>
          <c:orientation val="minMax"/>
        </c:scaling>
        <c:delete val="1"/>
        <c:axPos val="t"/>
        <c:numFmt formatCode="General" sourceLinked="1"/>
        <c:majorTickMark val="none"/>
        <c:minorTickMark val="none"/>
        <c:tickLblPos val="nextTo"/>
        <c:crossAx val="77625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D1687-D35B-4CA1-AD55-664CEC36922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9A1C10D-BF9E-4259-8393-FD58BBFC5BC8}">
      <dgm:prSet phldrT="[Text]" custT="1"/>
      <dgm:spPr/>
      <dgm:t>
        <a:bodyPr/>
        <a:lstStyle/>
        <a:p>
          <a:pPr>
            <a:buClr>
              <a:schemeClr val="accent1"/>
            </a:buClr>
            <a:buSzPct val="80000"/>
          </a:pPr>
          <a:r>
            <a:rPr lang="en-US" altLang="en-US" sz="2000" b="1" dirty="0">
              <a:latin typeface="+mj-lt"/>
            </a:rPr>
            <a:t>How many hours did </a:t>
          </a:r>
          <a:br>
            <a:rPr lang="en-US" altLang="en-US" sz="2000" b="1" dirty="0">
              <a:latin typeface="+mj-lt"/>
            </a:rPr>
          </a:br>
          <a:r>
            <a:rPr lang="en-US" altLang="en-US" sz="2000" b="1" dirty="0">
              <a:latin typeface="+mj-lt"/>
            </a:rPr>
            <a:t>the employee work in </a:t>
          </a:r>
          <a:br>
            <a:rPr lang="en-US" altLang="en-US" sz="2000" b="1" dirty="0">
              <a:latin typeface="+mj-lt"/>
            </a:rPr>
          </a:br>
          <a:r>
            <a:rPr lang="en-US" altLang="en-US" sz="2000" b="1" dirty="0">
              <a:latin typeface="+mj-lt"/>
            </a:rPr>
            <a:t>this pay period?</a:t>
          </a:r>
          <a:endParaRPr lang="en-US" sz="2000" b="1" dirty="0">
            <a:latin typeface="+mj-lt"/>
          </a:endParaRPr>
        </a:p>
      </dgm:t>
    </dgm:pt>
    <dgm:pt modelId="{F0D8E75C-DCC7-4E13-9EAC-BB01FC2F4C03}" type="parTrans" cxnId="{493452E2-1759-4A06-BE67-7DE7EC821A35}">
      <dgm:prSet/>
      <dgm:spPr/>
      <dgm:t>
        <a:bodyPr/>
        <a:lstStyle/>
        <a:p>
          <a:endParaRPr lang="en-US" sz="2000" b="1">
            <a:latin typeface="+mj-lt"/>
          </a:endParaRPr>
        </a:p>
      </dgm:t>
    </dgm:pt>
    <dgm:pt modelId="{6844E174-1AE2-4A62-B30B-0A54CA2E20F9}" type="sibTrans" cxnId="{493452E2-1759-4A06-BE67-7DE7EC821A35}">
      <dgm:prSet/>
      <dgm:spPr/>
      <dgm:t>
        <a:bodyPr/>
        <a:lstStyle/>
        <a:p>
          <a:endParaRPr lang="en-US" sz="2000" b="1">
            <a:latin typeface="+mj-lt"/>
          </a:endParaRPr>
        </a:p>
      </dgm:t>
    </dgm:pt>
    <dgm:pt modelId="{07BD28CE-E1C1-480F-9EE1-3A15C02FF6E4}">
      <dgm:prSet phldrT="[Text]" custT="1"/>
      <dgm:spPr/>
      <dgm:t>
        <a:bodyPr/>
        <a:lstStyle/>
        <a:p>
          <a:pPr>
            <a:buClr>
              <a:schemeClr val="accent1"/>
            </a:buClr>
            <a:buSzPct val="80000"/>
          </a:pPr>
          <a:r>
            <a:rPr lang="en-US" altLang="en-US" sz="2000" b="1" dirty="0">
              <a:latin typeface="+mj-lt"/>
            </a:rPr>
            <a:t>How much did they have taken out of their check </a:t>
          </a:r>
          <a:br>
            <a:rPr lang="en-US" altLang="en-US" sz="2000" b="1" dirty="0">
              <a:latin typeface="+mj-lt"/>
            </a:rPr>
          </a:br>
          <a:r>
            <a:rPr lang="en-US" altLang="en-US" sz="2000" b="1" dirty="0">
              <a:latin typeface="+mj-lt"/>
            </a:rPr>
            <a:t>for “deductions”? </a:t>
          </a:r>
          <a:endParaRPr lang="en-US" sz="2000" b="1" dirty="0">
            <a:latin typeface="+mj-lt"/>
          </a:endParaRPr>
        </a:p>
      </dgm:t>
    </dgm:pt>
    <dgm:pt modelId="{C7441E14-DF17-4885-8D5C-177379403C1D}" type="parTrans" cxnId="{2D45EA02-F262-48FA-BAB2-36C173C63244}">
      <dgm:prSet/>
      <dgm:spPr/>
      <dgm:t>
        <a:bodyPr/>
        <a:lstStyle/>
        <a:p>
          <a:endParaRPr lang="en-US" sz="2000" b="1">
            <a:latin typeface="+mj-lt"/>
          </a:endParaRPr>
        </a:p>
      </dgm:t>
    </dgm:pt>
    <dgm:pt modelId="{1F8DBCC2-08B4-495B-A60B-A71B10D4B676}" type="sibTrans" cxnId="{2D45EA02-F262-48FA-BAB2-36C173C63244}">
      <dgm:prSet/>
      <dgm:spPr/>
      <dgm:t>
        <a:bodyPr/>
        <a:lstStyle/>
        <a:p>
          <a:endParaRPr lang="en-US" sz="2000" b="1">
            <a:latin typeface="+mj-lt"/>
          </a:endParaRPr>
        </a:p>
      </dgm:t>
    </dgm:pt>
    <dgm:pt modelId="{1225EF9D-0D7A-46A2-B51B-932295FC1147}">
      <dgm:prSet phldrT="[Text]" custT="1"/>
      <dgm:spPr/>
      <dgm:t>
        <a:bodyPr/>
        <a:lstStyle/>
        <a:p>
          <a:pPr>
            <a:buClr>
              <a:schemeClr val="accent1"/>
            </a:buClr>
            <a:buSzPct val="80000"/>
          </a:pPr>
          <a:r>
            <a:rPr lang="en-US" altLang="en-US" sz="2000" b="1" dirty="0">
              <a:latin typeface="+mj-lt"/>
            </a:rPr>
            <a:t>What is their </a:t>
          </a:r>
          <a:br>
            <a:rPr lang="en-US" altLang="en-US" sz="2000" b="1" dirty="0">
              <a:latin typeface="+mj-lt"/>
            </a:rPr>
          </a:br>
          <a:r>
            <a:rPr lang="en-US" altLang="en-US" sz="2000" b="1" dirty="0">
              <a:latin typeface="+mj-lt"/>
            </a:rPr>
            <a:t>take-home pay?</a:t>
          </a:r>
          <a:endParaRPr lang="en-US" sz="2000" b="1" dirty="0">
            <a:latin typeface="+mj-lt"/>
          </a:endParaRPr>
        </a:p>
      </dgm:t>
    </dgm:pt>
    <dgm:pt modelId="{658E9248-E866-471D-AB52-BA0D89147EC6}" type="parTrans" cxnId="{22AB1F1B-3511-491E-AB42-86747D11CB94}">
      <dgm:prSet/>
      <dgm:spPr/>
      <dgm:t>
        <a:bodyPr/>
        <a:lstStyle/>
        <a:p>
          <a:endParaRPr lang="en-US" sz="2000" b="1">
            <a:latin typeface="+mj-lt"/>
          </a:endParaRPr>
        </a:p>
      </dgm:t>
    </dgm:pt>
    <dgm:pt modelId="{AB47E1E6-9424-4D97-B085-B4F115F99474}" type="sibTrans" cxnId="{22AB1F1B-3511-491E-AB42-86747D11CB94}">
      <dgm:prSet/>
      <dgm:spPr/>
      <dgm:t>
        <a:bodyPr/>
        <a:lstStyle/>
        <a:p>
          <a:endParaRPr lang="en-US" sz="2000" b="1">
            <a:latin typeface="+mj-lt"/>
          </a:endParaRPr>
        </a:p>
      </dgm:t>
    </dgm:pt>
    <dgm:pt modelId="{D713C5E8-532C-4580-BBA7-034D465FF818}" type="pres">
      <dgm:prSet presAssocID="{12ED1687-D35B-4CA1-AD55-664CEC369228}" presName="diagram" presStyleCnt="0">
        <dgm:presLayoutVars>
          <dgm:dir/>
          <dgm:resizeHandles val="exact"/>
        </dgm:presLayoutVars>
      </dgm:prSet>
      <dgm:spPr/>
    </dgm:pt>
    <dgm:pt modelId="{BFC4D114-CB3C-4F7D-BAA5-DDAE52E82099}" type="pres">
      <dgm:prSet presAssocID="{79A1C10D-BF9E-4259-8393-FD58BBFC5BC8}" presName="node" presStyleLbl="node1" presStyleIdx="0" presStyleCnt="3" custScaleX="141909">
        <dgm:presLayoutVars>
          <dgm:bulletEnabled val="1"/>
        </dgm:presLayoutVars>
      </dgm:prSet>
      <dgm:spPr/>
    </dgm:pt>
    <dgm:pt modelId="{5B6C70E1-A2E7-4C83-BF64-6441F65F3D5D}" type="pres">
      <dgm:prSet presAssocID="{6844E174-1AE2-4A62-B30B-0A54CA2E20F9}" presName="sibTrans" presStyleCnt="0"/>
      <dgm:spPr/>
    </dgm:pt>
    <dgm:pt modelId="{BF7B45ED-FCE1-41B3-A608-2E6CBD958E7D}" type="pres">
      <dgm:prSet presAssocID="{07BD28CE-E1C1-480F-9EE1-3A15C02FF6E4}" presName="node" presStyleLbl="node1" presStyleIdx="1" presStyleCnt="3" custScaleX="148040">
        <dgm:presLayoutVars>
          <dgm:bulletEnabled val="1"/>
        </dgm:presLayoutVars>
      </dgm:prSet>
      <dgm:spPr/>
    </dgm:pt>
    <dgm:pt modelId="{BBD8BD2F-747D-44A5-97BC-47CAFFDB1010}" type="pres">
      <dgm:prSet presAssocID="{1F8DBCC2-08B4-495B-A60B-A71B10D4B676}" presName="sibTrans" presStyleCnt="0"/>
      <dgm:spPr/>
    </dgm:pt>
    <dgm:pt modelId="{B206A5C2-392A-4C59-9875-26D3E439612D}" type="pres">
      <dgm:prSet presAssocID="{1225EF9D-0D7A-46A2-B51B-932295FC1147}" presName="node" presStyleLbl="node1" presStyleIdx="2" presStyleCnt="3" custScaleX="155951">
        <dgm:presLayoutVars>
          <dgm:bulletEnabled val="1"/>
        </dgm:presLayoutVars>
      </dgm:prSet>
      <dgm:spPr/>
    </dgm:pt>
  </dgm:ptLst>
  <dgm:cxnLst>
    <dgm:cxn modelId="{2D45EA02-F262-48FA-BAB2-36C173C63244}" srcId="{12ED1687-D35B-4CA1-AD55-664CEC369228}" destId="{07BD28CE-E1C1-480F-9EE1-3A15C02FF6E4}" srcOrd="1" destOrd="0" parTransId="{C7441E14-DF17-4885-8D5C-177379403C1D}" sibTransId="{1F8DBCC2-08B4-495B-A60B-A71B10D4B676}"/>
    <dgm:cxn modelId="{22AB1F1B-3511-491E-AB42-86747D11CB94}" srcId="{12ED1687-D35B-4CA1-AD55-664CEC369228}" destId="{1225EF9D-0D7A-46A2-B51B-932295FC1147}" srcOrd="2" destOrd="0" parTransId="{658E9248-E866-471D-AB52-BA0D89147EC6}" sibTransId="{AB47E1E6-9424-4D97-B085-B4F115F99474}"/>
    <dgm:cxn modelId="{D893EF2B-19F0-4366-9129-5C0298CDBF33}" type="presOf" srcId="{07BD28CE-E1C1-480F-9EE1-3A15C02FF6E4}" destId="{BF7B45ED-FCE1-41B3-A608-2E6CBD958E7D}" srcOrd="0" destOrd="0" presId="urn:microsoft.com/office/officeart/2005/8/layout/default"/>
    <dgm:cxn modelId="{37DD3C87-FA30-4DF2-B095-01ADAFE17925}" type="presOf" srcId="{79A1C10D-BF9E-4259-8393-FD58BBFC5BC8}" destId="{BFC4D114-CB3C-4F7D-BAA5-DDAE52E82099}" srcOrd="0" destOrd="0" presId="urn:microsoft.com/office/officeart/2005/8/layout/default"/>
    <dgm:cxn modelId="{F8FBC6B3-C089-4137-AC1D-233E461DA076}" type="presOf" srcId="{1225EF9D-0D7A-46A2-B51B-932295FC1147}" destId="{B206A5C2-392A-4C59-9875-26D3E439612D}" srcOrd="0" destOrd="0" presId="urn:microsoft.com/office/officeart/2005/8/layout/default"/>
    <dgm:cxn modelId="{D3F5C7CE-8CD3-4CD1-82D4-533BE0790A08}" type="presOf" srcId="{12ED1687-D35B-4CA1-AD55-664CEC369228}" destId="{D713C5E8-532C-4580-BBA7-034D465FF818}" srcOrd="0" destOrd="0" presId="urn:microsoft.com/office/officeart/2005/8/layout/default"/>
    <dgm:cxn modelId="{493452E2-1759-4A06-BE67-7DE7EC821A35}" srcId="{12ED1687-D35B-4CA1-AD55-664CEC369228}" destId="{79A1C10D-BF9E-4259-8393-FD58BBFC5BC8}" srcOrd="0" destOrd="0" parTransId="{F0D8E75C-DCC7-4E13-9EAC-BB01FC2F4C03}" sibTransId="{6844E174-1AE2-4A62-B30B-0A54CA2E20F9}"/>
    <dgm:cxn modelId="{83D77BEA-36C6-4122-9DA1-0EC4F495BB82}" type="presParOf" srcId="{D713C5E8-532C-4580-BBA7-034D465FF818}" destId="{BFC4D114-CB3C-4F7D-BAA5-DDAE52E82099}" srcOrd="0" destOrd="0" presId="urn:microsoft.com/office/officeart/2005/8/layout/default"/>
    <dgm:cxn modelId="{4A31BF0F-EEE6-4321-8A3D-B2CA404DDFE6}" type="presParOf" srcId="{D713C5E8-532C-4580-BBA7-034D465FF818}" destId="{5B6C70E1-A2E7-4C83-BF64-6441F65F3D5D}" srcOrd="1" destOrd="0" presId="urn:microsoft.com/office/officeart/2005/8/layout/default"/>
    <dgm:cxn modelId="{4AA8FA14-6663-49B0-B222-7FB277766766}" type="presParOf" srcId="{D713C5E8-532C-4580-BBA7-034D465FF818}" destId="{BF7B45ED-FCE1-41B3-A608-2E6CBD958E7D}" srcOrd="2" destOrd="0" presId="urn:microsoft.com/office/officeart/2005/8/layout/default"/>
    <dgm:cxn modelId="{4B381D9C-3D73-45A0-A211-A3AF6333CB92}" type="presParOf" srcId="{D713C5E8-532C-4580-BBA7-034D465FF818}" destId="{BBD8BD2F-747D-44A5-97BC-47CAFFDB1010}" srcOrd="3" destOrd="0" presId="urn:microsoft.com/office/officeart/2005/8/layout/default"/>
    <dgm:cxn modelId="{57552765-2105-4E6E-A70B-0FEBD510CB10}" type="presParOf" srcId="{D713C5E8-532C-4580-BBA7-034D465FF818}" destId="{B206A5C2-392A-4C59-9875-26D3E439612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4D114-CB3C-4F7D-BAA5-DDAE52E82099}">
      <dsp:nvSpPr>
        <dsp:cNvPr id="0" name=""/>
        <dsp:cNvSpPr/>
      </dsp:nvSpPr>
      <dsp:spPr>
        <a:xfrm>
          <a:off x="393698" y="281"/>
          <a:ext cx="2899780" cy="12260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chemeClr val="accent1"/>
            </a:buClr>
            <a:buSzPct val="80000"/>
            <a:buNone/>
          </a:pPr>
          <a:r>
            <a:rPr lang="en-US" altLang="en-US" sz="2000" b="1" kern="1200" dirty="0">
              <a:latin typeface="+mj-lt"/>
            </a:rPr>
            <a:t>How many hours did </a:t>
          </a:r>
          <a:br>
            <a:rPr lang="en-US" altLang="en-US" sz="2000" b="1" kern="1200" dirty="0">
              <a:latin typeface="+mj-lt"/>
            </a:rPr>
          </a:br>
          <a:r>
            <a:rPr lang="en-US" altLang="en-US" sz="2000" b="1" kern="1200" dirty="0">
              <a:latin typeface="+mj-lt"/>
            </a:rPr>
            <a:t>the employee work in </a:t>
          </a:r>
          <a:br>
            <a:rPr lang="en-US" altLang="en-US" sz="2000" b="1" kern="1200" dirty="0">
              <a:latin typeface="+mj-lt"/>
            </a:rPr>
          </a:br>
          <a:r>
            <a:rPr lang="en-US" altLang="en-US" sz="2000" b="1" kern="1200" dirty="0">
              <a:latin typeface="+mj-lt"/>
            </a:rPr>
            <a:t>this pay period?</a:t>
          </a:r>
          <a:endParaRPr lang="en-US" sz="2000" b="1" kern="1200" dirty="0">
            <a:latin typeface="+mj-lt"/>
          </a:endParaRPr>
        </a:p>
      </dsp:txBody>
      <dsp:txXfrm>
        <a:off x="393698" y="281"/>
        <a:ext cx="2899780" cy="1226045"/>
      </dsp:txXfrm>
    </dsp:sp>
    <dsp:sp modelId="{BF7B45ED-FCE1-41B3-A608-2E6CBD958E7D}">
      <dsp:nvSpPr>
        <dsp:cNvPr id="0" name=""/>
        <dsp:cNvSpPr/>
      </dsp:nvSpPr>
      <dsp:spPr>
        <a:xfrm>
          <a:off x="3497820" y="281"/>
          <a:ext cx="3025062" cy="12260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chemeClr val="accent1"/>
            </a:buClr>
            <a:buSzPct val="80000"/>
            <a:buNone/>
          </a:pPr>
          <a:r>
            <a:rPr lang="en-US" altLang="en-US" sz="2000" b="1" kern="1200" dirty="0">
              <a:latin typeface="+mj-lt"/>
            </a:rPr>
            <a:t>How much did they have taken out of their check </a:t>
          </a:r>
          <a:br>
            <a:rPr lang="en-US" altLang="en-US" sz="2000" b="1" kern="1200" dirty="0">
              <a:latin typeface="+mj-lt"/>
            </a:rPr>
          </a:br>
          <a:r>
            <a:rPr lang="en-US" altLang="en-US" sz="2000" b="1" kern="1200" dirty="0">
              <a:latin typeface="+mj-lt"/>
            </a:rPr>
            <a:t>for “deductions”? </a:t>
          </a:r>
          <a:endParaRPr lang="en-US" sz="2000" b="1" kern="1200" dirty="0">
            <a:latin typeface="+mj-lt"/>
          </a:endParaRPr>
        </a:p>
      </dsp:txBody>
      <dsp:txXfrm>
        <a:off x="3497820" y="281"/>
        <a:ext cx="3025062" cy="1226045"/>
      </dsp:txXfrm>
    </dsp:sp>
    <dsp:sp modelId="{B206A5C2-392A-4C59-9875-26D3E439612D}">
      <dsp:nvSpPr>
        <dsp:cNvPr id="0" name=""/>
        <dsp:cNvSpPr/>
      </dsp:nvSpPr>
      <dsp:spPr>
        <a:xfrm>
          <a:off x="6727223" y="281"/>
          <a:ext cx="3186716" cy="12260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chemeClr val="accent1"/>
            </a:buClr>
            <a:buSzPct val="80000"/>
            <a:buNone/>
          </a:pPr>
          <a:r>
            <a:rPr lang="en-US" altLang="en-US" sz="2000" b="1" kern="1200" dirty="0">
              <a:latin typeface="+mj-lt"/>
            </a:rPr>
            <a:t>What is their </a:t>
          </a:r>
          <a:br>
            <a:rPr lang="en-US" altLang="en-US" sz="2000" b="1" kern="1200" dirty="0">
              <a:latin typeface="+mj-lt"/>
            </a:rPr>
          </a:br>
          <a:r>
            <a:rPr lang="en-US" altLang="en-US" sz="2000" b="1" kern="1200" dirty="0">
              <a:latin typeface="+mj-lt"/>
            </a:rPr>
            <a:t>take-home pay?</a:t>
          </a:r>
          <a:endParaRPr lang="en-US" sz="2000" b="1" kern="1200" dirty="0">
            <a:latin typeface="+mj-lt"/>
          </a:endParaRPr>
        </a:p>
      </dsp:txBody>
      <dsp:txXfrm>
        <a:off x="6727223" y="281"/>
        <a:ext cx="3186716" cy="12260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43CD5-C8C3-0C45-BFA1-208EEE09AA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0A25C9DC-514F-8C42-B3FD-30A1CD0FFEE7}"/>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4923DEE1-4CC5-8643-85E4-765CBBF2A820}" type="datetime1">
              <a:rPr lang="en-US" altLang="en-US"/>
              <a:pPr/>
              <a:t>9/5/2025</a:t>
            </a:fld>
            <a:endParaRPr lang="en-US" altLang="en-US"/>
          </a:p>
        </p:txBody>
      </p:sp>
      <p:sp>
        <p:nvSpPr>
          <p:cNvPr id="4" name="Footer Placeholder 3">
            <a:extLst>
              <a:ext uri="{FF2B5EF4-FFF2-40B4-BE49-F238E27FC236}">
                <a16:creationId xmlns:a16="http://schemas.microsoft.com/office/drawing/2014/main" id="{C01AC0D5-DDC5-4643-B717-2A502033F5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237F9B93-90C9-874A-AFEC-EA7AD9E4B67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293D145D-CE0A-9945-BF98-E592A5FD969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D6B46A-A58A-484C-84E1-C04C952144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25396ECA-6792-3F41-A303-A6F6BADF3D26}"/>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B5479212-DB96-E945-9A11-1BB551006ACB}" type="datetime1">
              <a:rPr lang="en-US" altLang="en-US"/>
              <a:pPr/>
              <a:t>9/5/2025</a:t>
            </a:fld>
            <a:endParaRPr lang="en-US" altLang="en-US"/>
          </a:p>
        </p:txBody>
      </p:sp>
      <p:sp>
        <p:nvSpPr>
          <p:cNvPr id="4" name="Slide Image Placeholder 3">
            <a:extLst>
              <a:ext uri="{FF2B5EF4-FFF2-40B4-BE49-F238E27FC236}">
                <a16:creationId xmlns:a16="http://schemas.microsoft.com/office/drawing/2014/main" id="{81F9D3E2-916C-7848-8CF6-97BD95955AD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4679059-0465-6847-8869-0D16112080E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0B59696-8F05-F14C-B1C1-469127526A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2F5BB490-341A-0E45-864A-FD68C034025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54976E78-77AE-B945-B9A9-8A19DD8630A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ecf.org/resources/keys-to-your-financial-future-participant-guides/#:~:text=Updated%20in%20August%202019%2C%20Keys,developed%20by%20the%20Annie%20E.&amp;text=The%20curriculum%20was%20created%20with,as%20they%20transitioned%20into%20adulthoo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rs.gov/"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medicare.gov/index" TargetMode="External"/><Relationship Id="rId4" Type="http://schemas.openxmlformats.org/officeDocument/2006/relationships/hyperlink" Target="https://www.ssa.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 guide. Recent updates to the curriculum appear in this slide but may not yet appear in </a:t>
            </a:r>
            <a:r>
              <a:rPr lang="en-US" altLang="en-US">
                <a:ea typeface="ＭＳ Ｐゴシック" panose="020B0600070205080204" pitchFamily="34" charset="-128"/>
              </a:rPr>
              <a:t>the facilitator </a:t>
            </a:r>
            <a:r>
              <a:rPr lang="en-US" altLang="en-US" dirty="0">
                <a:ea typeface="ＭＳ Ｐゴシック" panose="020B0600070205080204" pitchFamily="34" charset="-128"/>
              </a:rPr>
              <a:t>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18EC459-76E1-8346-ACF4-019DDBEF6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7D2E07C3-4A37-2048-AA83-A43FB36BD2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Public goods and services — benefits that cannot be withheld from those who don’t pay for them, and benefits that may be “consumed” by one person without reducing the amount of the product available for others. Examples include national defense, streetlights and roads and highways. Public services include welfare programs, law enforcement and monitoring and regulating trade and the economy. </a:t>
            </a:r>
          </a:p>
          <a:p>
            <a:pPr eaLnBrk="1" hangingPunct="1">
              <a:spcBef>
                <a:spcPct val="0"/>
              </a:spcBef>
            </a:pPr>
            <a:endParaRPr lang="en-US" dirty="0"/>
          </a:p>
          <a:p>
            <a:pPr eaLnBrk="1" hangingPunct="1">
              <a:spcBef>
                <a:spcPct val="0"/>
              </a:spcBef>
            </a:pPr>
            <a:r>
              <a:rPr lang="en-US" dirty="0"/>
              <a:t>Our taxes are required payments of money to governments that are used to provide public goods and services for the benefit of the community as a whole.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b="1" dirty="0">
                <a:ea typeface="ＭＳ Ｐゴシック" panose="020B0600070205080204" pitchFamily="34" charset="-128"/>
              </a:rPr>
              <a:t>Ask participants: </a:t>
            </a:r>
            <a:r>
              <a:rPr lang="en-US" b="1" dirty="0"/>
              <a:t>Would you rather pay for each of these items with tax dollars or as each service is used? </a:t>
            </a:r>
          </a:p>
          <a:p>
            <a:pPr eaLnBrk="1" hangingPunct="1">
              <a:spcBef>
                <a:spcPct val="0"/>
              </a:spcBef>
            </a:pPr>
            <a:r>
              <a:rPr lang="en-US" dirty="0"/>
              <a:t>Students should be allowed to voice their opinions freely and differ on the value of specific programs. Try to build a consensus that items on the list are public goods that benefit and are used by all in such a way that no one uses them up (highways, education, job training, libraries, defense); a public responsibility (nutrition, unemployment benefits, health care); and/or an investment in future productivity and human resources (job training, drug programs, research).</a:t>
            </a:r>
            <a:endParaRPr lang="en-US" altLang="en-US" dirty="0">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582A13FF-CD76-B048-91B9-4D0DC159B0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7CEDD6-13A3-564C-8D80-6F6B320B6E92}" type="slidenum">
              <a:rPr lang="en-US" altLang="en-US" sz="1200">
                <a:latin typeface="Calibri" panose="020F0502020204030204" pitchFamily="34" charset="0"/>
              </a:rPr>
              <a:pPr/>
              <a:t>10</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13DE55D7-36A4-5448-A3BB-834111E33A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AD336776-8CC7-6241-B88B-4D99B934D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Review this sample paystub. Ask the question in the blue box. Explain that </a:t>
            </a:r>
            <a:r>
              <a:rPr lang="en-US" altLang="en-US" dirty="0">
                <a:solidFill>
                  <a:srgbClr val="24303B"/>
                </a:solidFill>
                <a:latin typeface="Open Sans" panose="020B0306030504020204" pitchFamily="34" charset="0"/>
                <a:ea typeface="ＭＳ Ｐゴシック" panose="020B0600070205080204" pitchFamily="34" charset="-128"/>
              </a:rPr>
              <a:t>the amount of money withheld for federal taxes depends on the amount of money that the person earns and the information given to the employer in a W-4 form, which will be reviewed in the next slide. </a:t>
            </a:r>
            <a:endParaRPr lang="en-US" altLang="en-US" dirty="0">
              <a:ea typeface="ＭＳ Ｐゴシック" panose="020B0600070205080204" pitchFamily="34" charset="-128"/>
            </a:endParaRPr>
          </a:p>
        </p:txBody>
      </p:sp>
      <p:sp>
        <p:nvSpPr>
          <p:cNvPr id="68612" name="Slide Number Placeholder 3">
            <a:extLst>
              <a:ext uri="{FF2B5EF4-FFF2-40B4-BE49-F238E27FC236}">
                <a16:creationId xmlns:a16="http://schemas.microsoft.com/office/drawing/2014/main" id="{D329F575-F3C7-2441-A325-4E7EE68F2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306A0E-C5D5-B347-B12E-BDE77B156670}" type="slidenum">
              <a:rPr lang="en-US" altLang="en-US" sz="1200">
                <a:latin typeface="Calibri" panose="020F0502020204030204" pitchFamily="34" charset="0"/>
              </a:rPr>
              <a:pPr/>
              <a:t>11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5084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38E0779-644D-7F47-A78C-9B0577F5C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304F3A99-DE1D-4446-9A33-51A52C36CD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that when a young person starts working for an employer, they will fill out a form for the IRS that is a W-4 form. This form lets the employer know how much money to take out of the young person’s paycheck for taxes.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Share your screen and show the video on filling out a W-4 form. The video is embedded and can be found here: https://</a:t>
            </a:r>
            <a:r>
              <a:rPr lang="en-US" altLang="en-US" dirty="0" err="1">
                <a:ea typeface="ＭＳ Ｐゴシック" panose="020B0600070205080204" pitchFamily="34" charset="-128"/>
              </a:rPr>
              <a:t>www.youtube.com</a:t>
            </a:r>
            <a:r>
              <a:rPr lang="en-US" altLang="en-US" dirty="0">
                <a:ea typeface="ＭＳ Ｐゴシック" panose="020B0600070205080204" pitchFamily="34" charset="-128"/>
              </a:rPr>
              <a:t>/</a:t>
            </a:r>
            <a:r>
              <a:rPr lang="en-US" altLang="en-US" dirty="0" err="1">
                <a:ea typeface="ＭＳ Ｐゴシック" panose="020B0600070205080204" pitchFamily="34" charset="-128"/>
              </a:rPr>
              <a:t>watch?v</a:t>
            </a:r>
            <a:r>
              <a:rPr lang="en-US" altLang="en-US" dirty="0">
                <a:ea typeface="ＭＳ Ｐゴシック" panose="020B0600070205080204" pitchFamily="34" charset="-128"/>
              </a:rPr>
              <a:t>=ap5Uz64tbzk</a:t>
            </a:r>
          </a:p>
          <a:p>
            <a:pPr eaLnBrk="1" hangingPunct="1">
              <a:spcBef>
                <a:spcPct val="0"/>
              </a:spcBef>
            </a:pPr>
            <a:endParaRPr lang="en-US" altLang="en-US" dirty="0">
              <a:ea typeface="ＭＳ Ｐゴシック" panose="020B0600070205080204" pitchFamily="34" charset="-128"/>
            </a:endParaRPr>
          </a:p>
        </p:txBody>
      </p:sp>
      <p:sp>
        <p:nvSpPr>
          <p:cNvPr id="74756" name="Slide Number Placeholder 3">
            <a:extLst>
              <a:ext uri="{FF2B5EF4-FFF2-40B4-BE49-F238E27FC236}">
                <a16:creationId xmlns:a16="http://schemas.microsoft.com/office/drawing/2014/main" id="{653109CC-C66D-A541-8FFA-7381098139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72CD5D-7CC4-8440-BB61-1254F158542E}"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27A91BF-02E4-7E46-9214-89B72E9DD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79C09EE4-E864-4E44-A5AB-7857A2881B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participants that they will receive a form from their employer in January that will be used for filing their taxes. It’s a W-2 form and lists their income for the year and the amount they have paid in taxes. This information will go in their tax return, along with other items, to determine if they get a refund of taxes they have paid or if they owe additional taxes. Emphasize using a tax preparation service that they trust, preferably a VITA site.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C002D45D-5227-1A4D-86DE-F23625E840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3AA12F-7921-0B4E-AAD1-7AF99C998857}" type="slidenum">
              <a:rPr lang="en-US" altLang="en-US" sz="1200">
                <a:latin typeface="Calibri" panose="020F0502020204030204" pitchFamily="34" charset="0"/>
              </a:rPr>
              <a:pPr/>
              <a:t>13</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Explain that if a company is hiring someone as a consultant or independent contractor, then they have to give them a IRS 1099 form so the person can file their tax return. The person is responsible for paying all their taxes and withholdings themselves. </a:t>
            </a:r>
            <a:endParaRPr lang="en-US" dirty="0"/>
          </a:p>
        </p:txBody>
      </p:sp>
      <p:sp>
        <p:nvSpPr>
          <p:cNvPr id="4" name="Slide Number Placeholder 3"/>
          <p:cNvSpPr>
            <a:spLocks noGrp="1"/>
          </p:cNvSpPr>
          <p:nvPr>
            <p:ph type="sldNum" sz="quarter" idx="5"/>
          </p:nvPr>
        </p:nvSpPr>
        <p:spPr/>
        <p:txBody>
          <a:bodyPr/>
          <a:lstStyle/>
          <a:p>
            <a:fld id="{54976E78-77AE-B945-B9A9-8A19DD8630A6}" type="slidenum">
              <a:rPr lang="en-US" altLang="en-US" smtClean="0"/>
              <a:pPr/>
              <a:t>14</a:t>
            </a:fld>
            <a:endParaRPr lang="en-US" altLang="en-US"/>
          </a:p>
        </p:txBody>
      </p:sp>
    </p:spTree>
    <p:extLst>
      <p:ext uri="{BB962C8B-B14F-4D97-AF65-F5344CB8AC3E}">
        <p14:creationId xmlns:p14="http://schemas.microsoft.com/office/powerpoint/2010/main" val="31464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a:ea typeface="ＭＳ Ｐゴシック"/>
              </a:rPr>
              <a:t>Ask participants to take themselves off of mute and say their answer to the question or put it in the chat box.</a:t>
            </a:r>
            <a:endParaRPr lang="en-US"/>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ADF3B-6D82-1249-9D82-6900F2B85B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7608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67C2ECF-9E29-4942-A842-2BB5A21EB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E869C1C-C65A-3346-A14C-44F3BDF34D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the young people that they will need to file taxes at some point in the future and it’s important to pick a reliable organization to help them with it. The IRS’s Volunteer Income Tax Assistance (VITA) sites offer free basic tax return preparation to qualified individuals. The VITA program has operated for over 50 years, offering free tax help to people who generally make $57,000 or less, persons with disabilities and limited English-speaking taxpayers who need assistance in preparing their tax returns. VITA services are not only free, they are also a reliable and trusted source for preparing tax returns. All VITA volunteers who prepare returns must take and pass tax law training that meets or exceeds IRS standards.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Refer them to your local VITA program or the youth can find a program on the IRS website.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them know that tax preparation companies who will give them their refund instantly (as opposed to waiting a few days/or two weeks depending on the service) are not doing this for free. They are basically loaning them the money and will charge a fee for this. Ask the young people if they would prefer to wait a short time and have all that money instead of just some of it.</a:t>
            </a:r>
          </a:p>
          <a:p>
            <a:pPr eaLnBrk="1" hangingPunct="1">
              <a:spcBef>
                <a:spcPct val="0"/>
              </a:spcBef>
            </a:pPr>
            <a:endParaRPr lang="en-US" altLang="en-US" dirty="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3E189AF0-263D-8441-BD2F-1E83580500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996069-C093-0546-980E-894E29D61C9E}" type="slidenum">
              <a:rPr lang="en-US" altLang="en-US" sz="1200">
                <a:latin typeface="Calibri" panose="020F0502020204030204" pitchFamily="34" charset="0"/>
              </a:rPr>
              <a:pPr/>
              <a:t>16</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2E6507B-B6CF-F94F-BFD2-C9CF0F5DD2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6747850-2051-394E-AD1A-6332F44DD9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Create a poll with the terms below and ask the participants to select the ways they can increase their income: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Work more hours (Yes)</a:t>
            </a:r>
          </a:p>
          <a:p>
            <a:pPr eaLnBrk="1" hangingPunct="1">
              <a:spcBef>
                <a:spcPct val="0"/>
              </a:spcBef>
            </a:pPr>
            <a:r>
              <a:rPr lang="en-US" altLang="en-US" dirty="0">
                <a:ea typeface="ＭＳ Ｐゴシック" panose="020B0600070205080204" pitchFamily="34" charset="-128"/>
              </a:rPr>
              <a:t>Sell something you don’t need anymore on Facebook Marketplace (Yes)</a:t>
            </a:r>
          </a:p>
          <a:p>
            <a:pPr eaLnBrk="1" hangingPunct="1">
              <a:spcBef>
                <a:spcPct val="0"/>
              </a:spcBef>
            </a:pPr>
            <a:r>
              <a:rPr lang="en-US" altLang="en-US" dirty="0">
                <a:ea typeface="ＭＳ Ｐゴシック" panose="020B0600070205080204" pitchFamily="34" charset="-128"/>
              </a:rPr>
              <a:t>Apply for public benefits (Yes)</a:t>
            </a:r>
          </a:p>
          <a:p>
            <a:pPr eaLnBrk="1" hangingPunct="1">
              <a:spcBef>
                <a:spcPct val="0"/>
              </a:spcBef>
            </a:pPr>
            <a:r>
              <a:rPr lang="en-US" altLang="en-US" dirty="0">
                <a:ea typeface="ＭＳ Ｐゴシック" panose="020B0600070205080204" pitchFamily="34" charset="-128"/>
              </a:rPr>
              <a:t>Start a business (Yes — note that it needs to be profitable)</a:t>
            </a:r>
          </a:p>
          <a:p>
            <a:pPr eaLnBrk="1" hangingPunct="1">
              <a:spcBef>
                <a:spcPct val="0"/>
              </a:spcBef>
            </a:pPr>
            <a:r>
              <a:rPr lang="en-US" altLang="en-US" dirty="0">
                <a:ea typeface="ＭＳ Ｐゴシック" panose="020B0600070205080204" pitchFamily="34" charset="-128"/>
              </a:rPr>
              <a:t>Work less hours (No)</a:t>
            </a:r>
          </a:p>
          <a:p>
            <a:pPr eaLnBrk="1" hangingPunct="1">
              <a:spcBef>
                <a:spcPct val="0"/>
              </a:spcBef>
            </a:pPr>
            <a:r>
              <a:rPr lang="en-US" altLang="en-US" dirty="0">
                <a:ea typeface="ＭＳ Ｐゴシック" panose="020B0600070205080204" pitchFamily="34" charset="-128"/>
              </a:rPr>
              <a:t>Sell a product you make or provide a service for a fee (Yes)</a:t>
            </a:r>
          </a:p>
          <a:p>
            <a:pPr eaLnBrk="1" hangingPunct="1">
              <a:spcBef>
                <a:spcPct val="0"/>
              </a:spcBef>
            </a:pPr>
            <a:r>
              <a:rPr lang="en-US" altLang="en-US" dirty="0">
                <a:ea typeface="ＭＳ Ｐゴシック" panose="020B0600070205080204" pitchFamily="34" charset="-128"/>
              </a:rPr>
              <a:t>Buy a new cell phone (No)</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them for other ideas on ways to increase income.</a:t>
            </a:r>
          </a:p>
          <a:p>
            <a:pPr eaLnBrk="1" hangingPunct="1">
              <a:spcBef>
                <a:spcPct val="0"/>
              </a:spcBef>
            </a:pPr>
            <a:endParaRPr lang="en-US" altLang="en-US" dirty="0">
              <a:ea typeface="ＭＳ Ｐゴシック" panose="020B0600070205080204" pitchFamily="34" charset="-128"/>
            </a:endParaRPr>
          </a:p>
        </p:txBody>
      </p:sp>
      <p:sp>
        <p:nvSpPr>
          <p:cNvPr id="78852" name="Slide Number Placeholder 3">
            <a:extLst>
              <a:ext uri="{FF2B5EF4-FFF2-40B4-BE49-F238E27FC236}">
                <a16:creationId xmlns:a16="http://schemas.microsoft.com/office/drawing/2014/main" id="{483F22FD-D6A8-AB44-9402-B6080679A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C4B308-3BF2-8341-8AB1-E12AE1F24FF5}" type="slidenum">
              <a:rPr lang="en-US" altLang="en-US" sz="1200">
                <a:latin typeface="Calibri" panose="020F0502020204030204" pitchFamily="34" charset="0"/>
              </a:rPr>
              <a:pPr/>
              <a:t>17</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4F4B7-AD05-A615-F14E-DD8FFE9E8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0E1F0-0D0B-411C-E72B-B94D9FB96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A663B-C749-7354-076E-0B90830A146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Tell participants that income often corresponds to the amount of education someone has. The chance of being unemployed also relates to education. Review the average income for a person who did not finish high school. Ask someone to put in the chat box what the average income is for someone who has a bachelor’s degree. Ask someone to do that math and figure out the difference ($656) and point out that this is WEEKLY income. Review the average unemployment rate for these two categories as well (2.2% for bachelor’s degree vs 5.4% for less than a high school diploma).</a:t>
            </a:r>
          </a:p>
          <a:p>
            <a:endParaRPr lang="en-US" dirty="0"/>
          </a:p>
        </p:txBody>
      </p:sp>
      <p:sp>
        <p:nvSpPr>
          <p:cNvPr id="4" name="Slide Number Placeholder 3">
            <a:extLst>
              <a:ext uri="{FF2B5EF4-FFF2-40B4-BE49-F238E27FC236}">
                <a16:creationId xmlns:a16="http://schemas.microsoft.com/office/drawing/2014/main" id="{B8624B55-AF07-0C9D-F203-501398AE8F71}"/>
              </a:ext>
            </a:extLst>
          </p:cNvPr>
          <p:cNvSpPr>
            <a:spLocks noGrp="1"/>
          </p:cNvSpPr>
          <p:nvPr>
            <p:ph type="sldNum" sz="quarter" idx="5"/>
          </p:nvPr>
        </p:nvSpPr>
        <p:spPr/>
        <p:txBody>
          <a:bodyPr/>
          <a:lstStyle/>
          <a:p>
            <a:fld id="{54976E78-77AE-B945-B9A9-8A19DD8630A6}" type="slidenum">
              <a:rPr lang="en-US" altLang="en-US" smtClean="0"/>
              <a:pPr/>
              <a:t>18</a:t>
            </a:fld>
            <a:endParaRPr lang="en-US" altLang="en-US"/>
          </a:p>
        </p:txBody>
      </p:sp>
    </p:spTree>
    <p:extLst>
      <p:ext uri="{BB962C8B-B14F-4D97-AF65-F5344CB8AC3E}">
        <p14:creationId xmlns:p14="http://schemas.microsoft.com/office/powerpoint/2010/main" val="2108813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 the numerous paths that young people can take to obtain higher education and training to get a job. </a:t>
            </a:r>
          </a:p>
        </p:txBody>
      </p:sp>
      <p:sp>
        <p:nvSpPr>
          <p:cNvPr id="4" name="Slide Number Placeholder 3"/>
          <p:cNvSpPr>
            <a:spLocks noGrp="1"/>
          </p:cNvSpPr>
          <p:nvPr>
            <p:ph type="sldNum" sz="quarter" idx="5"/>
          </p:nvPr>
        </p:nvSpPr>
        <p:spPr/>
        <p:txBody>
          <a:bodyPr/>
          <a:lstStyle/>
          <a:p>
            <a:fld id="{54976E78-77AE-B945-B9A9-8A19DD8630A6}" type="slidenum">
              <a:rPr lang="en-US" altLang="en-US"/>
              <a:pPr/>
              <a:t>19</a:t>
            </a:fld>
            <a:endParaRPr lang="en-US" altLang="en-US"/>
          </a:p>
        </p:txBody>
      </p:sp>
    </p:spTree>
    <p:extLst>
      <p:ext uri="{BB962C8B-B14F-4D97-AF65-F5344CB8AC3E}">
        <p14:creationId xmlns:p14="http://schemas.microsoft.com/office/powerpoint/2010/main" val="391237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Facilitator: Introduce yourself. Ask participants to take themselves off mute and say their names, or if they are more comfortable, they may say hello by putting their name in the chat box. </a:t>
            </a:r>
          </a:p>
        </p:txBody>
      </p:sp>
      <p:sp>
        <p:nvSpPr>
          <p:cNvPr id="4" name="Slide Number Placeholder 3"/>
          <p:cNvSpPr>
            <a:spLocks noGrp="1"/>
          </p:cNvSpPr>
          <p:nvPr>
            <p:ph type="sldNum" sz="quarter" idx="5"/>
          </p:nvPr>
        </p:nvSpPr>
        <p:spPr/>
        <p:txBody>
          <a:bodyPr/>
          <a:lstStyle/>
          <a:p>
            <a:fld id="{54976E78-77AE-B945-B9A9-8A19DD8630A6}" type="slidenum">
              <a:rPr lang="en-US" altLang="en-US" smtClean="0"/>
              <a:pPr/>
              <a:t>2</a:t>
            </a:fld>
            <a:endParaRPr lang="en-US" altLang="en-US"/>
          </a:p>
        </p:txBody>
      </p:sp>
    </p:spTree>
    <p:extLst>
      <p:ext uri="{BB962C8B-B14F-4D97-AF65-F5344CB8AC3E}">
        <p14:creationId xmlns:p14="http://schemas.microsoft.com/office/powerpoint/2010/main" val="3506532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CAFC0-5265-623D-F263-5E34844C627A}"/>
            </a:ext>
          </a:extLst>
        </p:cNvPr>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299EC667-124A-B60F-D865-A28617337A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C08A6783-E023-823F-B3E0-4F24C1FC3A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to the participants that there are many organizations who help young people obtain training for a specific skill or job. This is an example of a program called YouthBuild, which is sponsored in part by the federal government and is meant to support young people who face inequities and challenges with K–12 education. This specific program was in Detroit, Michigan, and helped 67 youth over two years. They supported the youth with training in the construction field, helped with their education to earn a GED, provided a mentor and helped the young people find an internship or job. Ask if anyone has looked at training for a specific job and what they liked/had concerns about. Let the participants know that there are “private career schools” that offer training in a wide variety of specific jobs, but they can be very expensive, and it takes a lot of research to learn if they can expect to get a job in that field.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Emphasize the need to look for local organizations who will help young people find training programs. Please insert the name of a local program that you know of to make this more relevant.  </a:t>
            </a:r>
          </a:p>
          <a:p>
            <a:pPr eaLnBrk="1" hangingPunct="1">
              <a:spcBef>
                <a:spcPct val="0"/>
              </a:spcBef>
            </a:pPr>
            <a:endParaRPr lang="en-US" altLang="en-US" dirty="0">
              <a:ea typeface="ＭＳ Ｐゴシック" panose="020B0600070205080204" pitchFamily="34" charset="-128"/>
            </a:endParaRPr>
          </a:p>
        </p:txBody>
      </p:sp>
      <p:sp>
        <p:nvSpPr>
          <p:cNvPr id="84996" name="Slide Number Placeholder 3">
            <a:extLst>
              <a:ext uri="{FF2B5EF4-FFF2-40B4-BE49-F238E27FC236}">
                <a16:creationId xmlns:a16="http://schemas.microsoft.com/office/drawing/2014/main" id="{8AD87FEB-ECEB-BCBA-30D5-8052E338E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8F0CF5-E815-9141-8D0B-C6D2C3A202BF}" type="slidenum">
              <a:rPr lang="en-US" altLang="en-US" sz="1200">
                <a:latin typeface="Calibri" panose="020F0502020204030204" pitchFamily="34" charset="0"/>
              </a:rPr>
              <a:pPr/>
              <a:t>20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83991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5B144DC-C5E0-0F45-9218-7950CF9B2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B3720BD3-C4FD-B945-BC53-56F99BA670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the young people that there are a lot of ways to pay for education or career training. Ask them what they know about any of the options listed. Ask if they know where to look for scholarships and grants. Mention that there are some ideas on the Resources page. Emphasize the need to fill out the FAFSA form and where they can get help in your area with filling it out.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them know they could consider working a part-time job while working on getting a degree or training to pay for some of the costs. Caution them to be careful about the number of hours they work, to make sure they can still do well in school.</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Tell them that student loans are a last choice for paying for education and have to be repaid. A rule of thumb to consider is to only borrow an amount equal to (preferably less) than the amount of money they will earn in the first year of the career they study for. </a:t>
            </a:r>
          </a:p>
        </p:txBody>
      </p:sp>
      <p:sp>
        <p:nvSpPr>
          <p:cNvPr id="87044" name="Slide Number Placeholder 3">
            <a:extLst>
              <a:ext uri="{FF2B5EF4-FFF2-40B4-BE49-F238E27FC236}">
                <a16:creationId xmlns:a16="http://schemas.microsoft.com/office/drawing/2014/main" id="{D291BB8A-F045-ED40-81D5-C8DB95993B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065AF0-25F7-C74C-A16F-69F08F3929A2}" type="slidenum">
              <a:rPr lang="en-US" altLang="en-US" sz="1200">
                <a:latin typeface="Calibri" panose="020F0502020204030204" pitchFamily="34" charset="0"/>
              </a:rPr>
              <a:pPr/>
              <a:t>21</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Ask participants if they have any questions on what was covered in the Key or any last comments.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Confirm the date/time for the next workshop.</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Thank everyone for attending/participating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8452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5ED84F3-E6CB-994E-95A0-8E9EE9E6C4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CD9A7D51-5D2D-9B41-8C81-D1C335595F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Discuss the content that is covered in Key 4: Understanding Your Income.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 young people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them know that the Key Participant Guides can be found at: </a:t>
            </a:r>
            <a:r>
              <a:rPr lang="en-US" altLang="en-US" dirty="0">
                <a:ea typeface="ＭＳ Ｐゴシック" panose="020B0600070205080204" pitchFamily="34" charset="-128"/>
                <a:hlinkClick r:id="rId3"/>
              </a:rPr>
              <a:t>https://www.aecf.org/resources/keys-to-your-financial-future-participant-guides.</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Be sure that you cover these two main points during this workshop:</a:t>
            </a:r>
          </a:p>
          <a:p>
            <a:pPr eaLnBrk="1" hangingPunct="1">
              <a:spcBef>
                <a:spcPct val="0"/>
              </a:spcBef>
              <a:buFontTx/>
              <a:buChar char="•"/>
            </a:pPr>
            <a:r>
              <a:rPr lang="en-US" altLang="en-US" dirty="0">
                <a:ea typeface="ＭＳ Ｐゴシック" panose="020B0600070205080204" pitchFamily="34" charset="-128"/>
              </a:rPr>
              <a:t>Be aware of your income and ways to increase it</a:t>
            </a:r>
          </a:p>
          <a:p>
            <a:pPr eaLnBrk="1" hangingPunct="1">
              <a:spcBef>
                <a:spcPct val="0"/>
              </a:spcBef>
              <a:buFontTx/>
              <a:buChar char="•"/>
            </a:pPr>
            <a:r>
              <a:rPr lang="en-US" altLang="en-US" dirty="0">
                <a:ea typeface="ＭＳ Ｐゴシック" panose="020B0600070205080204" pitchFamily="34" charset="-128"/>
              </a:rPr>
              <a:t>Be sure to file taxes, use free tax preparation services and get all the tax credits/deductions you are eligible for. </a:t>
            </a:r>
          </a:p>
          <a:p>
            <a:pPr eaLnBrk="1" hangingPunct="1">
              <a:spcBef>
                <a:spcPct val="0"/>
              </a:spcBef>
            </a:pPr>
            <a:endParaRPr lang="en-US" altLang="en-US" dirty="0">
              <a:ea typeface="ＭＳ Ｐゴシック" panose="020B0600070205080204" pitchFamily="34" charset="-128"/>
            </a:endParaRPr>
          </a:p>
        </p:txBody>
      </p:sp>
      <p:sp>
        <p:nvSpPr>
          <p:cNvPr id="56324" name="Slide Number Placeholder 3">
            <a:extLst>
              <a:ext uri="{FF2B5EF4-FFF2-40B4-BE49-F238E27FC236}">
                <a16:creationId xmlns:a16="http://schemas.microsoft.com/office/drawing/2014/main" id="{79EA57FA-7C8F-4646-82FD-A86F44558E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166D95-EF8D-094E-ADCC-EF7E2820C252}"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38B7951-C51F-C545-863E-E0FF0E60D4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3D41F81-5BA3-AB4E-ADB5-D909978C7D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Do a fun icebreaker following up on Key 3, where participants can take themselves off of mute and say their credit slogan or put it in the chat box, such as:</a:t>
            </a:r>
          </a:p>
          <a:p>
            <a:pPr eaLnBrk="1" hangingPunct="1">
              <a:spcBef>
                <a:spcPct val="0"/>
              </a:spcBef>
            </a:pPr>
            <a:r>
              <a:rPr lang="en-US" altLang="en-US" dirty="0">
                <a:ea typeface="ＭＳ Ｐゴシック" panose="020B0600070205080204" pitchFamily="34" charset="-128"/>
              </a:rPr>
              <a:t>Sail Through Life With Great Credit!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Review the concept that credit = trust.</a:t>
            </a:r>
          </a:p>
          <a:p>
            <a:pPr eaLnBrk="1" hangingPunct="1">
              <a:spcBef>
                <a:spcPct val="0"/>
              </a:spcBef>
            </a:pPr>
            <a:endParaRPr lang="en-US" altLang="en-US" dirty="0">
              <a:ea typeface="ＭＳ Ｐゴシック" panose="020B0600070205080204" pitchFamily="34" charset="-128"/>
            </a:endParaRPr>
          </a:p>
        </p:txBody>
      </p:sp>
      <p:sp>
        <p:nvSpPr>
          <p:cNvPr id="60420" name="Slide Number Placeholder 3">
            <a:extLst>
              <a:ext uri="{FF2B5EF4-FFF2-40B4-BE49-F238E27FC236}">
                <a16:creationId xmlns:a16="http://schemas.microsoft.com/office/drawing/2014/main" id="{28E7A35C-31D4-764C-A778-F6BCE42C06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990E6B-432E-2A4F-979C-EFAF272EE921}" type="slidenum">
              <a:rPr lang="en-US" altLang="en-US" sz="1200">
                <a:latin typeface="Calibri" panose="020F0502020204030204" pitchFamily="34" charset="0"/>
              </a:rPr>
              <a:pPr/>
              <a:t>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Use this activity to discuss the eight different ways people can get paid. Go through the methods one by one, asking the youth to say which definition in the box on the right matches the word, then click on the word to see the line that connects to the correct definition. Emphasize that understanding these differences when conducting a job search is important because it can determine the timing of income and how one receives it.</a:t>
            </a:r>
          </a:p>
        </p:txBody>
      </p:sp>
      <p:sp>
        <p:nvSpPr>
          <p:cNvPr id="4" name="Slide Number Placeholder 3"/>
          <p:cNvSpPr>
            <a:spLocks noGrp="1"/>
          </p:cNvSpPr>
          <p:nvPr>
            <p:ph type="sldNum" sz="quarter" idx="5"/>
          </p:nvPr>
        </p:nvSpPr>
        <p:spPr/>
        <p:txBody>
          <a:bodyPr/>
          <a:lstStyle/>
          <a:p>
            <a:fld id="{54976E78-77AE-B945-B9A9-8A19DD8630A6}" type="slidenum">
              <a:rPr lang="en-US" altLang="en-US" smtClean="0"/>
              <a:pPr/>
              <a:t>5</a:t>
            </a:fld>
            <a:endParaRPr lang="en-US" altLang="en-US"/>
          </a:p>
        </p:txBody>
      </p:sp>
    </p:spTree>
    <p:extLst>
      <p:ext uri="{BB962C8B-B14F-4D97-AF65-F5344CB8AC3E}">
        <p14:creationId xmlns:p14="http://schemas.microsoft.com/office/powerpoint/2010/main" val="1341089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ADF3B-6D82-1249-9D82-6900F2B85B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7551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C4A097F-BE28-0249-8E55-9B5EDA5D0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B549C8A-C68A-1E49-AD63-777F1811BF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three different people to read these three different ways to get their income. Note the ones that cost money to use. Emphasize the concept of not paying fees to get their income, e.g., using direct deposit at a bank or credit union vs. using a check cashing service that charges a percentage of the paycheck.</a:t>
            </a:r>
          </a:p>
          <a:p>
            <a:pPr eaLnBrk="1" hangingPunct="1">
              <a:spcBef>
                <a:spcPct val="0"/>
              </a:spcBef>
            </a:pPr>
            <a:endParaRPr lang="en-US" altLang="en-US" dirty="0">
              <a:ea typeface="ＭＳ Ｐゴシック" panose="020B0600070205080204" pitchFamily="34" charset="-128"/>
            </a:endParaRPr>
          </a:p>
        </p:txBody>
      </p:sp>
      <p:sp>
        <p:nvSpPr>
          <p:cNvPr id="64516" name="Slide Number Placeholder 3">
            <a:extLst>
              <a:ext uri="{FF2B5EF4-FFF2-40B4-BE49-F238E27FC236}">
                <a16:creationId xmlns:a16="http://schemas.microsoft.com/office/drawing/2014/main" id="{7A859E3F-1D92-0344-BA03-855876D1AD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7E23CF-C693-B945-A776-392863C69DC9}" type="slidenum">
              <a:rPr lang="en-US" altLang="en-US" sz="1200">
                <a:latin typeface="Calibri" panose="020F0502020204030204" pitchFamily="34" charset="0"/>
              </a:rPr>
              <a:pPr/>
              <a:t>7</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34CC2D0-43B0-5A49-9E10-D304DC954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E88BAACA-91DF-A940-816E-0A035EAA38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a participant to read the Key Concept. Share your screen and show the “Understanding Your Pay Stub” video, which was created by a payroll company and shows the components of a paystub. The video can be found here: https://www.youtube.com/watch?v=-4qkis2FooU</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Emphasize that young people should check their paystubs regularly to ensure the deductions are correct. Sometimes mistakes are made, e.g., parking fees taken out that should not be or not getting paid for all the hours they are working. etc.   </a:t>
            </a:r>
          </a:p>
          <a:p>
            <a:pPr eaLnBrk="1" hangingPunct="1">
              <a:spcBef>
                <a:spcPct val="0"/>
              </a:spcBef>
            </a:pPr>
            <a:endParaRPr lang="en-US" altLang="en-US" dirty="0">
              <a:ea typeface="ＭＳ Ｐゴシック" panose="020B0600070205080204" pitchFamily="34" charset="-128"/>
            </a:endParaRPr>
          </a:p>
        </p:txBody>
      </p:sp>
      <p:sp>
        <p:nvSpPr>
          <p:cNvPr id="66564" name="Slide Number Placeholder 3">
            <a:extLst>
              <a:ext uri="{FF2B5EF4-FFF2-40B4-BE49-F238E27FC236}">
                <a16:creationId xmlns:a16="http://schemas.microsoft.com/office/drawing/2014/main" id="{74DD210E-BD25-DF4F-985E-562A46B370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32D3A8-1C85-BF46-BBFD-28C82E900B7B}" type="slidenum">
              <a:rPr lang="en-US" altLang="en-US" sz="1200">
                <a:latin typeface="Calibri" panose="020F0502020204030204" pitchFamily="34" charset="0"/>
              </a:rPr>
              <a:pPr/>
              <a:t>8</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13DE55D7-36A4-5448-A3BB-834111E33A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AD336776-8CC7-6241-B88B-4D99B934D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Review this sample paystub. Ask the questions in the boxes. Explain that </a:t>
            </a:r>
            <a:r>
              <a:rPr lang="en-US" altLang="en-US" dirty="0">
                <a:solidFill>
                  <a:srgbClr val="24303B"/>
                </a:solidFill>
                <a:latin typeface="Open Sans" panose="020B0306030504020204" pitchFamily="34" charset="0"/>
                <a:ea typeface="ＭＳ Ｐゴシック" panose="020B0600070205080204" pitchFamily="34" charset="-128"/>
              </a:rPr>
              <a:t>the federal government is entitled to a portion of income from every paycheck. This is known as withholding tax — a partial payment of annual income taxes that gets sent directly to the government. These payments are managed by the </a:t>
            </a:r>
            <a:r>
              <a:rPr lang="en-US" altLang="en-US" dirty="0">
                <a:solidFill>
                  <a:srgbClr val="FFA500"/>
                </a:solidFill>
                <a:latin typeface="Open Sans" panose="020B0306030504020204" pitchFamily="34" charset="0"/>
                <a:ea typeface="ＭＳ Ｐゴシック" panose="020B0600070205080204" pitchFamily="34" charset="-128"/>
                <a:hlinkClick r:id="rId3"/>
              </a:rPr>
              <a:t>IRS</a:t>
            </a:r>
            <a:r>
              <a:rPr lang="en-US" altLang="en-US" dirty="0">
                <a:solidFill>
                  <a:srgbClr val="24303B"/>
                </a:solidFill>
                <a:latin typeface="Open Sans" panose="020B0306030504020204" pitchFamily="34" charset="0"/>
                <a:ea typeface="ＭＳ Ｐゴシック" panose="020B0600070205080204" pitchFamily="34" charset="-128"/>
              </a:rPr>
              <a:t>. The amount of money withheld for federal taxes depends on the amount of money that the person earns and the information given to the employer in a W-4 form, which will be reviewed in a few slides. Also, the federal government requires every working American to contribute a portion of their paycheck to Social Security, a system of supplemental retirement programs established in 1935. The </a:t>
            </a:r>
            <a:r>
              <a:rPr lang="en-US" altLang="en-US" dirty="0">
                <a:solidFill>
                  <a:srgbClr val="FFA500"/>
                </a:solidFill>
                <a:latin typeface="Open Sans" panose="020B0306030504020204" pitchFamily="34" charset="0"/>
                <a:ea typeface="ＭＳ Ｐゴシック" panose="020B0600070205080204" pitchFamily="34" charset="-128"/>
                <a:hlinkClick r:id="rId4"/>
              </a:rPr>
              <a:t>Social Security fund</a:t>
            </a:r>
            <a:r>
              <a:rPr lang="en-US" altLang="en-US" dirty="0">
                <a:solidFill>
                  <a:srgbClr val="24303B"/>
                </a:solidFill>
                <a:latin typeface="Open Sans" panose="020B0306030504020204" pitchFamily="34" charset="0"/>
                <a:ea typeface="ＭＳ Ｐゴシック" panose="020B0600070205080204" pitchFamily="34" charset="-128"/>
              </a:rPr>
              <a:t> provides benefits to current Social Security recipients. In addition, the federal government requires every working American to contribute to </a:t>
            </a:r>
            <a:r>
              <a:rPr lang="en-US" altLang="en-US" dirty="0">
                <a:solidFill>
                  <a:srgbClr val="FFA500"/>
                </a:solidFill>
                <a:latin typeface="Open Sans" panose="020B0306030504020204" pitchFamily="34" charset="0"/>
                <a:ea typeface="ＭＳ Ｐゴシック" panose="020B0600070205080204" pitchFamily="34" charset="-128"/>
                <a:hlinkClick r:id="rId5"/>
              </a:rPr>
              <a:t>Medicare</a:t>
            </a:r>
            <a:r>
              <a:rPr lang="en-US" altLang="en-US" dirty="0">
                <a:solidFill>
                  <a:srgbClr val="24303B"/>
                </a:solidFill>
                <a:latin typeface="Open Sans" panose="020B0306030504020204" pitchFamily="34" charset="0"/>
                <a:ea typeface="ＭＳ Ｐゴシック" panose="020B0600070205080204" pitchFamily="34" charset="-128"/>
              </a:rPr>
              <a:t>, a U.S. government insurance plan that provides hospital, medical and surgical benefits for Americans aged 65 and older, and for people with certain disabilities.</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68612" name="Slide Number Placeholder 3">
            <a:extLst>
              <a:ext uri="{FF2B5EF4-FFF2-40B4-BE49-F238E27FC236}">
                <a16:creationId xmlns:a16="http://schemas.microsoft.com/office/drawing/2014/main" id="{D329F575-F3C7-2441-A325-4E7EE68F2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306A0E-C5D5-B347-B12E-BDE77B156670}"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6D465-188C-8E43-81CA-FC93A3FAE63E}"/>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17618A72-572B-FA41-A323-CE65522BB6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40966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B81ABEB6-6727-0D4D-B640-E0C92D98A4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C380F44F-86D8-7A43-B1F0-EB9146F25D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32945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A36328A7-DA25-FF40-9A5B-D40A5B194D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415201CD-B065-3841-BDD6-57CBE3EB61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233600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7AD8F920-2AB8-EA45-A267-89D31FB70B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86BED70-ED0E-7249-9CF2-A37A1B2B99E8}"/>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0C46DD55-8ED4-204F-A315-302A33618D7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76712E7-7B68-DD49-89AD-600222E6AF8C}"/>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526303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C4374B6-1362-8D42-ACA1-557522A90841}"/>
              </a:ext>
            </a:extLst>
          </p:cNvPr>
          <p:cNvSpPr>
            <a:spLocks noGrp="1"/>
          </p:cNvSpPr>
          <p:nvPr>
            <p:ph type="sldNum" sz="quarter" idx="10"/>
          </p:nvPr>
        </p:nvSpPr>
        <p:spPr/>
        <p:txBody>
          <a:bodyPr/>
          <a:lstStyle>
            <a:lvl1pPr>
              <a:defRPr/>
            </a:lvl1pPr>
          </a:lstStyle>
          <a:p>
            <a:fld id="{4EB31683-F569-1E47-9069-C66526665613}" type="slidenum">
              <a:rPr lang="en-US" altLang="en-US"/>
              <a:pPr/>
              <a:t>‹#›</a:t>
            </a:fld>
            <a:endParaRPr lang="en-US" altLang="en-US"/>
          </a:p>
        </p:txBody>
      </p:sp>
    </p:spTree>
    <p:extLst>
      <p:ext uri="{BB962C8B-B14F-4D97-AF65-F5344CB8AC3E}">
        <p14:creationId xmlns:p14="http://schemas.microsoft.com/office/powerpoint/2010/main" val="2702120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E5F62728-6B2D-FA4D-898C-AC794E94BAA3}"/>
              </a:ext>
            </a:extLst>
          </p:cNvPr>
          <p:cNvSpPr>
            <a:spLocks noGrp="1"/>
          </p:cNvSpPr>
          <p:nvPr>
            <p:ph type="sldNum" sz="quarter" idx="12"/>
          </p:nvPr>
        </p:nvSpPr>
        <p:spPr/>
        <p:txBody>
          <a:bodyPr/>
          <a:lstStyle>
            <a:lvl1pPr>
              <a:defRPr/>
            </a:lvl1pPr>
          </a:lstStyle>
          <a:p>
            <a:fld id="{26213D00-0621-B44C-A415-CFEED180BE9A}" type="slidenum">
              <a:rPr lang="en-US" altLang="en-US"/>
              <a:pPr/>
              <a:t>‹#›</a:t>
            </a:fld>
            <a:endParaRPr lang="en-US" altLang="en-US"/>
          </a:p>
        </p:txBody>
      </p:sp>
    </p:spTree>
    <p:extLst>
      <p:ext uri="{BB962C8B-B14F-4D97-AF65-F5344CB8AC3E}">
        <p14:creationId xmlns:p14="http://schemas.microsoft.com/office/powerpoint/2010/main" val="5281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180D64E-F479-144F-8170-1F68E0216FEF}"/>
              </a:ext>
            </a:extLst>
          </p:cNvPr>
          <p:cNvSpPr>
            <a:spLocks noGrp="1"/>
          </p:cNvSpPr>
          <p:nvPr>
            <p:ph type="sldNum" sz="quarter" idx="10"/>
          </p:nvPr>
        </p:nvSpPr>
        <p:spPr/>
        <p:txBody>
          <a:bodyPr/>
          <a:lstStyle>
            <a:lvl1pPr>
              <a:defRPr/>
            </a:lvl1pPr>
          </a:lstStyle>
          <a:p>
            <a:fld id="{6C294798-AB41-4140-BC0A-0DFEF669D91A}" type="slidenum">
              <a:rPr lang="en-US" altLang="en-US"/>
              <a:pPr/>
              <a:t>‹#›</a:t>
            </a:fld>
            <a:endParaRPr lang="en-US" altLang="en-US"/>
          </a:p>
        </p:txBody>
      </p:sp>
    </p:spTree>
    <p:extLst>
      <p:ext uri="{BB962C8B-B14F-4D97-AF65-F5344CB8AC3E}">
        <p14:creationId xmlns:p14="http://schemas.microsoft.com/office/powerpoint/2010/main" val="2495406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8412FCB-29DC-B947-AA6C-D4C84EE9EDCD}"/>
              </a:ext>
            </a:extLst>
          </p:cNvPr>
          <p:cNvSpPr>
            <a:spLocks noGrp="1"/>
          </p:cNvSpPr>
          <p:nvPr>
            <p:ph type="sldNum" sz="quarter" idx="10"/>
          </p:nvPr>
        </p:nvSpPr>
        <p:spPr/>
        <p:txBody>
          <a:bodyPr/>
          <a:lstStyle>
            <a:lvl1pPr>
              <a:defRPr/>
            </a:lvl1pPr>
          </a:lstStyle>
          <a:p>
            <a:fld id="{8175E57D-A5F3-FA4A-A145-777D0CF53F7A}" type="slidenum">
              <a:rPr lang="en-US" altLang="en-US"/>
              <a:pPr/>
              <a:t>‹#›</a:t>
            </a:fld>
            <a:endParaRPr lang="en-US" altLang="en-US"/>
          </a:p>
        </p:txBody>
      </p:sp>
    </p:spTree>
    <p:extLst>
      <p:ext uri="{BB962C8B-B14F-4D97-AF65-F5344CB8AC3E}">
        <p14:creationId xmlns:p14="http://schemas.microsoft.com/office/powerpoint/2010/main" val="527178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F592D2B-CA93-DC46-BD94-A8E0E90FE6BE}"/>
              </a:ext>
            </a:extLst>
          </p:cNvPr>
          <p:cNvSpPr>
            <a:spLocks noGrp="1"/>
          </p:cNvSpPr>
          <p:nvPr>
            <p:ph type="sldNum" sz="quarter" idx="10"/>
          </p:nvPr>
        </p:nvSpPr>
        <p:spPr/>
        <p:txBody>
          <a:bodyPr/>
          <a:lstStyle>
            <a:lvl1pPr>
              <a:defRPr/>
            </a:lvl1pPr>
          </a:lstStyle>
          <a:p>
            <a:fld id="{000E6846-AEB9-2649-90AC-E4E1EE9267C8}" type="slidenum">
              <a:rPr lang="en-US" altLang="en-US"/>
              <a:pPr/>
              <a:t>‹#›</a:t>
            </a:fld>
            <a:endParaRPr lang="en-US" altLang="en-US"/>
          </a:p>
        </p:txBody>
      </p:sp>
    </p:spTree>
    <p:extLst>
      <p:ext uri="{BB962C8B-B14F-4D97-AF65-F5344CB8AC3E}">
        <p14:creationId xmlns:p14="http://schemas.microsoft.com/office/powerpoint/2010/main" val="282623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AA2C119-3D5C-F347-8050-4B9DCC6C879C}"/>
              </a:ext>
            </a:extLst>
          </p:cNvPr>
          <p:cNvSpPr>
            <a:spLocks noGrp="1"/>
          </p:cNvSpPr>
          <p:nvPr>
            <p:ph type="sldNum" sz="quarter" idx="10"/>
          </p:nvPr>
        </p:nvSpPr>
        <p:spPr/>
        <p:txBody>
          <a:bodyPr/>
          <a:lstStyle>
            <a:lvl1pPr>
              <a:defRPr/>
            </a:lvl1pPr>
          </a:lstStyle>
          <a:p>
            <a:fld id="{246549D9-9B25-6642-AB74-F16DFB8A1E44}" type="slidenum">
              <a:rPr lang="en-US" altLang="en-US"/>
              <a:pPr/>
              <a:t>‹#›</a:t>
            </a:fld>
            <a:endParaRPr lang="en-US" altLang="en-US"/>
          </a:p>
        </p:txBody>
      </p:sp>
    </p:spTree>
    <p:extLst>
      <p:ext uri="{BB962C8B-B14F-4D97-AF65-F5344CB8AC3E}">
        <p14:creationId xmlns:p14="http://schemas.microsoft.com/office/powerpoint/2010/main" val="4110798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7BE2E15-BC5C-7C4E-A668-FF29B51980F3}"/>
              </a:ext>
            </a:extLst>
          </p:cNvPr>
          <p:cNvSpPr>
            <a:spLocks noGrp="1"/>
          </p:cNvSpPr>
          <p:nvPr>
            <p:ph type="sldNum" sz="quarter" idx="10"/>
          </p:nvPr>
        </p:nvSpPr>
        <p:spPr/>
        <p:txBody>
          <a:bodyPr/>
          <a:lstStyle>
            <a:lvl1pPr>
              <a:defRPr/>
            </a:lvl1pPr>
          </a:lstStyle>
          <a:p>
            <a:fld id="{81309BF7-0903-0041-AF44-D017AB48F09A}" type="slidenum">
              <a:rPr lang="en-US" altLang="en-US"/>
              <a:pPr/>
              <a:t>‹#›</a:t>
            </a:fld>
            <a:endParaRPr lang="en-US" altLang="en-US"/>
          </a:p>
        </p:txBody>
      </p:sp>
    </p:spTree>
    <p:extLst>
      <p:ext uri="{BB962C8B-B14F-4D97-AF65-F5344CB8AC3E}">
        <p14:creationId xmlns:p14="http://schemas.microsoft.com/office/powerpoint/2010/main" val="325286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37F67094-556F-A44A-8A96-D40D6BF3AF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877925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9DA6FB0-3040-1E4D-8E21-8CA3E632A5FF}"/>
              </a:ext>
            </a:extLst>
          </p:cNvPr>
          <p:cNvSpPr>
            <a:spLocks noGrp="1"/>
          </p:cNvSpPr>
          <p:nvPr>
            <p:ph type="sldNum" sz="quarter" idx="10"/>
          </p:nvPr>
        </p:nvSpPr>
        <p:spPr/>
        <p:txBody>
          <a:bodyPr/>
          <a:lstStyle>
            <a:lvl1pPr>
              <a:defRPr/>
            </a:lvl1pPr>
          </a:lstStyle>
          <a:p>
            <a:fld id="{52F0FFBD-ECEF-6443-9476-23DE6BA345C7}" type="slidenum">
              <a:rPr lang="en-US" altLang="en-US"/>
              <a:pPr/>
              <a:t>‹#›</a:t>
            </a:fld>
            <a:endParaRPr lang="en-US" altLang="en-US"/>
          </a:p>
        </p:txBody>
      </p:sp>
    </p:spTree>
    <p:extLst>
      <p:ext uri="{BB962C8B-B14F-4D97-AF65-F5344CB8AC3E}">
        <p14:creationId xmlns:p14="http://schemas.microsoft.com/office/powerpoint/2010/main" val="2502193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EC281D4-9F44-B044-83AD-711AC7904710}"/>
              </a:ext>
            </a:extLst>
          </p:cNvPr>
          <p:cNvSpPr>
            <a:spLocks noGrp="1"/>
          </p:cNvSpPr>
          <p:nvPr>
            <p:ph type="sldNum" sz="quarter" idx="10"/>
          </p:nvPr>
        </p:nvSpPr>
        <p:spPr/>
        <p:txBody>
          <a:bodyPr/>
          <a:lstStyle>
            <a:lvl1pPr>
              <a:defRPr/>
            </a:lvl1pPr>
          </a:lstStyle>
          <a:p>
            <a:fld id="{3AF9362D-0DFC-2A42-95D9-27D03B56DE50}" type="slidenum">
              <a:rPr lang="en-US" altLang="en-US"/>
              <a:pPr/>
              <a:t>‹#›</a:t>
            </a:fld>
            <a:endParaRPr lang="en-US" altLang="en-US"/>
          </a:p>
        </p:txBody>
      </p:sp>
    </p:spTree>
    <p:extLst>
      <p:ext uri="{BB962C8B-B14F-4D97-AF65-F5344CB8AC3E}">
        <p14:creationId xmlns:p14="http://schemas.microsoft.com/office/powerpoint/2010/main" val="4172877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ECB94E8-802B-AE42-BDF6-A494DD8B988F}"/>
              </a:ext>
            </a:extLst>
          </p:cNvPr>
          <p:cNvSpPr>
            <a:spLocks noGrp="1"/>
          </p:cNvSpPr>
          <p:nvPr>
            <p:ph type="sldNum" sz="quarter" idx="10"/>
          </p:nvPr>
        </p:nvSpPr>
        <p:spPr/>
        <p:txBody>
          <a:bodyPr/>
          <a:lstStyle>
            <a:lvl1pPr>
              <a:defRPr/>
            </a:lvl1pPr>
          </a:lstStyle>
          <a:p>
            <a:fld id="{C89D283C-0679-CF4E-8FED-E8AB3B7D3A0D}" type="slidenum">
              <a:rPr lang="en-US" altLang="en-US"/>
              <a:pPr/>
              <a:t>‹#›</a:t>
            </a:fld>
            <a:endParaRPr lang="en-US" altLang="en-US"/>
          </a:p>
        </p:txBody>
      </p:sp>
    </p:spTree>
    <p:extLst>
      <p:ext uri="{BB962C8B-B14F-4D97-AF65-F5344CB8AC3E}">
        <p14:creationId xmlns:p14="http://schemas.microsoft.com/office/powerpoint/2010/main" val="80277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7FBB5D3D-50C7-9A4F-904B-F46F3E3A723D}"/>
              </a:ext>
            </a:extLst>
          </p:cNvPr>
          <p:cNvSpPr>
            <a:spLocks noGrp="1"/>
          </p:cNvSpPr>
          <p:nvPr>
            <p:ph type="sldNum" sz="quarter" idx="12"/>
          </p:nvPr>
        </p:nvSpPr>
        <p:spPr/>
        <p:txBody>
          <a:bodyPr/>
          <a:lstStyle>
            <a:lvl1pPr>
              <a:defRPr/>
            </a:lvl1pPr>
          </a:lstStyle>
          <a:p>
            <a:fld id="{CA55F8DC-D46C-F243-A15C-2B3C5AC43D8E}" type="slidenum">
              <a:rPr lang="en-US" altLang="en-US"/>
              <a:pPr/>
              <a:t>‹#›</a:t>
            </a:fld>
            <a:endParaRPr lang="en-US" altLang="en-US"/>
          </a:p>
        </p:txBody>
      </p:sp>
    </p:spTree>
    <p:extLst>
      <p:ext uri="{BB962C8B-B14F-4D97-AF65-F5344CB8AC3E}">
        <p14:creationId xmlns:p14="http://schemas.microsoft.com/office/powerpoint/2010/main" val="556568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69E3465-572B-E449-8E81-C9F1EFB95E08}"/>
              </a:ext>
            </a:extLst>
          </p:cNvPr>
          <p:cNvSpPr>
            <a:spLocks noGrp="1"/>
          </p:cNvSpPr>
          <p:nvPr>
            <p:ph type="sldNum" sz="quarter" idx="10"/>
          </p:nvPr>
        </p:nvSpPr>
        <p:spPr/>
        <p:txBody>
          <a:bodyPr/>
          <a:lstStyle>
            <a:lvl1pPr>
              <a:defRPr/>
            </a:lvl1pPr>
          </a:lstStyle>
          <a:p>
            <a:fld id="{A48A1393-47E9-0B44-9B8B-FC5D9893015E}" type="slidenum">
              <a:rPr lang="en-US" altLang="en-US"/>
              <a:pPr/>
              <a:t>‹#›</a:t>
            </a:fld>
            <a:endParaRPr lang="en-US" altLang="en-US"/>
          </a:p>
        </p:txBody>
      </p:sp>
    </p:spTree>
    <p:extLst>
      <p:ext uri="{BB962C8B-B14F-4D97-AF65-F5344CB8AC3E}">
        <p14:creationId xmlns:p14="http://schemas.microsoft.com/office/powerpoint/2010/main" val="144375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5CC2F42-0839-1740-B8D7-140E036C751B}"/>
              </a:ext>
            </a:extLst>
          </p:cNvPr>
          <p:cNvSpPr>
            <a:spLocks noGrp="1"/>
          </p:cNvSpPr>
          <p:nvPr>
            <p:ph type="sldNum" sz="quarter" idx="10"/>
          </p:nvPr>
        </p:nvSpPr>
        <p:spPr/>
        <p:txBody>
          <a:bodyPr/>
          <a:lstStyle>
            <a:lvl1pPr>
              <a:defRPr/>
            </a:lvl1pPr>
          </a:lstStyle>
          <a:p>
            <a:fld id="{2C55C4CD-4576-7B4D-832E-A181B45B657C}" type="slidenum">
              <a:rPr lang="en-US" altLang="en-US"/>
              <a:pPr/>
              <a:t>‹#›</a:t>
            </a:fld>
            <a:endParaRPr lang="en-US" altLang="en-US"/>
          </a:p>
        </p:txBody>
      </p:sp>
    </p:spTree>
    <p:extLst>
      <p:ext uri="{BB962C8B-B14F-4D97-AF65-F5344CB8AC3E}">
        <p14:creationId xmlns:p14="http://schemas.microsoft.com/office/powerpoint/2010/main" val="3144891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6E6CD403-B18F-5D41-8B95-8E140441EB81}"/>
              </a:ext>
            </a:extLst>
          </p:cNvPr>
          <p:cNvSpPr>
            <a:spLocks noGrp="1"/>
          </p:cNvSpPr>
          <p:nvPr>
            <p:ph type="sldNum" sz="quarter" idx="12"/>
          </p:nvPr>
        </p:nvSpPr>
        <p:spPr/>
        <p:txBody>
          <a:bodyPr/>
          <a:lstStyle>
            <a:lvl1pPr>
              <a:defRPr/>
            </a:lvl1pPr>
          </a:lstStyle>
          <a:p>
            <a:fld id="{04897908-C9BB-8D4F-A95C-3A2F1D6B2977}" type="slidenum">
              <a:rPr lang="en-US" altLang="en-US"/>
              <a:pPr/>
              <a:t>‹#›</a:t>
            </a:fld>
            <a:endParaRPr lang="en-US" altLang="en-US"/>
          </a:p>
        </p:txBody>
      </p:sp>
    </p:spTree>
    <p:extLst>
      <p:ext uri="{BB962C8B-B14F-4D97-AF65-F5344CB8AC3E}">
        <p14:creationId xmlns:p14="http://schemas.microsoft.com/office/powerpoint/2010/main" val="71653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5A68F4C3-0074-004A-9899-C5BBB98D7CAB}"/>
              </a:ext>
            </a:extLst>
          </p:cNvPr>
          <p:cNvSpPr>
            <a:spLocks noGrp="1"/>
          </p:cNvSpPr>
          <p:nvPr>
            <p:ph type="sldNum" sz="quarter" idx="13"/>
          </p:nvPr>
        </p:nvSpPr>
        <p:spPr/>
        <p:txBody>
          <a:bodyPr/>
          <a:lstStyle>
            <a:lvl1pPr>
              <a:defRPr/>
            </a:lvl1pPr>
          </a:lstStyle>
          <a:p>
            <a:fld id="{05863FB0-CAB6-084E-9140-572D4476647F}" type="slidenum">
              <a:rPr lang="en-US" altLang="en-US"/>
              <a:pPr/>
              <a:t>‹#›</a:t>
            </a:fld>
            <a:endParaRPr lang="en-US" altLang="en-US"/>
          </a:p>
        </p:txBody>
      </p:sp>
    </p:spTree>
    <p:extLst>
      <p:ext uri="{BB962C8B-B14F-4D97-AF65-F5344CB8AC3E}">
        <p14:creationId xmlns:p14="http://schemas.microsoft.com/office/powerpoint/2010/main" val="1825539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5A276B50-B66C-094E-81DE-62126BD2C7E7}"/>
              </a:ext>
            </a:extLst>
          </p:cNvPr>
          <p:cNvSpPr>
            <a:spLocks noGrp="1"/>
          </p:cNvSpPr>
          <p:nvPr>
            <p:ph type="sldNum" sz="quarter" idx="13"/>
          </p:nvPr>
        </p:nvSpPr>
        <p:spPr/>
        <p:txBody>
          <a:bodyPr/>
          <a:lstStyle>
            <a:lvl1pPr>
              <a:defRPr/>
            </a:lvl1pPr>
          </a:lstStyle>
          <a:p>
            <a:fld id="{8395AB80-7375-2F45-9157-2923B51B0ACA}" type="slidenum">
              <a:rPr lang="en-US" altLang="en-US"/>
              <a:pPr/>
              <a:t>‹#›</a:t>
            </a:fld>
            <a:endParaRPr lang="en-US" altLang="en-US"/>
          </a:p>
        </p:txBody>
      </p:sp>
    </p:spTree>
    <p:extLst>
      <p:ext uri="{BB962C8B-B14F-4D97-AF65-F5344CB8AC3E}">
        <p14:creationId xmlns:p14="http://schemas.microsoft.com/office/powerpoint/2010/main" val="178841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96F3F460-74BF-A742-927B-FF13E8C82E10}"/>
              </a:ext>
            </a:extLst>
          </p:cNvPr>
          <p:cNvSpPr>
            <a:spLocks noGrp="1"/>
          </p:cNvSpPr>
          <p:nvPr>
            <p:ph type="sldNum" sz="quarter" idx="12"/>
          </p:nvPr>
        </p:nvSpPr>
        <p:spPr/>
        <p:txBody>
          <a:bodyPr/>
          <a:lstStyle>
            <a:lvl1pPr>
              <a:defRPr/>
            </a:lvl1pPr>
          </a:lstStyle>
          <a:p>
            <a:fld id="{E0FA98CB-A777-E640-A9C0-50DE3E640E60}" type="slidenum">
              <a:rPr lang="en-US" altLang="en-US"/>
              <a:pPr/>
              <a:t>‹#›</a:t>
            </a:fld>
            <a:endParaRPr lang="en-US" altLang="en-US"/>
          </a:p>
        </p:txBody>
      </p:sp>
    </p:spTree>
    <p:extLst>
      <p:ext uri="{BB962C8B-B14F-4D97-AF65-F5344CB8AC3E}">
        <p14:creationId xmlns:p14="http://schemas.microsoft.com/office/powerpoint/2010/main" val="7299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8462C3-756D-7847-8902-ADB8D28210D8}"/>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7E816484-CBAE-1842-898F-44A1A0836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921111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Slide Number Placeholder 5">
            <a:extLst>
              <a:ext uri="{FF2B5EF4-FFF2-40B4-BE49-F238E27FC236}">
                <a16:creationId xmlns:a16="http://schemas.microsoft.com/office/drawing/2014/main" id="{81AB0D75-ADF9-4E4B-922E-9CAA4A0766B8}"/>
              </a:ext>
            </a:extLst>
          </p:cNvPr>
          <p:cNvSpPr>
            <a:spLocks noGrp="1"/>
          </p:cNvSpPr>
          <p:nvPr>
            <p:ph type="sldNum" sz="quarter" idx="15"/>
          </p:nvPr>
        </p:nvSpPr>
        <p:spPr/>
        <p:txBody>
          <a:bodyPr/>
          <a:lstStyle>
            <a:lvl1pPr>
              <a:defRPr/>
            </a:lvl1pPr>
          </a:lstStyle>
          <a:p>
            <a:fld id="{3E65FA37-CDD8-ED40-B25D-F66398ECF7AE}" type="slidenum">
              <a:rPr lang="en-US" altLang="en-US"/>
              <a:pPr/>
              <a:t>‹#›</a:t>
            </a:fld>
            <a:endParaRPr lang="en-US" altLang="en-US"/>
          </a:p>
        </p:txBody>
      </p:sp>
    </p:spTree>
    <p:extLst>
      <p:ext uri="{BB962C8B-B14F-4D97-AF65-F5344CB8AC3E}">
        <p14:creationId xmlns:p14="http://schemas.microsoft.com/office/powerpoint/2010/main" val="479895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a:t>Click to edit Master title</a:t>
            </a:r>
          </a:p>
        </p:txBody>
      </p:sp>
      <p:sp>
        <p:nvSpPr>
          <p:cNvPr id="3" name="Slide Number Placeholder 5">
            <a:extLst>
              <a:ext uri="{FF2B5EF4-FFF2-40B4-BE49-F238E27FC236}">
                <a16:creationId xmlns:a16="http://schemas.microsoft.com/office/drawing/2014/main" id="{627A89FD-2169-514B-BB1A-1B17480D25E0}"/>
              </a:ext>
            </a:extLst>
          </p:cNvPr>
          <p:cNvSpPr>
            <a:spLocks noGrp="1"/>
          </p:cNvSpPr>
          <p:nvPr>
            <p:ph type="sldNum" sz="quarter" idx="10"/>
          </p:nvPr>
        </p:nvSpPr>
        <p:spPr/>
        <p:txBody>
          <a:bodyPr/>
          <a:lstStyle>
            <a:lvl1pPr>
              <a:defRPr/>
            </a:lvl1pPr>
          </a:lstStyle>
          <a:p>
            <a:fld id="{7CE54E20-9841-2447-9534-7C368F8C1E82}" type="slidenum">
              <a:rPr lang="en-US" altLang="en-US"/>
              <a:pPr/>
              <a:t>‹#›</a:t>
            </a:fld>
            <a:endParaRPr lang="en-US" altLang="en-US"/>
          </a:p>
        </p:txBody>
      </p:sp>
    </p:spTree>
    <p:extLst>
      <p:ext uri="{BB962C8B-B14F-4D97-AF65-F5344CB8AC3E}">
        <p14:creationId xmlns:p14="http://schemas.microsoft.com/office/powerpoint/2010/main" val="301210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300D8A-2B01-3E4A-990A-DB4E34C519EA}"/>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239CC7F7-373A-FF4B-BA59-558D2660173D}" type="datetime1">
              <a:rPr lang="en-US" altLang="en-US"/>
              <a:pPr/>
              <a:t>9/5/2025</a:t>
            </a:fld>
            <a:endParaRPr lang="en-US" altLang="en-US"/>
          </a:p>
        </p:txBody>
      </p:sp>
      <p:sp>
        <p:nvSpPr>
          <p:cNvPr id="3" name="Footer Placeholder 2">
            <a:extLst>
              <a:ext uri="{FF2B5EF4-FFF2-40B4-BE49-F238E27FC236}">
                <a16:creationId xmlns:a16="http://schemas.microsoft.com/office/drawing/2014/main" id="{4C78C794-3A9D-0748-84F0-E3C6DD2FE683}"/>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5E6CAAB0-4989-A243-BA41-83A18640F273}"/>
              </a:ext>
            </a:extLst>
          </p:cNvPr>
          <p:cNvSpPr>
            <a:spLocks noGrp="1"/>
          </p:cNvSpPr>
          <p:nvPr>
            <p:ph type="sldNum" sz="quarter" idx="12"/>
          </p:nvPr>
        </p:nvSpPr>
        <p:spPr/>
        <p:txBody>
          <a:bodyPr/>
          <a:lstStyle>
            <a:lvl1pPr>
              <a:defRPr/>
            </a:lvl1pPr>
          </a:lstStyle>
          <a:p>
            <a:fld id="{E599ED94-FC02-F54D-9B18-7ED7B6EE05C4}" type="slidenum">
              <a:rPr lang="en-US" altLang="en-US"/>
              <a:pPr/>
              <a:t>‹#›</a:t>
            </a:fld>
            <a:endParaRPr lang="en-US" altLang="en-US"/>
          </a:p>
        </p:txBody>
      </p:sp>
    </p:spTree>
    <p:extLst>
      <p:ext uri="{BB962C8B-B14F-4D97-AF65-F5344CB8AC3E}">
        <p14:creationId xmlns:p14="http://schemas.microsoft.com/office/powerpoint/2010/main" val="400595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D8A33E3-3715-164E-80A9-AF663A9044DC}"/>
              </a:ext>
            </a:extLst>
          </p:cNvPr>
          <p:cNvSpPr>
            <a:spLocks noGrp="1"/>
          </p:cNvSpPr>
          <p:nvPr>
            <p:ph type="sldNum" sz="quarter" idx="10"/>
          </p:nvPr>
        </p:nvSpPr>
        <p:spPr/>
        <p:txBody>
          <a:bodyPr/>
          <a:lstStyle>
            <a:lvl1pPr>
              <a:defRPr/>
            </a:lvl1pPr>
          </a:lstStyle>
          <a:p>
            <a:fld id="{70D18533-212F-624A-AA8B-B9AB3828C9F2}" type="slidenum">
              <a:rPr lang="en-US" altLang="en-US"/>
              <a:pPr/>
              <a:t>‹#›</a:t>
            </a:fld>
            <a:endParaRPr lang="en-US" altLang="en-US"/>
          </a:p>
        </p:txBody>
      </p:sp>
    </p:spTree>
    <p:extLst>
      <p:ext uri="{BB962C8B-B14F-4D97-AF65-F5344CB8AC3E}">
        <p14:creationId xmlns:p14="http://schemas.microsoft.com/office/powerpoint/2010/main" val="2484165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73939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4A9BA0-E4D7-7D47-A79E-D665174FEF84}"/>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638275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967341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913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0EBB009-30FE-A348-8394-B364545FF258}"/>
              </a:ext>
            </a:extLst>
          </p:cNvPr>
          <p:cNvSpPr>
            <a:spLocks noGrp="1"/>
          </p:cNvSpPr>
          <p:nvPr>
            <p:ph type="sldNum" sz="quarter" idx="10"/>
          </p:nvPr>
        </p:nvSpPr>
        <p:spPr/>
        <p:txBody>
          <a:bodyPr/>
          <a:lstStyle>
            <a:lvl1pPr>
              <a:defRPr/>
            </a:lvl1pPr>
          </a:lstStyle>
          <a:p>
            <a:fld id="{54A204EB-10DB-174A-A0D4-C5B103A1E5B5}" type="slidenum">
              <a:rPr lang="en-US" altLang="en-US"/>
              <a:pPr/>
              <a:t>‹#›</a:t>
            </a:fld>
            <a:endParaRPr lang="en-US" altLang="en-US"/>
          </a:p>
        </p:txBody>
      </p:sp>
    </p:spTree>
    <p:extLst>
      <p:ext uri="{BB962C8B-B14F-4D97-AF65-F5344CB8AC3E}">
        <p14:creationId xmlns:p14="http://schemas.microsoft.com/office/powerpoint/2010/main" val="1110782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79876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3FE85A25-1B8D-2E42-94BD-6B46A95522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642548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3151028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3759200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32954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360125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2452045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306383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2027719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1679443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3120316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65259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5257D0E2-6F59-4E45-A644-85F44E6066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B245875-0CFC-494D-BA32-02990E1DCB04}"/>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111671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25780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2992881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1456886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3058305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571630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634780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2297371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4211466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2557533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76704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12AE73FC-945C-B641-A173-FD237C3F69E7}"/>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9B18FA88-975F-D14D-A6A8-18AB2F2F8B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403883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2106716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624752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922772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84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3DE7C02F-4B09-8C49-A7C3-79C7ECBEFB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54BFCC1E-BE1F-4545-BE2C-798CE8CBAD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5665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34C3BE98-3297-4841-A553-1819ED2F687F}"/>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069F35D-47DD-934A-9CF4-7929B9D17BE6}"/>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61413C34-ADD0-534A-926D-74CC449042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EF585BB-F3C6-C443-8FEA-C25953C8726A}"/>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92123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BA5B1165-41BA-0C43-A2C8-9BE40CB323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DAD63386-88C8-EE41-AE53-FF3B3195F488}"/>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952900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10.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7.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C6D82-76A2-3641-A9C2-3F6B5D4F1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4ABFBE80-A48D-BE46-B71E-50A5902EDDF9}"/>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charset="-128"/>
          <a:cs typeface="ＭＳ Ｐゴシック"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78399709"/>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103EE-EE0B-0548-B87C-3682C4EADC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CDFAAF91-05DF-D44C-9CD1-FC3E53C4C2E0}"/>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charset="-128"/>
          <a:cs typeface="ＭＳ Ｐゴシック"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100003-B8F3-CE4E-9643-04FBD07C2396}"/>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a:p>
        </p:txBody>
      </p:sp>
      <p:sp>
        <p:nvSpPr>
          <p:cNvPr id="3" name="Text Placeholder 2">
            <a:extLst>
              <a:ext uri="{FF2B5EF4-FFF2-40B4-BE49-F238E27FC236}">
                <a16:creationId xmlns:a16="http://schemas.microsoft.com/office/drawing/2014/main" id="{E222DC50-D58C-424E-B68C-E0BCDD42F452}"/>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charset="-128"/>
          <a:cs typeface="ＭＳ Ｐゴシック"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9F10-2F9F-D743-8D62-C5E41E31A687}"/>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DB8F2E51-218F-C945-8ADF-9ED191BBBB6D}"/>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charset="-128"/>
          <a:cs typeface="ＭＳ Ｐゴシック"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200F4-6A0C-AA42-BE64-1ED1D073E675}"/>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a:p>
        </p:txBody>
      </p:sp>
      <p:sp>
        <p:nvSpPr>
          <p:cNvPr id="17411" name="Text Placeholder 2">
            <a:extLst>
              <a:ext uri="{FF2B5EF4-FFF2-40B4-BE49-F238E27FC236}">
                <a16:creationId xmlns:a16="http://schemas.microsoft.com/office/drawing/2014/main" id="{C0CADCF8-7F01-1E45-9488-B91B598ADEF9}"/>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DF89FD1F-2922-DD44-BFCA-4FF915105D9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142B3232-B182-714B-8AFE-1D122D3A4C70}" type="slidenum">
              <a:rPr lang="en-US" altLang="en-US"/>
              <a:pPr/>
              <a:t>‹#›</a:t>
            </a:fld>
            <a:endParaRPr lang="en-US" altLang="en-US"/>
          </a:p>
        </p:txBody>
      </p:sp>
      <p:cxnSp>
        <p:nvCxnSpPr>
          <p:cNvPr id="5" name="Straight Connector 4">
            <a:extLst>
              <a:ext uri="{FF2B5EF4-FFF2-40B4-BE49-F238E27FC236}">
                <a16:creationId xmlns:a16="http://schemas.microsoft.com/office/drawing/2014/main" id="{2931F34D-5A93-CF48-A29C-065914E076F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4015" r:id="rId20"/>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5BBCAF1-F032-7242-9A15-67B440DF5D0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69C3E32B-BE2D-4B43-A34E-201295D0F70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9"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62F3B4-C13A-1C47-8006-DD3D335F3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0721A47A-2125-3346-B95F-D765BDD407EB}"/>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00" r:id="rId1"/>
    <p:sldLayoutId id="2147484016" r:id="rId2"/>
    <p:sldLayoutId id="2147484017" r:id="rId3"/>
    <p:sldLayoutId id="2147484018"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charset="-128"/>
          <a:cs typeface="ＭＳ Ｐゴシック" charset="-128"/>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D5EB7-76AF-2B41-B5EF-D5AB81F20F50}"/>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a:t>Click to edit Master title</a:t>
            </a:r>
          </a:p>
        </p:txBody>
      </p:sp>
      <p:sp>
        <p:nvSpPr>
          <p:cNvPr id="47107" name="Text Placeholder 2">
            <a:extLst>
              <a:ext uri="{FF2B5EF4-FFF2-40B4-BE49-F238E27FC236}">
                <a16:creationId xmlns:a16="http://schemas.microsoft.com/office/drawing/2014/main" id="{CC749850-9569-1D49-B569-2A765A5444A9}"/>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D72E3433-CA49-EB48-AB57-5B2B93A03F9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F09869B4-3311-2D41-8F79-C17EE624A6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1"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1342085325"/>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45"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hyperlink" Target="https://www.youtube.com/watch?v=ap5Uz64tbz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4qkis2FooU"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hyperlink" Target="https://youtu.be/-4qkis2FooU?si=TW3jyxU45wResS0S"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pPr algn="l"/>
            <a:r>
              <a:rPr lang="en-US" altLang="en-US" cap="none"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891461157"/>
              </p:ext>
            </p:extLst>
          </p:nvPr>
        </p:nvGraphicFramePr>
        <p:xfrm>
          <a:off x="838199" y="1627150"/>
          <a:ext cx="10515601" cy="3398426"/>
        </p:xfrm>
        <a:graphic>
          <a:graphicData uri="http://schemas.openxmlformats.org/drawingml/2006/table">
            <a:tbl>
              <a:tblPr firstRow="1" bandRow="1">
                <a:tableStyleId>{9D7B26C5-4107-4FEC-AEDC-1716B250A1EF}</a:tableStyleId>
              </a:tblPr>
              <a:tblGrid>
                <a:gridCol w="2648374">
                  <a:extLst>
                    <a:ext uri="{9D8B030D-6E8A-4147-A177-3AD203B41FA5}">
                      <a16:colId xmlns:a16="http://schemas.microsoft.com/office/drawing/2014/main" val="1648639371"/>
                    </a:ext>
                  </a:extLst>
                </a:gridCol>
                <a:gridCol w="5733627">
                  <a:extLst>
                    <a:ext uri="{9D8B030D-6E8A-4147-A177-3AD203B41FA5}">
                      <a16:colId xmlns:a16="http://schemas.microsoft.com/office/drawing/2014/main" val="2622832553"/>
                    </a:ext>
                  </a:extLst>
                </a:gridCol>
                <a:gridCol w="2133600">
                  <a:extLst>
                    <a:ext uri="{9D8B030D-6E8A-4147-A177-3AD203B41FA5}">
                      <a16:colId xmlns:a16="http://schemas.microsoft.com/office/drawing/2014/main" val="3122767967"/>
                    </a:ext>
                  </a:extLst>
                </a:gridCol>
              </a:tblGrid>
              <a:tr h="371568">
                <a:tc>
                  <a:txBody>
                    <a:bodyPr/>
                    <a:lstStyle/>
                    <a:p>
                      <a:r>
                        <a:rPr lang="en-US" sz="1800" dirty="0"/>
                        <a:t>TRAINING METHOD</a:t>
                      </a:r>
                    </a:p>
                  </a:txBody>
                  <a:tcPr/>
                </a:tc>
                <a:tc>
                  <a:txBody>
                    <a:bodyPr/>
                    <a:lstStyle/>
                    <a:p>
                      <a:r>
                        <a:rPr lang="en-US" sz="1800" dirty="0"/>
                        <a:t>TOPIC (SLIDE TITLE)</a:t>
                      </a:r>
                    </a:p>
                  </a:txBody>
                  <a:tcPr/>
                </a:tc>
                <a:tc>
                  <a:txBody>
                    <a:bodyPr/>
                    <a:lstStyle/>
                    <a:p>
                      <a:r>
                        <a:rPr lang="en-US" sz="1800" dirty="0"/>
                        <a:t>TIME ESTIMATED</a:t>
                      </a:r>
                    </a:p>
                  </a:txBody>
                  <a:tcPr/>
                </a:tc>
                <a:extLst>
                  <a:ext uri="{0D108BD9-81ED-4DB2-BD59-A6C34878D82A}">
                    <a16:rowId xmlns:a16="http://schemas.microsoft.com/office/drawing/2014/main" val="879388456"/>
                  </a:ext>
                </a:extLst>
              </a:tr>
              <a:tr h="515882">
                <a:tc>
                  <a:txBody>
                    <a:bodyPr/>
                    <a:lstStyle/>
                    <a:p>
                      <a:r>
                        <a:rPr lang="en-US" sz="1400" dirty="0"/>
                        <a:t>Presentation</a:t>
                      </a:r>
                    </a:p>
                  </a:txBody>
                  <a:tcPr/>
                </a:tc>
                <a:tc>
                  <a:txBody>
                    <a:bodyPr/>
                    <a:lstStyle/>
                    <a:p>
                      <a:r>
                        <a:rPr lang="en-US" sz="1400" dirty="0"/>
                        <a:t>Welcome and Session Objectives; Icebreaker</a:t>
                      </a:r>
                    </a:p>
                  </a:txBody>
                  <a:tcPr/>
                </a:tc>
                <a:tc>
                  <a:txBody>
                    <a:bodyPr/>
                    <a:lstStyle/>
                    <a:p>
                      <a:r>
                        <a:rPr lang="en-US" sz="1400" dirty="0"/>
                        <a:t>10 minutes</a:t>
                      </a:r>
                    </a:p>
                  </a:txBody>
                  <a:tcPr/>
                </a:tc>
                <a:extLst>
                  <a:ext uri="{0D108BD9-81ED-4DB2-BD59-A6C34878D82A}">
                    <a16:rowId xmlns:a16="http://schemas.microsoft.com/office/drawing/2014/main" val="34277529"/>
                  </a:ext>
                </a:extLst>
              </a:tr>
              <a:tr h="458097">
                <a:tc>
                  <a:txBody>
                    <a:bodyPr/>
                    <a:lstStyle/>
                    <a:p>
                      <a:r>
                        <a:rPr lang="en-US" sz="1400" dirty="0"/>
                        <a:t>Presentation and Large Group Exercise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Participant Poll: What Is Income?; How Do You Get Paid?; Understand Your Paycheck Stub (</a:t>
                      </a:r>
                      <a:r>
                        <a:rPr lang="en-US" sz="1400" b="1" dirty="0"/>
                        <a:t>Video</a:t>
                      </a:r>
                      <a:r>
                        <a:rPr lang="en-US" sz="1400" dirty="0"/>
                        <a:t>); Paystub Example</a:t>
                      </a:r>
                      <a:endParaRPr lang="en-US" altLang="en-US" sz="1400" dirty="0"/>
                    </a:p>
                  </a:txBody>
                  <a:tcPr/>
                </a:tc>
                <a:tc>
                  <a:txBody>
                    <a:bodyPr/>
                    <a:lstStyle/>
                    <a:p>
                      <a:r>
                        <a:rPr lang="en-US" sz="1400" dirty="0"/>
                        <a:t>20 minutes</a:t>
                      </a:r>
                    </a:p>
                  </a:txBody>
                  <a:tcPr/>
                </a:tc>
                <a:extLst>
                  <a:ext uri="{0D108BD9-81ED-4DB2-BD59-A6C34878D82A}">
                    <a16:rowId xmlns:a16="http://schemas.microsoft.com/office/drawing/2014/main" val="4216262225"/>
                  </a:ext>
                </a:extLst>
              </a:tr>
              <a:tr h="458097">
                <a:tc>
                  <a:txBody>
                    <a:bodyPr/>
                    <a:lstStyle/>
                    <a:p>
                      <a:r>
                        <a:rPr lang="en-US" sz="1400" dirty="0"/>
                        <a:t>Presentation and Open Discussion</a:t>
                      </a:r>
                    </a:p>
                  </a:txBody>
                  <a:tcPr/>
                </a:tc>
                <a:tc>
                  <a:txBody>
                    <a:bodyPr/>
                    <a:lstStyle/>
                    <a:p>
                      <a:r>
                        <a:rPr lang="en-US" sz="1400" b="0" dirty="0"/>
                        <a:t>Taxes - Why?; Filling Out the W-4 Form (</a:t>
                      </a:r>
                      <a:r>
                        <a:rPr lang="en-US" sz="1400" b="1" dirty="0"/>
                        <a:t>Video</a:t>
                      </a:r>
                      <a:r>
                        <a:rPr lang="en-US" sz="1400" b="0" dirty="0"/>
                        <a:t>); W-2 Example; Free Tax Preparation</a:t>
                      </a:r>
                    </a:p>
                  </a:txBody>
                  <a:tcPr/>
                </a:tc>
                <a:tc>
                  <a:txBody>
                    <a:bodyPr/>
                    <a:lstStyle/>
                    <a:p>
                      <a:r>
                        <a:rPr lang="en-US" sz="1400" dirty="0"/>
                        <a:t>15 minutes</a:t>
                      </a:r>
                    </a:p>
                  </a:txBody>
                  <a:tcPr/>
                </a:tc>
                <a:extLst>
                  <a:ext uri="{0D108BD9-81ED-4DB2-BD59-A6C34878D82A}">
                    <a16:rowId xmlns:a16="http://schemas.microsoft.com/office/drawing/2014/main" val="2318212957"/>
                  </a:ext>
                </a:extLst>
              </a:tr>
              <a:tr h="371568">
                <a:tc>
                  <a:txBody>
                    <a:bodyPr/>
                    <a:lstStyle/>
                    <a:p>
                      <a:r>
                        <a:rPr lang="en-US" sz="1400" dirty="0"/>
                        <a:t>Presentation and Open Discussion</a:t>
                      </a:r>
                    </a:p>
                  </a:txBody>
                  <a:tcPr/>
                </a:tc>
                <a:tc>
                  <a:txBody>
                    <a:bodyPr/>
                    <a:lstStyle/>
                    <a:p>
                      <a:r>
                        <a:rPr lang="en-US" sz="1400" b="0" dirty="0"/>
                        <a:t>Participant Poll; Increasing Income; Need More Money? Education Pays; The Career Path Does NOT Have to Be Linear; Urban Institute; Paying for Education</a:t>
                      </a:r>
                      <a:endParaRPr lang="en-US" sz="1400" dirty="0"/>
                    </a:p>
                  </a:txBody>
                  <a:tcPr/>
                </a:tc>
                <a:tc>
                  <a:txBody>
                    <a:bodyPr/>
                    <a:lstStyle/>
                    <a:p>
                      <a:r>
                        <a:rPr lang="en-US" sz="1400" dirty="0"/>
                        <a:t>20 minutes</a:t>
                      </a:r>
                    </a:p>
                  </a:txBody>
                  <a:tcPr/>
                </a:tc>
                <a:extLst>
                  <a:ext uri="{0D108BD9-81ED-4DB2-BD59-A6C34878D82A}">
                    <a16:rowId xmlns:a16="http://schemas.microsoft.com/office/drawing/2014/main" val="3877621690"/>
                  </a:ext>
                </a:extLst>
              </a:tr>
              <a:tr h="371568">
                <a:tc>
                  <a:txBody>
                    <a:bodyPr/>
                    <a:lstStyle/>
                    <a:p>
                      <a:r>
                        <a:rPr lang="en-US" sz="14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Questions? What Is One Thing Learned? Next Training Date and Time</a:t>
                      </a:r>
                    </a:p>
                  </a:txBody>
                  <a:tcPr/>
                </a:tc>
                <a:tc>
                  <a:txBody>
                    <a:bodyPr/>
                    <a:lstStyle/>
                    <a:p>
                      <a:r>
                        <a:rPr lang="en-US" sz="1400" dirty="0"/>
                        <a:t>5 minutes</a:t>
                      </a:r>
                    </a:p>
                  </a:txBody>
                  <a:tcPr/>
                </a:tc>
                <a:extLst>
                  <a:ext uri="{0D108BD9-81ED-4DB2-BD59-A6C34878D82A}">
                    <a16:rowId xmlns:a16="http://schemas.microsoft.com/office/drawing/2014/main" val="252550614"/>
                  </a:ext>
                </a:extLst>
              </a:tr>
              <a:tr h="371568">
                <a:tc gridSpan="2">
                  <a:txBody>
                    <a:bodyPr/>
                    <a:lstStyle/>
                    <a:p>
                      <a:pPr algn="r"/>
                      <a:r>
                        <a:rPr lang="en-US" sz="14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400" b="1" dirty="0"/>
                        <a:t>Approx 1 hour</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pPr algn="r"/>
            <a:fld id="{1103CFA8-974B-0447-A530-7264BC7D73A8}" type="slidenum">
              <a:rPr lang="en-US" altLang="en-US" smtClean="0"/>
              <a:pPr algn="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A795-DBAF-7146-80F6-5869F5363F3D}"/>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rPr>
              <a:t>Taxes — Why?</a:t>
            </a:r>
            <a:endParaRPr lang="en-US" dirty="0"/>
          </a:p>
        </p:txBody>
      </p:sp>
      <p:sp>
        <p:nvSpPr>
          <p:cNvPr id="6" name="Slide Number Placeholder 3">
            <a:extLst>
              <a:ext uri="{FF2B5EF4-FFF2-40B4-BE49-F238E27FC236}">
                <a16:creationId xmlns:a16="http://schemas.microsoft.com/office/drawing/2014/main" id="{8F9E6240-EB23-6847-B61A-030CD4D1B5BA}"/>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10</a:t>
            </a:fld>
            <a:endParaRPr lang="en-US" altLang="en-US" dirty="0"/>
          </a:p>
        </p:txBody>
      </p:sp>
      <p:pic>
        <p:nvPicPr>
          <p:cNvPr id="4" name="Picture 3">
            <a:extLst>
              <a:ext uri="{FF2B5EF4-FFF2-40B4-BE49-F238E27FC236}">
                <a16:creationId xmlns:a16="http://schemas.microsoft.com/office/drawing/2014/main" id="{A79FFC4D-757B-41A3-8416-5945A9C0C7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51032" y="1764553"/>
            <a:ext cx="6689936" cy="4458804"/>
          </a:xfrm>
          <a:prstGeom prst="rect">
            <a:avLst/>
          </a:prstGeom>
          <a:noFill/>
          <a:effectLst>
            <a:outerShdw blurRad="38100" dist="25400" dir="2700000" algn="tl" rotWithShape="0">
              <a:prstClr val="black">
                <a:alpha val="11000"/>
              </a:prstClr>
            </a:outerShdw>
          </a:effectLst>
        </p:spPr>
      </p:pic>
      <p:sp>
        <p:nvSpPr>
          <p:cNvPr id="12" name="Rectangle: Rounded Corners 11">
            <a:extLst>
              <a:ext uri="{FF2B5EF4-FFF2-40B4-BE49-F238E27FC236}">
                <a16:creationId xmlns:a16="http://schemas.microsoft.com/office/drawing/2014/main" id="{E943F451-E399-A028-82D3-354958CB657B}"/>
              </a:ext>
            </a:extLst>
          </p:cNvPr>
          <p:cNvSpPr/>
          <p:nvPr/>
        </p:nvSpPr>
        <p:spPr>
          <a:xfrm>
            <a:off x="5123197" y="1599262"/>
            <a:ext cx="2975172" cy="578882"/>
          </a:xfrm>
          <a:prstGeom prst="roundRect">
            <a:avLst/>
          </a:prstGeom>
          <a:solidFill>
            <a:srgbClr val="E9AF1D"/>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Public Schools</a:t>
            </a:r>
          </a:p>
        </p:txBody>
      </p:sp>
      <p:sp>
        <p:nvSpPr>
          <p:cNvPr id="13" name="Rectangle: Rounded Corners 12">
            <a:extLst>
              <a:ext uri="{FF2B5EF4-FFF2-40B4-BE49-F238E27FC236}">
                <a16:creationId xmlns:a16="http://schemas.microsoft.com/office/drawing/2014/main" id="{079AC0AA-5F18-2F5D-4DCF-31FF9CA196B2}"/>
              </a:ext>
            </a:extLst>
          </p:cNvPr>
          <p:cNvSpPr/>
          <p:nvPr/>
        </p:nvSpPr>
        <p:spPr>
          <a:xfrm>
            <a:off x="439756" y="3605483"/>
            <a:ext cx="2763621" cy="578882"/>
          </a:xfrm>
          <a:prstGeom prst="roundRect">
            <a:avLst/>
          </a:prstGeom>
          <a:solidFill>
            <a:srgbClr val="004E95"/>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Public Library</a:t>
            </a:r>
          </a:p>
        </p:txBody>
      </p:sp>
      <p:sp>
        <p:nvSpPr>
          <p:cNvPr id="14" name="Rectangle: Rounded Corners 13">
            <a:extLst>
              <a:ext uri="{FF2B5EF4-FFF2-40B4-BE49-F238E27FC236}">
                <a16:creationId xmlns:a16="http://schemas.microsoft.com/office/drawing/2014/main" id="{E2AF6172-2905-8099-EEEF-418B97A85080}"/>
              </a:ext>
            </a:extLst>
          </p:cNvPr>
          <p:cNvSpPr/>
          <p:nvPr/>
        </p:nvSpPr>
        <p:spPr>
          <a:xfrm>
            <a:off x="9304030" y="3894924"/>
            <a:ext cx="2448214" cy="578882"/>
          </a:xfrm>
          <a:prstGeom prst="roundRect">
            <a:avLst/>
          </a:prstGeom>
          <a:solidFill>
            <a:srgbClr val="004E95"/>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Health Care</a:t>
            </a:r>
          </a:p>
        </p:txBody>
      </p:sp>
      <p:sp>
        <p:nvSpPr>
          <p:cNvPr id="15" name="Rectangle: Rounded Corners 14">
            <a:extLst>
              <a:ext uri="{FF2B5EF4-FFF2-40B4-BE49-F238E27FC236}">
                <a16:creationId xmlns:a16="http://schemas.microsoft.com/office/drawing/2014/main" id="{36199482-6459-9753-E5C1-CDA20EE33801}"/>
              </a:ext>
            </a:extLst>
          </p:cNvPr>
          <p:cNvSpPr/>
          <p:nvPr/>
        </p:nvSpPr>
        <p:spPr>
          <a:xfrm>
            <a:off x="5989246" y="4503591"/>
            <a:ext cx="2869462" cy="578882"/>
          </a:xfrm>
          <a:prstGeom prst="roundRect">
            <a:avLst/>
          </a:prstGeom>
          <a:solidFill>
            <a:srgbClr val="DA5521"/>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dirty="0">
                <a:ln w="0"/>
                <a:solidFill>
                  <a:schemeClr val="bg1"/>
                </a:solidFill>
                <a:latin typeface="+mj-lt"/>
              </a:rPr>
              <a:t>Financial Aid</a:t>
            </a:r>
            <a:endParaRPr lang="en-US" sz="2800" b="1" cap="none" spc="0" dirty="0">
              <a:ln w="0"/>
              <a:solidFill>
                <a:schemeClr val="bg1"/>
              </a:solidFill>
              <a:latin typeface="+mj-lt"/>
            </a:endParaRPr>
          </a:p>
        </p:txBody>
      </p:sp>
      <p:sp>
        <p:nvSpPr>
          <p:cNvPr id="16" name="Rectangle: Rounded Corners 15">
            <a:extLst>
              <a:ext uri="{FF2B5EF4-FFF2-40B4-BE49-F238E27FC236}">
                <a16:creationId xmlns:a16="http://schemas.microsoft.com/office/drawing/2014/main" id="{2EB19C35-3654-2801-0A25-48E07A14217F}"/>
              </a:ext>
            </a:extLst>
          </p:cNvPr>
          <p:cNvSpPr/>
          <p:nvPr/>
        </p:nvSpPr>
        <p:spPr>
          <a:xfrm>
            <a:off x="1608952" y="5390231"/>
            <a:ext cx="3495766" cy="1055608"/>
          </a:xfrm>
          <a:prstGeom prst="roundRect">
            <a:avLst/>
          </a:prstGeom>
          <a:solidFill>
            <a:srgbClr val="6C6690"/>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Police and Fire Departments</a:t>
            </a:r>
          </a:p>
        </p:txBody>
      </p:sp>
      <p:sp>
        <p:nvSpPr>
          <p:cNvPr id="17" name="Rectangle: Rounded Corners 16">
            <a:extLst>
              <a:ext uri="{FF2B5EF4-FFF2-40B4-BE49-F238E27FC236}">
                <a16:creationId xmlns:a16="http://schemas.microsoft.com/office/drawing/2014/main" id="{6127E9D3-B2B0-875A-E016-5E1EC9A9DB6A}"/>
              </a:ext>
            </a:extLst>
          </p:cNvPr>
          <p:cNvSpPr/>
          <p:nvPr/>
        </p:nvSpPr>
        <p:spPr>
          <a:xfrm>
            <a:off x="8098369" y="2844631"/>
            <a:ext cx="3047540" cy="578882"/>
          </a:xfrm>
          <a:prstGeom prst="roundRect">
            <a:avLst/>
          </a:prstGeom>
          <a:solidFill>
            <a:srgbClr val="849120"/>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dirty="0">
                <a:ln w="0"/>
                <a:solidFill>
                  <a:schemeClr val="bg1"/>
                </a:solidFill>
                <a:latin typeface="+mj-lt"/>
              </a:rPr>
              <a:t>National Defense</a:t>
            </a:r>
            <a:endParaRPr lang="en-US" sz="2800" b="1" cap="none" spc="0" dirty="0">
              <a:ln w="0"/>
              <a:solidFill>
                <a:schemeClr val="bg1"/>
              </a:solidFill>
              <a:latin typeface="+mj-lt"/>
            </a:endParaRPr>
          </a:p>
        </p:txBody>
      </p:sp>
      <p:sp>
        <p:nvSpPr>
          <p:cNvPr id="18" name="Rectangle: Rounded Corners 17">
            <a:extLst>
              <a:ext uri="{FF2B5EF4-FFF2-40B4-BE49-F238E27FC236}">
                <a16:creationId xmlns:a16="http://schemas.microsoft.com/office/drawing/2014/main" id="{D2579A39-DD39-DADD-7E7B-2A91C0631991}"/>
              </a:ext>
            </a:extLst>
          </p:cNvPr>
          <p:cNvSpPr/>
          <p:nvPr/>
        </p:nvSpPr>
        <p:spPr>
          <a:xfrm>
            <a:off x="1071324" y="2094754"/>
            <a:ext cx="2763621" cy="578882"/>
          </a:xfrm>
          <a:prstGeom prst="roundRect">
            <a:avLst/>
          </a:prstGeom>
          <a:solidFill>
            <a:srgbClr val="DA5521"/>
          </a:solidFill>
          <a:effectLst>
            <a:outerShdw blurRad="38100" dist="25400" dir="2700000" algn="tl" rotWithShape="0">
              <a:prstClr val="black">
                <a:alpha val="16431"/>
              </a:prstClr>
            </a:outerShdw>
          </a:effectLst>
        </p:spPr>
        <p:txBody>
          <a:bodyPr wrap="square" lIns="91440" tIns="45720" rIns="91440" bIns="45720" rtlCol="0" anchor="ctr">
            <a:spAutoFit/>
          </a:bodyPr>
          <a:lstStyle/>
          <a:p>
            <a:pPr algn="ctr"/>
            <a:r>
              <a:rPr lang="en-US" sz="2800" b="1" dirty="0">
                <a:ln w="0"/>
                <a:solidFill>
                  <a:schemeClr val="bg1"/>
                </a:solidFill>
                <a:latin typeface="+mj-lt"/>
              </a:rPr>
              <a:t>Social Services</a:t>
            </a:r>
            <a:endParaRPr lang="en-US" sz="2800" b="1" cap="none" spc="0" dirty="0">
              <a:ln w="0"/>
              <a:solidFill>
                <a:schemeClr val="bg1"/>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descr="Pay Stub Maker Demo Template">
            <a:extLst>
              <a:ext uri="{FF2B5EF4-FFF2-40B4-BE49-F238E27FC236}">
                <a16:creationId xmlns:a16="http://schemas.microsoft.com/office/drawing/2014/main" id="{C74C445E-3CFF-B042-B40C-B0FCB142C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 y="700986"/>
            <a:ext cx="10906125" cy="4552950"/>
          </a:xfrm>
          <a:prstGeom prst="rect">
            <a:avLst/>
          </a:prstGeom>
          <a:noFill/>
          <a:ln w="9525">
            <a:noFill/>
            <a:miter lim="800000"/>
            <a:headEnd/>
            <a:tailEnd/>
          </a:ln>
          <a:effectLst>
            <a:outerShdw blurRad="38100" dist="25400" dir="2700000" algn="tl" rotWithShape="0">
              <a:prstClr val="black">
                <a:alpha val="12000"/>
              </a:prstClr>
            </a:outerShdw>
          </a:effectLst>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8BEDE1C2-97E4-4240-83C3-1A38AA66D12D}"/>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11</a:t>
            </a:fld>
            <a:endParaRPr lang="en-US" altLang="en-US" sz="900">
              <a:solidFill>
                <a:srgbClr val="9A9A9A"/>
              </a:solidFill>
            </a:endParaRPr>
          </a:p>
        </p:txBody>
      </p:sp>
      <p:sp>
        <p:nvSpPr>
          <p:cNvPr id="4" name="Rectangle 3">
            <a:extLst>
              <a:ext uri="{FF2B5EF4-FFF2-40B4-BE49-F238E27FC236}">
                <a16:creationId xmlns:a16="http://schemas.microsoft.com/office/drawing/2014/main" id="{4DCC564D-BD18-1CEF-4F62-622F30D41A18}"/>
              </a:ext>
            </a:extLst>
          </p:cNvPr>
          <p:cNvSpPr/>
          <p:nvPr/>
        </p:nvSpPr>
        <p:spPr>
          <a:xfrm>
            <a:off x="316120" y="1920169"/>
            <a:ext cx="4584700" cy="2589983"/>
          </a:xfrm>
          <a:prstGeom prst="rect">
            <a:avLst/>
          </a:prstGeom>
          <a:solidFill>
            <a:srgbClr val="004E95">
              <a:alpha val="85000"/>
            </a:srgbClr>
          </a:solidFill>
          <a:ln>
            <a:noFill/>
          </a:ln>
          <a:effectLst>
            <a:outerShdw sx="1000" sy="1000" algn="ctr" rotWithShape="0">
              <a:schemeClr val="bg1"/>
            </a:outerShdw>
          </a:effectLst>
        </p:spPr>
        <p:txBody>
          <a:bodyPr wrap="square" lIns="274320" tIns="0" rIns="274320" bIns="0" rtlCol="0" anchor="ctr">
            <a:noAutofit/>
          </a:bodyPr>
          <a:lstStyle/>
          <a:p>
            <a:pPr algn="ctr"/>
            <a:r>
              <a:rPr lang="en-US" sz="3000" b="1" dirty="0">
                <a:ln w="0"/>
                <a:solidFill>
                  <a:schemeClr val="bg1"/>
                </a:solidFill>
                <a:latin typeface="+mj-lt"/>
              </a:rPr>
              <a:t>How do employers know how much to deduct from gross earnings for taxes?</a:t>
            </a:r>
            <a:endParaRPr lang="en-US" sz="3000" b="1" cap="none" spc="0" dirty="0">
              <a:ln w="0"/>
              <a:solidFill>
                <a:schemeClr val="bg1"/>
              </a:solidFill>
              <a:latin typeface="+mj-lt"/>
            </a:endParaRPr>
          </a:p>
        </p:txBody>
      </p:sp>
      <p:pic>
        <p:nvPicPr>
          <p:cNvPr id="8" name="Graphic 7" descr="Arrow: Clockwise curve with solid fill">
            <a:extLst>
              <a:ext uri="{FF2B5EF4-FFF2-40B4-BE49-F238E27FC236}">
                <a16:creationId xmlns:a16="http://schemas.microsoft.com/office/drawing/2014/main" id="{5A70DCD1-5964-7C01-D115-2100964E6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753185">
            <a:off x="5041210" y="2850460"/>
            <a:ext cx="914400" cy="914400"/>
          </a:xfrm>
          <a:prstGeom prst="rect">
            <a:avLst/>
          </a:prstGeom>
        </p:spPr>
      </p:pic>
    </p:spTree>
    <p:extLst>
      <p:ext uri="{BB962C8B-B14F-4D97-AF65-F5344CB8AC3E}">
        <p14:creationId xmlns:p14="http://schemas.microsoft.com/office/powerpoint/2010/main" val="9776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71F02-AD0B-1D3B-E721-7A2B2DBAF584}"/>
              </a:ext>
            </a:extLst>
          </p:cNvPr>
          <p:cNvPicPr>
            <a:picLocks noChangeAspect="1"/>
          </p:cNvPicPr>
          <p:nvPr/>
        </p:nvPicPr>
        <p:blipFill rotWithShape="1">
          <a:blip r:embed="rId3"/>
          <a:srcRect l="17813" t="26667" r="20000" b="7315"/>
          <a:stretch/>
        </p:blipFill>
        <p:spPr>
          <a:xfrm>
            <a:off x="1090780" y="378591"/>
            <a:ext cx="10010440" cy="5977759"/>
          </a:xfrm>
          <a:prstGeom prst="rect">
            <a:avLst/>
          </a:prstGeom>
          <a:ln>
            <a:noFill/>
          </a:ln>
          <a:effectLst>
            <a:outerShdw blurRad="50800" dist="38100" dir="2700000" algn="tl" rotWithShape="0">
              <a:srgbClr val="333333">
                <a:alpha val="13812"/>
              </a:srgbClr>
            </a:outerShdw>
          </a:effectLst>
        </p:spPr>
      </p:pic>
      <p:sp>
        <p:nvSpPr>
          <p:cNvPr id="73731" name="TextBox 4">
            <a:extLst>
              <a:ext uri="{FF2B5EF4-FFF2-40B4-BE49-F238E27FC236}">
                <a16:creationId xmlns:a16="http://schemas.microsoft.com/office/drawing/2014/main" id="{42644A9E-82C8-2E49-8047-DDACA0362B6F}"/>
              </a:ext>
            </a:extLst>
          </p:cNvPr>
          <p:cNvSpPr txBox="1">
            <a:spLocks noChangeArrowheads="1"/>
          </p:cNvSpPr>
          <p:nvPr/>
        </p:nvSpPr>
        <p:spPr bwMode="auto">
          <a:xfrm>
            <a:off x="8839200" y="3032067"/>
            <a:ext cx="2743200" cy="1446550"/>
          </a:xfrm>
          <a:prstGeom prst="rect">
            <a:avLst/>
          </a:prstGeom>
          <a:solidFill>
            <a:schemeClr val="bg2"/>
          </a:solidFill>
          <a:ln w="25400">
            <a:solidFill>
              <a:schemeClr val="accent2"/>
            </a:solidFill>
            <a:miter lim="800000"/>
            <a:headEnd/>
            <a:tailEnd/>
          </a:ln>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br>
              <a:rPr lang="en-US" altLang="en-US" sz="2200" dirty="0">
                <a:latin typeface="+mj-lt"/>
                <a:hlinkClick r:id="rId4"/>
              </a:rPr>
            </a:br>
            <a:r>
              <a:rPr lang="en-US" altLang="en-US" sz="2200" dirty="0">
                <a:latin typeface="+mj-lt"/>
                <a:hlinkClick r:id="rId4"/>
              </a:rPr>
              <a:t>Filling Out the </a:t>
            </a:r>
            <a:br>
              <a:rPr lang="en-US" altLang="en-US" sz="2200" dirty="0">
                <a:latin typeface="+mj-lt"/>
                <a:hlinkClick r:id="rId4"/>
              </a:rPr>
            </a:br>
            <a:r>
              <a:rPr lang="en-US" altLang="en-US" sz="2200" dirty="0">
                <a:latin typeface="+mj-lt"/>
                <a:hlinkClick r:id="rId4"/>
              </a:rPr>
              <a:t>W-4 Form Video</a:t>
            </a:r>
            <a:br>
              <a:rPr lang="en-US" altLang="en-US" sz="2200" dirty="0">
                <a:latin typeface="+mj-lt"/>
              </a:rPr>
            </a:br>
            <a:endParaRPr lang="en-US" altLang="en-US" sz="2200" dirty="0">
              <a:latin typeface="+mj-lt"/>
            </a:endParaRPr>
          </a:p>
        </p:txBody>
      </p:sp>
      <p:sp>
        <p:nvSpPr>
          <p:cNvPr id="5" name="Slide Number Placeholder 3">
            <a:extLst>
              <a:ext uri="{FF2B5EF4-FFF2-40B4-BE49-F238E27FC236}">
                <a16:creationId xmlns:a16="http://schemas.microsoft.com/office/drawing/2014/main" id="{A83E1CB5-FBC7-3949-89DC-45CA24A0E2B7}"/>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12</a:t>
            </a:fld>
            <a:endParaRPr lang="en-US" altLang="en-US" sz="900" dirty="0">
              <a:solidFill>
                <a:srgbClr val="9A9A9A"/>
              </a:solidFill>
            </a:endParaRPr>
          </a:p>
        </p:txBody>
      </p:sp>
      <p:sp>
        <p:nvSpPr>
          <p:cNvPr id="7" name="TextBox 6">
            <a:extLst>
              <a:ext uri="{FF2B5EF4-FFF2-40B4-BE49-F238E27FC236}">
                <a16:creationId xmlns:a16="http://schemas.microsoft.com/office/drawing/2014/main" id="{40E9CF88-6B94-F445-2CD8-AA0312133610}"/>
              </a:ext>
            </a:extLst>
          </p:cNvPr>
          <p:cNvSpPr txBox="1"/>
          <p:nvPr/>
        </p:nvSpPr>
        <p:spPr>
          <a:xfrm>
            <a:off x="1023042" y="6494311"/>
            <a:ext cx="10078178"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dirty="0"/>
              <a:t>SOURCE: Internal Revenue Service. (2024). Employee’s withholding certificate (Form W-4). U.S. Department of the Treasury.</a:t>
            </a:r>
            <a:endParaRPr lang="en-US" sz="1000" i="1" kern="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E3A07-B7C9-4981-6226-600B7745086F}"/>
              </a:ext>
            </a:extLst>
          </p:cNvPr>
          <p:cNvPicPr>
            <a:picLocks noChangeAspect="1"/>
          </p:cNvPicPr>
          <p:nvPr/>
        </p:nvPicPr>
        <p:blipFill>
          <a:blip r:embed="rId3"/>
          <a:stretch>
            <a:fillRect/>
          </a:stretch>
        </p:blipFill>
        <p:spPr>
          <a:xfrm>
            <a:off x="858252" y="136525"/>
            <a:ext cx="9897979" cy="6110723"/>
          </a:xfrm>
          <a:prstGeom prst="rect">
            <a:avLst/>
          </a:prstGeom>
          <a:effectLst>
            <a:outerShdw blurRad="38100" dist="25400" dir="2700000" algn="tl" rotWithShape="0">
              <a:prstClr val="black">
                <a:alpha val="12000"/>
              </a:prstClr>
            </a:outerShdw>
          </a:effectLst>
        </p:spPr>
      </p:pic>
      <p:sp>
        <p:nvSpPr>
          <p:cNvPr id="9" name="Slide Number Placeholder 3">
            <a:extLst>
              <a:ext uri="{FF2B5EF4-FFF2-40B4-BE49-F238E27FC236}">
                <a16:creationId xmlns:a16="http://schemas.microsoft.com/office/drawing/2014/main" id="{2489F3C4-0A5F-F84E-B770-B3CD2BF9AD5E}"/>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13</a:t>
            </a:fld>
            <a:endParaRPr lang="en-US" altLang="en-US" sz="900" dirty="0">
              <a:solidFill>
                <a:srgbClr val="9A9A9A"/>
              </a:solidFill>
            </a:endParaRPr>
          </a:p>
        </p:txBody>
      </p:sp>
      <p:sp>
        <p:nvSpPr>
          <p:cNvPr id="7" name="TextBox 6">
            <a:extLst>
              <a:ext uri="{FF2B5EF4-FFF2-40B4-BE49-F238E27FC236}">
                <a16:creationId xmlns:a16="http://schemas.microsoft.com/office/drawing/2014/main" id="{C7F8212C-9AA9-DC55-46C9-6300A221864C}"/>
              </a:ext>
            </a:extLst>
          </p:cNvPr>
          <p:cNvSpPr txBox="1"/>
          <p:nvPr/>
        </p:nvSpPr>
        <p:spPr>
          <a:xfrm>
            <a:off x="1023042" y="6494311"/>
            <a:ext cx="10078178"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dirty="0">
                <a:solidFill>
                  <a:schemeClr val="bg1">
                    <a:lumMod val="50000"/>
                  </a:schemeClr>
                </a:solidFill>
              </a:rPr>
              <a:t>SOURCE: Internal Revenue Service. (2025). Employee’s withholding certificate (Form W-4). U.S. Department of the Treasury</a:t>
            </a:r>
            <a:endParaRPr lang="en-US" sz="1000" i="1" kern="2400" dirty="0">
              <a:solidFill>
                <a:schemeClr val="bg1">
                  <a:lumMod val="50000"/>
                </a:schemeClr>
              </a:solidFill>
            </a:endParaRPr>
          </a:p>
        </p:txBody>
      </p:sp>
      <p:sp>
        <p:nvSpPr>
          <p:cNvPr id="2" name="TextBox 1">
            <a:extLst>
              <a:ext uri="{FF2B5EF4-FFF2-40B4-BE49-F238E27FC236}">
                <a16:creationId xmlns:a16="http://schemas.microsoft.com/office/drawing/2014/main" id="{AC08083A-E122-DB70-6561-969D9EB8DE8F}"/>
              </a:ext>
            </a:extLst>
          </p:cNvPr>
          <p:cNvSpPr txBox="1"/>
          <p:nvPr/>
        </p:nvSpPr>
        <p:spPr>
          <a:xfrm>
            <a:off x="2890583" y="497418"/>
            <a:ext cx="2205317" cy="286870"/>
          </a:xfrm>
          <a:prstGeom prst="rect">
            <a:avLst/>
          </a:prstGeom>
        </p:spPr>
        <p:txBody>
          <a:bodyPr vert="horz" wrap="square" lIns="457200" tIns="45720" rIns="457200" bIns="45720" rtlCol="0" anchor="b">
            <a:noAutofit/>
          </a:bodyPr>
          <a:lstStyle/>
          <a:p>
            <a:pPr algn="l"/>
            <a:r>
              <a:rPr lang="en-US" sz="1400" dirty="0">
                <a:solidFill>
                  <a:schemeClr val="accent1"/>
                </a:solidFill>
              </a:rPr>
              <a:t>185999995</a:t>
            </a:r>
          </a:p>
        </p:txBody>
      </p:sp>
      <p:sp>
        <p:nvSpPr>
          <p:cNvPr id="3" name="TextBox 2">
            <a:extLst>
              <a:ext uri="{FF2B5EF4-FFF2-40B4-BE49-F238E27FC236}">
                <a16:creationId xmlns:a16="http://schemas.microsoft.com/office/drawing/2014/main" id="{A8FC2DCB-C693-876C-ACD0-DBBD976B2A15}"/>
              </a:ext>
            </a:extLst>
          </p:cNvPr>
          <p:cNvSpPr txBox="1"/>
          <p:nvPr/>
        </p:nvSpPr>
        <p:spPr>
          <a:xfrm>
            <a:off x="1335513" y="922249"/>
            <a:ext cx="2205317" cy="286870"/>
          </a:xfrm>
          <a:prstGeom prst="rect">
            <a:avLst/>
          </a:prstGeom>
        </p:spPr>
        <p:txBody>
          <a:bodyPr vert="horz" wrap="square" lIns="0" tIns="45720" rIns="457200" bIns="45720" rtlCol="0" anchor="b">
            <a:noAutofit/>
          </a:bodyPr>
          <a:lstStyle/>
          <a:p>
            <a:r>
              <a:rPr lang="en-US" sz="1400" dirty="0">
                <a:solidFill>
                  <a:schemeClr val="accent1"/>
                </a:solidFill>
              </a:rPr>
              <a:t>8260000952</a:t>
            </a:r>
          </a:p>
        </p:txBody>
      </p:sp>
      <p:sp>
        <p:nvSpPr>
          <p:cNvPr id="4" name="TextBox 3">
            <a:extLst>
              <a:ext uri="{FF2B5EF4-FFF2-40B4-BE49-F238E27FC236}">
                <a16:creationId xmlns:a16="http://schemas.microsoft.com/office/drawing/2014/main" id="{65653481-1D93-F7D4-346C-A765284144C9}"/>
              </a:ext>
            </a:extLst>
          </p:cNvPr>
          <p:cNvSpPr txBox="1"/>
          <p:nvPr/>
        </p:nvSpPr>
        <p:spPr>
          <a:xfrm>
            <a:off x="1335513" y="1851408"/>
            <a:ext cx="3058687" cy="286870"/>
          </a:xfrm>
          <a:prstGeom prst="rect">
            <a:avLst/>
          </a:prstGeom>
        </p:spPr>
        <p:txBody>
          <a:bodyPr vert="horz" wrap="square" lIns="0" tIns="45720" rIns="457200" bIns="45720" rtlCol="0" anchor="b">
            <a:noAutofit/>
          </a:bodyPr>
          <a:lstStyle/>
          <a:p>
            <a:r>
              <a:rPr lang="en-US" sz="1400" dirty="0">
                <a:solidFill>
                  <a:schemeClr val="accent1"/>
                </a:solidFill>
              </a:rPr>
              <a:t>State of Maryland</a:t>
            </a:r>
          </a:p>
          <a:p>
            <a:r>
              <a:rPr lang="en-US" sz="1400" dirty="0">
                <a:solidFill>
                  <a:schemeClr val="accent1"/>
                </a:solidFill>
              </a:rPr>
              <a:t>P.O. Box 12345</a:t>
            </a:r>
          </a:p>
          <a:p>
            <a:r>
              <a:rPr lang="en-US" sz="1400" dirty="0">
                <a:solidFill>
                  <a:schemeClr val="accent1"/>
                </a:solidFill>
              </a:rPr>
              <a:t>Baltimore, MD 21201 </a:t>
            </a:r>
          </a:p>
        </p:txBody>
      </p:sp>
      <p:sp>
        <p:nvSpPr>
          <p:cNvPr id="5" name="TextBox 4">
            <a:extLst>
              <a:ext uri="{FF2B5EF4-FFF2-40B4-BE49-F238E27FC236}">
                <a16:creationId xmlns:a16="http://schemas.microsoft.com/office/drawing/2014/main" id="{DCFDB1DB-65D0-05D3-1808-0C84CECD0762}"/>
              </a:ext>
            </a:extLst>
          </p:cNvPr>
          <p:cNvSpPr txBox="1"/>
          <p:nvPr/>
        </p:nvSpPr>
        <p:spPr>
          <a:xfrm>
            <a:off x="1335513" y="3762458"/>
            <a:ext cx="3058687" cy="286870"/>
          </a:xfrm>
          <a:prstGeom prst="rect">
            <a:avLst/>
          </a:prstGeom>
        </p:spPr>
        <p:txBody>
          <a:bodyPr vert="horz" wrap="square" lIns="0" tIns="45720" rIns="457200" bIns="45720" rtlCol="0" anchor="b">
            <a:noAutofit/>
          </a:bodyPr>
          <a:lstStyle/>
          <a:p>
            <a:r>
              <a:rPr lang="en-US" sz="1400" dirty="0">
                <a:solidFill>
                  <a:schemeClr val="accent1"/>
                </a:solidFill>
              </a:rPr>
              <a:t>P.O. Box 67891</a:t>
            </a:r>
          </a:p>
          <a:p>
            <a:r>
              <a:rPr lang="en-US" sz="1400" dirty="0">
                <a:solidFill>
                  <a:schemeClr val="accent1"/>
                </a:solidFill>
              </a:rPr>
              <a:t>Baltimore, MD 21201 </a:t>
            </a:r>
          </a:p>
        </p:txBody>
      </p:sp>
      <p:sp>
        <p:nvSpPr>
          <p:cNvPr id="8" name="TextBox 7">
            <a:extLst>
              <a:ext uri="{FF2B5EF4-FFF2-40B4-BE49-F238E27FC236}">
                <a16:creationId xmlns:a16="http://schemas.microsoft.com/office/drawing/2014/main" id="{98F13F71-D58D-59AA-DA23-C729F910A7D4}"/>
              </a:ext>
            </a:extLst>
          </p:cNvPr>
          <p:cNvSpPr txBox="1"/>
          <p:nvPr/>
        </p:nvSpPr>
        <p:spPr>
          <a:xfrm>
            <a:off x="1335513" y="3042290"/>
            <a:ext cx="3058687" cy="286870"/>
          </a:xfrm>
          <a:prstGeom prst="rect">
            <a:avLst/>
          </a:prstGeom>
        </p:spPr>
        <p:txBody>
          <a:bodyPr vert="horz" wrap="square" lIns="0" tIns="45720" rIns="457200" bIns="45720" rtlCol="0" anchor="b">
            <a:noAutofit/>
          </a:bodyPr>
          <a:lstStyle/>
          <a:p>
            <a:r>
              <a:rPr lang="en-US" sz="1400" dirty="0">
                <a:solidFill>
                  <a:schemeClr val="accent1"/>
                </a:solidFill>
              </a:rPr>
              <a:t>Mary</a:t>
            </a:r>
          </a:p>
        </p:txBody>
      </p:sp>
      <p:sp>
        <p:nvSpPr>
          <p:cNvPr id="10" name="TextBox 9">
            <a:extLst>
              <a:ext uri="{FF2B5EF4-FFF2-40B4-BE49-F238E27FC236}">
                <a16:creationId xmlns:a16="http://schemas.microsoft.com/office/drawing/2014/main" id="{9072EE94-94FA-2D6B-CC01-395EFCC1AE7B}"/>
              </a:ext>
            </a:extLst>
          </p:cNvPr>
          <p:cNvSpPr txBox="1"/>
          <p:nvPr/>
        </p:nvSpPr>
        <p:spPr>
          <a:xfrm>
            <a:off x="3617358" y="3042290"/>
            <a:ext cx="3058687" cy="286870"/>
          </a:xfrm>
          <a:prstGeom prst="rect">
            <a:avLst/>
          </a:prstGeom>
        </p:spPr>
        <p:txBody>
          <a:bodyPr vert="horz" wrap="square" lIns="0" tIns="45720" rIns="457200" bIns="45720" rtlCol="0" anchor="b">
            <a:noAutofit/>
          </a:bodyPr>
          <a:lstStyle/>
          <a:p>
            <a:r>
              <a:rPr lang="en-US" sz="1400" dirty="0">
                <a:solidFill>
                  <a:schemeClr val="accent1"/>
                </a:solidFill>
              </a:rPr>
              <a:t>Doe</a:t>
            </a:r>
          </a:p>
        </p:txBody>
      </p:sp>
      <p:sp>
        <p:nvSpPr>
          <p:cNvPr id="11" name="TextBox 10">
            <a:extLst>
              <a:ext uri="{FF2B5EF4-FFF2-40B4-BE49-F238E27FC236}">
                <a16:creationId xmlns:a16="http://schemas.microsoft.com/office/drawing/2014/main" id="{F98A3F8B-BB02-823E-3A79-F82DB68F530E}"/>
              </a:ext>
            </a:extLst>
          </p:cNvPr>
          <p:cNvSpPr txBox="1"/>
          <p:nvPr/>
        </p:nvSpPr>
        <p:spPr>
          <a:xfrm>
            <a:off x="1217220" y="4886819"/>
            <a:ext cx="624442" cy="286870"/>
          </a:xfrm>
          <a:prstGeom prst="rect">
            <a:avLst/>
          </a:prstGeom>
        </p:spPr>
        <p:txBody>
          <a:bodyPr vert="horz" wrap="square" lIns="0" tIns="45720" rIns="0" bIns="45720" rtlCol="0" anchor="b">
            <a:noAutofit/>
          </a:bodyPr>
          <a:lstStyle/>
          <a:p>
            <a:r>
              <a:rPr lang="en-US" sz="1400" dirty="0">
                <a:solidFill>
                  <a:schemeClr val="accent1"/>
                </a:solidFill>
              </a:rPr>
              <a:t>MD</a:t>
            </a:r>
          </a:p>
        </p:txBody>
      </p:sp>
      <p:sp>
        <p:nvSpPr>
          <p:cNvPr id="13" name="TextBox 12">
            <a:extLst>
              <a:ext uri="{FF2B5EF4-FFF2-40B4-BE49-F238E27FC236}">
                <a16:creationId xmlns:a16="http://schemas.microsoft.com/office/drawing/2014/main" id="{9B80D62C-014D-7BA6-644C-D777F17E4808}"/>
              </a:ext>
            </a:extLst>
          </p:cNvPr>
          <p:cNvSpPr txBox="1"/>
          <p:nvPr/>
        </p:nvSpPr>
        <p:spPr>
          <a:xfrm>
            <a:off x="1750619" y="4886819"/>
            <a:ext cx="1466713" cy="286870"/>
          </a:xfrm>
          <a:prstGeom prst="rect">
            <a:avLst/>
          </a:prstGeom>
        </p:spPr>
        <p:txBody>
          <a:bodyPr vert="horz" wrap="square" lIns="0" tIns="45720" rIns="0" bIns="45720" rtlCol="0" anchor="b">
            <a:noAutofit/>
          </a:bodyPr>
          <a:lstStyle/>
          <a:p>
            <a:r>
              <a:rPr lang="en-US" sz="1400" dirty="0">
                <a:solidFill>
                  <a:schemeClr val="accent1"/>
                </a:solidFill>
              </a:rPr>
              <a:t>000001114</a:t>
            </a:r>
          </a:p>
        </p:txBody>
      </p:sp>
      <p:sp>
        <p:nvSpPr>
          <p:cNvPr id="14" name="TextBox 13">
            <a:extLst>
              <a:ext uri="{FF2B5EF4-FFF2-40B4-BE49-F238E27FC236}">
                <a16:creationId xmlns:a16="http://schemas.microsoft.com/office/drawing/2014/main" id="{0AE8F032-F3E7-C9B8-F19F-491B4A8A24CB}"/>
              </a:ext>
            </a:extLst>
          </p:cNvPr>
          <p:cNvSpPr txBox="1"/>
          <p:nvPr/>
        </p:nvSpPr>
        <p:spPr>
          <a:xfrm>
            <a:off x="3993241" y="4886819"/>
            <a:ext cx="875092" cy="286870"/>
          </a:xfrm>
          <a:prstGeom prst="rect">
            <a:avLst/>
          </a:prstGeom>
        </p:spPr>
        <p:txBody>
          <a:bodyPr vert="horz" wrap="square" lIns="0" tIns="45720" rIns="0" bIns="45720" rtlCol="0" anchor="b">
            <a:noAutofit/>
          </a:bodyPr>
          <a:lstStyle/>
          <a:p>
            <a:r>
              <a:rPr lang="en-US" sz="1400" dirty="0">
                <a:solidFill>
                  <a:schemeClr val="accent1"/>
                </a:solidFill>
              </a:rPr>
              <a:t>21104.47</a:t>
            </a:r>
          </a:p>
        </p:txBody>
      </p:sp>
      <p:sp>
        <p:nvSpPr>
          <p:cNvPr id="16" name="TextBox 15">
            <a:extLst>
              <a:ext uri="{FF2B5EF4-FFF2-40B4-BE49-F238E27FC236}">
                <a16:creationId xmlns:a16="http://schemas.microsoft.com/office/drawing/2014/main" id="{CB3C75FF-6100-6313-702C-144B76534892}"/>
              </a:ext>
            </a:extLst>
          </p:cNvPr>
          <p:cNvSpPr txBox="1"/>
          <p:nvPr/>
        </p:nvSpPr>
        <p:spPr>
          <a:xfrm>
            <a:off x="7245487" y="3429000"/>
            <a:ext cx="624442" cy="286870"/>
          </a:xfrm>
          <a:prstGeom prst="rect">
            <a:avLst/>
          </a:prstGeom>
        </p:spPr>
        <p:txBody>
          <a:bodyPr vert="horz" wrap="square" lIns="0" tIns="45720" rIns="0" bIns="45720" rtlCol="0" anchor="b">
            <a:noAutofit/>
          </a:bodyPr>
          <a:lstStyle/>
          <a:p>
            <a:r>
              <a:rPr lang="en-US" sz="1400" dirty="0">
                <a:solidFill>
                  <a:schemeClr val="accent1"/>
                </a:solidFill>
              </a:rPr>
              <a:t>X</a:t>
            </a:r>
          </a:p>
        </p:txBody>
      </p:sp>
      <p:sp>
        <p:nvSpPr>
          <p:cNvPr id="17" name="TextBox 16">
            <a:extLst>
              <a:ext uri="{FF2B5EF4-FFF2-40B4-BE49-F238E27FC236}">
                <a16:creationId xmlns:a16="http://schemas.microsoft.com/office/drawing/2014/main" id="{1A03402B-732D-5EDF-7C23-693F32DEE174}"/>
              </a:ext>
            </a:extLst>
          </p:cNvPr>
          <p:cNvSpPr txBox="1"/>
          <p:nvPr/>
        </p:nvSpPr>
        <p:spPr>
          <a:xfrm>
            <a:off x="8624508" y="3025356"/>
            <a:ext cx="624442" cy="286870"/>
          </a:xfrm>
          <a:prstGeom prst="rect">
            <a:avLst/>
          </a:prstGeom>
        </p:spPr>
        <p:txBody>
          <a:bodyPr vert="horz" wrap="square" lIns="0" tIns="45720" rIns="0" bIns="45720" rtlCol="0" anchor="b">
            <a:noAutofit/>
          </a:bodyPr>
          <a:lstStyle/>
          <a:p>
            <a:r>
              <a:rPr lang="en-US" sz="1400" dirty="0">
                <a:solidFill>
                  <a:schemeClr val="accent1"/>
                </a:solidFill>
              </a:rPr>
              <a:t>DD</a:t>
            </a:r>
          </a:p>
        </p:txBody>
      </p:sp>
      <p:sp>
        <p:nvSpPr>
          <p:cNvPr id="18" name="TextBox 17">
            <a:extLst>
              <a:ext uri="{FF2B5EF4-FFF2-40B4-BE49-F238E27FC236}">
                <a16:creationId xmlns:a16="http://schemas.microsoft.com/office/drawing/2014/main" id="{751692A1-A4D6-91F7-0A49-C04B9EDA5979}"/>
              </a:ext>
            </a:extLst>
          </p:cNvPr>
          <p:cNvSpPr txBox="1"/>
          <p:nvPr/>
        </p:nvSpPr>
        <p:spPr>
          <a:xfrm>
            <a:off x="9157907" y="3025356"/>
            <a:ext cx="1044425" cy="286870"/>
          </a:xfrm>
          <a:prstGeom prst="rect">
            <a:avLst/>
          </a:prstGeom>
        </p:spPr>
        <p:txBody>
          <a:bodyPr vert="horz" wrap="square" lIns="0" tIns="45720" rIns="0" bIns="45720" rtlCol="0" anchor="b">
            <a:noAutofit/>
          </a:bodyPr>
          <a:lstStyle/>
          <a:p>
            <a:r>
              <a:rPr lang="en-US" sz="1400" dirty="0">
                <a:solidFill>
                  <a:schemeClr val="accent1"/>
                </a:solidFill>
              </a:rPr>
              <a:t>15255.84</a:t>
            </a:r>
          </a:p>
        </p:txBody>
      </p:sp>
      <p:sp>
        <p:nvSpPr>
          <p:cNvPr id="19" name="TextBox 18">
            <a:extLst>
              <a:ext uri="{FF2B5EF4-FFF2-40B4-BE49-F238E27FC236}">
                <a16:creationId xmlns:a16="http://schemas.microsoft.com/office/drawing/2014/main" id="{A6FD872D-17DC-065A-2731-D3ED29016ECD}"/>
              </a:ext>
            </a:extLst>
          </p:cNvPr>
          <p:cNvSpPr txBox="1"/>
          <p:nvPr/>
        </p:nvSpPr>
        <p:spPr>
          <a:xfrm>
            <a:off x="8610600" y="1758775"/>
            <a:ext cx="1044425" cy="286870"/>
          </a:xfrm>
          <a:prstGeom prst="rect">
            <a:avLst/>
          </a:prstGeom>
        </p:spPr>
        <p:txBody>
          <a:bodyPr vert="horz" wrap="square" lIns="0" tIns="45720" rIns="0" bIns="45720" rtlCol="0" anchor="b">
            <a:noAutofit/>
          </a:bodyPr>
          <a:lstStyle/>
          <a:p>
            <a:r>
              <a:rPr lang="en-US" sz="1400" dirty="0">
                <a:solidFill>
                  <a:schemeClr val="accent1"/>
                </a:solidFill>
              </a:rPr>
              <a:t>332.32</a:t>
            </a:r>
          </a:p>
        </p:txBody>
      </p:sp>
      <p:sp>
        <p:nvSpPr>
          <p:cNvPr id="20" name="TextBox 19">
            <a:extLst>
              <a:ext uri="{FF2B5EF4-FFF2-40B4-BE49-F238E27FC236}">
                <a16:creationId xmlns:a16="http://schemas.microsoft.com/office/drawing/2014/main" id="{DE68465F-B7D8-F883-7E79-84B7DB060B01}"/>
              </a:ext>
            </a:extLst>
          </p:cNvPr>
          <p:cNvSpPr txBox="1"/>
          <p:nvPr/>
        </p:nvSpPr>
        <p:spPr>
          <a:xfrm>
            <a:off x="8610599" y="1344873"/>
            <a:ext cx="1044425" cy="286870"/>
          </a:xfrm>
          <a:prstGeom prst="rect">
            <a:avLst/>
          </a:prstGeom>
        </p:spPr>
        <p:txBody>
          <a:bodyPr vert="horz" wrap="square" lIns="0" tIns="45720" rIns="0" bIns="45720" rtlCol="0" anchor="b">
            <a:noAutofit/>
          </a:bodyPr>
          <a:lstStyle/>
          <a:p>
            <a:r>
              <a:rPr lang="en-US" sz="1400" dirty="0">
                <a:solidFill>
                  <a:schemeClr val="accent1"/>
                </a:solidFill>
              </a:rPr>
              <a:t>1420.95</a:t>
            </a:r>
          </a:p>
        </p:txBody>
      </p:sp>
      <p:sp>
        <p:nvSpPr>
          <p:cNvPr id="22" name="TextBox 21">
            <a:extLst>
              <a:ext uri="{FF2B5EF4-FFF2-40B4-BE49-F238E27FC236}">
                <a16:creationId xmlns:a16="http://schemas.microsoft.com/office/drawing/2014/main" id="{82570C5B-D5AD-1A20-DF6F-3FCFF3218D58}"/>
              </a:ext>
            </a:extLst>
          </p:cNvPr>
          <p:cNvSpPr txBox="1"/>
          <p:nvPr/>
        </p:nvSpPr>
        <p:spPr>
          <a:xfrm>
            <a:off x="6407286" y="1343757"/>
            <a:ext cx="1044425" cy="286870"/>
          </a:xfrm>
          <a:prstGeom prst="rect">
            <a:avLst/>
          </a:prstGeom>
        </p:spPr>
        <p:txBody>
          <a:bodyPr vert="horz" wrap="square" lIns="0" tIns="45720" rIns="0" bIns="45720" rtlCol="0" anchor="b">
            <a:noAutofit/>
          </a:bodyPr>
          <a:lstStyle/>
          <a:p>
            <a:r>
              <a:rPr lang="en-US" sz="1400" dirty="0">
                <a:solidFill>
                  <a:schemeClr val="accent1"/>
                </a:solidFill>
              </a:rPr>
              <a:t>22918.49</a:t>
            </a:r>
          </a:p>
        </p:txBody>
      </p:sp>
      <p:sp>
        <p:nvSpPr>
          <p:cNvPr id="24" name="Rectangle 23">
            <a:extLst>
              <a:ext uri="{FF2B5EF4-FFF2-40B4-BE49-F238E27FC236}">
                <a16:creationId xmlns:a16="http://schemas.microsoft.com/office/drawing/2014/main" id="{5FD19057-4640-6F63-3AE3-CB90615D1BF9}"/>
              </a:ext>
            </a:extLst>
          </p:cNvPr>
          <p:cNvSpPr/>
          <p:nvPr/>
        </p:nvSpPr>
        <p:spPr>
          <a:xfrm>
            <a:off x="6279931" y="758806"/>
            <a:ext cx="4272454" cy="424831"/>
          </a:xfrm>
          <a:prstGeom prst="rect">
            <a:avLst/>
          </a:prstGeom>
          <a:solidFill>
            <a:schemeClr val="accent3">
              <a:alpha val="459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936E39D-C117-6115-4437-2E5504668460}"/>
              </a:ext>
            </a:extLst>
          </p:cNvPr>
          <p:cNvSpPr txBox="1"/>
          <p:nvPr/>
        </p:nvSpPr>
        <p:spPr>
          <a:xfrm>
            <a:off x="6407286" y="1765265"/>
            <a:ext cx="1044425" cy="286870"/>
          </a:xfrm>
          <a:prstGeom prst="rect">
            <a:avLst/>
          </a:prstGeom>
        </p:spPr>
        <p:txBody>
          <a:bodyPr vert="horz" wrap="square" lIns="0" tIns="45720" rIns="0" bIns="45720" rtlCol="0" anchor="b">
            <a:noAutofit/>
          </a:bodyPr>
          <a:lstStyle/>
          <a:p>
            <a:r>
              <a:rPr lang="en-US" sz="1400" dirty="0">
                <a:solidFill>
                  <a:schemeClr val="accent1"/>
                </a:solidFill>
              </a:rPr>
              <a:t>22918.49</a:t>
            </a:r>
          </a:p>
        </p:txBody>
      </p:sp>
      <p:sp>
        <p:nvSpPr>
          <p:cNvPr id="21" name="TextBox 20">
            <a:extLst>
              <a:ext uri="{FF2B5EF4-FFF2-40B4-BE49-F238E27FC236}">
                <a16:creationId xmlns:a16="http://schemas.microsoft.com/office/drawing/2014/main" id="{61888011-92DB-A64F-399E-51B1AD68AE86}"/>
              </a:ext>
            </a:extLst>
          </p:cNvPr>
          <p:cNvSpPr txBox="1"/>
          <p:nvPr/>
        </p:nvSpPr>
        <p:spPr>
          <a:xfrm>
            <a:off x="6409266" y="922249"/>
            <a:ext cx="1044425" cy="286870"/>
          </a:xfrm>
          <a:prstGeom prst="rect">
            <a:avLst/>
          </a:prstGeom>
        </p:spPr>
        <p:txBody>
          <a:bodyPr vert="horz" wrap="square" lIns="0" tIns="45720" rIns="0" bIns="45720" rtlCol="0" anchor="b">
            <a:noAutofit/>
          </a:bodyPr>
          <a:lstStyle/>
          <a:p>
            <a:r>
              <a:rPr lang="en-US" sz="1400" dirty="0">
                <a:solidFill>
                  <a:schemeClr val="accent1"/>
                </a:solidFill>
              </a:rPr>
              <a:t>21104.47</a:t>
            </a:r>
          </a:p>
        </p:txBody>
      </p:sp>
      <p:sp>
        <p:nvSpPr>
          <p:cNvPr id="25" name="Rectangle 24">
            <a:extLst>
              <a:ext uri="{FF2B5EF4-FFF2-40B4-BE49-F238E27FC236}">
                <a16:creationId xmlns:a16="http://schemas.microsoft.com/office/drawing/2014/main" id="{15ACEEE3-F32E-C5A4-AEA6-C48CD8D6004A}"/>
              </a:ext>
            </a:extLst>
          </p:cNvPr>
          <p:cNvSpPr/>
          <p:nvPr/>
        </p:nvSpPr>
        <p:spPr>
          <a:xfrm>
            <a:off x="5395758" y="4723889"/>
            <a:ext cx="1387507" cy="863273"/>
          </a:xfrm>
          <a:prstGeom prst="rect">
            <a:avLst/>
          </a:prstGeom>
          <a:solidFill>
            <a:schemeClr val="accent3">
              <a:alpha val="459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C99D71-DC42-1470-932A-61D3BE920D64}"/>
              </a:ext>
            </a:extLst>
          </p:cNvPr>
          <p:cNvSpPr txBox="1"/>
          <p:nvPr/>
        </p:nvSpPr>
        <p:spPr>
          <a:xfrm>
            <a:off x="5478044" y="4886819"/>
            <a:ext cx="624442" cy="286870"/>
          </a:xfrm>
          <a:prstGeom prst="rect">
            <a:avLst/>
          </a:prstGeom>
        </p:spPr>
        <p:txBody>
          <a:bodyPr vert="horz" wrap="square" lIns="0" tIns="45720" rIns="0" bIns="45720" rtlCol="0" anchor="b">
            <a:noAutofit/>
          </a:bodyPr>
          <a:lstStyle/>
          <a:p>
            <a:r>
              <a:rPr lang="en-US" sz="1400" dirty="0">
                <a:solidFill>
                  <a:schemeClr val="accent1"/>
                </a:solidFill>
              </a:rPr>
              <a:t>13.00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B83352-5608-39BA-1475-FD60529CE75A}"/>
              </a:ext>
            </a:extLst>
          </p:cNvPr>
          <p:cNvPicPr>
            <a:picLocks noChangeAspect="1"/>
          </p:cNvPicPr>
          <p:nvPr/>
        </p:nvPicPr>
        <p:blipFill rotWithShape="1">
          <a:blip r:embed="rId3"/>
          <a:srcRect l="21250" t="25555" r="22083" b="6119"/>
          <a:stretch/>
        </p:blipFill>
        <p:spPr>
          <a:xfrm>
            <a:off x="1600928" y="328077"/>
            <a:ext cx="8990143" cy="6097253"/>
          </a:xfrm>
          <a:prstGeom prst="rect">
            <a:avLst/>
          </a:prstGeom>
          <a:ln>
            <a:noFill/>
          </a:ln>
          <a:effectLst>
            <a:outerShdw blurRad="114300" dist="50800" dir="2700000" algn="tl" rotWithShape="0">
              <a:srgbClr val="333333">
                <a:alpha val="13776"/>
              </a:srgbClr>
            </a:outerShdw>
          </a:effectLst>
        </p:spPr>
      </p:pic>
      <p:sp>
        <p:nvSpPr>
          <p:cNvPr id="6" name="Slide Number Placeholder 3">
            <a:extLst>
              <a:ext uri="{FF2B5EF4-FFF2-40B4-BE49-F238E27FC236}">
                <a16:creationId xmlns:a16="http://schemas.microsoft.com/office/drawing/2014/main" id="{9B8A3B29-2EE1-18A2-1F56-2863ADD4B548}"/>
              </a:ext>
            </a:extLst>
          </p:cNvPr>
          <p:cNvSpPr txBox="1">
            <a:spLocks/>
          </p:cNvSpPr>
          <p:nvPr/>
        </p:nvSpPr>
        <p:spPr>
          <a:xfrm>
            <a:off x="8610600" y="6356350"/>
            <a:ext cx="27432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14</a:t>
            </a:fld>
            <a:endParaRPr lang="en-US" altLang="en-US" sz="900" dirty="0">
              <a:solidFill>
                <a:srgbClr val="9A9A9A"/>
              </a:solidFill>
            </a:endParaRPr>
          </a:p>
        </p:txBody>
      </p:sp>
      <p:sp>
        <p:nvSpPr>
          <p:cNvPr id="2" name="TextBox 1">
            <a:extLst>
              <a:ext uri="{FF2B5EF4-FFF2-40B4-BE49-F238E27FC236}">
                <a16:creationId xmlns:a16="http://schemas.microsoft.com/office/drawing/2014/main" id="{58E75A85-01E9-2A8D-5285-5DF78A4C3787}"/>
              </a:ext>
            </a:extLst>
          </p:cNvPr>
          <p:cNvSpPr txBox="1"/>
          <p:nvPr/>
        </p:nvSpPr>
        <p:spPr>
          <a:xfrm>
            <a:off x="1511929" y="6538912"/>
            <a:ext cx="10078178"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chemeClr val="bg1">
                    <a:lumMod val="50000"/>
                  </a:schemeClr>
                </a:solidFill>
              </a:rPr>
              <a:t>SOURCE: </a:t>
            </a:r>
            <a:r>
              <a:rPr lang="en-US" sz="1000" i="1" dirty="0">
                <a:solidFill>
                  <a:schemeClr val="bg1">
                    <a:lumMod val="50000"/>
                  </a:schemeClr>
                </a:solidFill>
              </a:rPr>
              <a:t>Internal Revenue Service. (2018). Employee’s withholding certificate (Form 1099-MISC). U.S. Department of the Treasury</a:t>
            </a:r>
            <a:endParaRPr lang="en-US" sz="1000" i="1" kern="2400" dirty="0">
              <a:solidFill>
                <a:schemeClr val="bg1">
                  <a:lumMod val="50000"/>
                </a:schemeClr>
              </a:solidFill>
            </a:endParaRPr>
          </a:p>
        </p:txBody>
      </p:sp>
    </p:spTree>
    <p:extLst>
      <p:ext uri="{BB962C8B-B14F-4D97-AF65-F5344CB8AC3E}">
        <p14:creationId xmlns:p14="http://schemas.microsoft.com/office/powerpoint/2010/main" val="380074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718257" y="2793791"/>
            <a:ext cx="10755486" cy="2044700"/>
          </a:xfrm>
        </p:spPr>
        <p:txBody>
          <a:bodyPr/>
          <a:lstStyle/>
          <a:p>
            <a:r>
              <a:rPr lang="en-US" dirty="0"/>
              <a:t>Do you think it’s fair for families and individuals to get additional support or incentives for their lifestyles or family circumstances?</a:t>
            </a:r>
          </a:p>
        </p:txBody>
      </p:sp>
      <p:pic>
        <p:nvPicPr>
          <p:cNvPr id="7" name="Graphic 6" descr="Chat with solid fill">
            <a:extLst>
              <a:ext uri="{FF2B5EF4-FFF2-40B4-BE49-F238E27FC236}">
                <a16:creationId xmlns:a16="http://schemas.microsoft.com/office/drawing/2014/main" id="{D4C84883-0E9C-A397-BC58-154348F07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193591"/>
            <a:ext cx="1600200" cy="1600200"/>
          </a:xfrm>
          <a:prstGeom prst="rect">
            <a:avLst/>
          </a:prstGeom>
        </p:spPr>
      </p:pic>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5522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3" name="Picture 2" descr="Graphical user interface, text&#10;&#10;Description automatically generated">
            <a:extLst>
              <a:ext uri="{FF2B5EF4-FFF2-40B4-BE49-F238E27FC236}">
                <a16:creationId xmlns:a16="http://schemas.microsoft.com/office/drawing/2014/main" id="{E9B88580-927E-1845-A8D8-99E3F3604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0" t="4118" r="3" b="2098"/>
          <a:stretch/>
        </p:blipFill>
        <p:spPr bwMode="auto">
          <a:xfrm>
            <a:off x="6324600" y="2199991"/>
            <a:ext cx="5029200" cy="2899485"/>
          </a:xfrm>
          <a:prstGeom prst="rect">
            <a:avLst/>
          </a:prstGeom>
          <a:noFill/>
          <a:ln>
            <a:noFill/>
          </a:ln>
          <a:effectLst>
            <a:outerShdw blurRad="38100" dist="25400" dir="2700000" algn="tl" rotWithShape="0">
              <a:prstClr val="black">
                <a:alpha val="8897"/>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5E9B712-35F5-1B4E-919A-6AB132175939}"/>
              </a:ext>
            </a:extLst>
          </p:cNvPr>
          <p:cNvSpPr>
            <a:spLocks noGrp="1"/>
          </p:cNvSpPr>
          <p:nvPr>
            <p:ph type="title"/>
          </p:nvPr>
        </p:nvSpPr>
        <p:spPr/>
        <p:txBody>
          <a:bodyPr/>
          <a:lstStyle/>
          <a:p>
            <a:r>
              <a:rPr lang="en-US" altLang="en-US">
                <a:solidFill>
                  <a:srgbClr val="DA5521"/>
                </a:solidFill>
                <a:latin typeface="Arial Narrow" panose="020B0604020202020204" pitchFamily="34" charset="0"/>
              </a:rPr>
              <a:t>Free Tax Preparation</a:t>
            </a:r>
            <a:endParaRPr lang="en-US"/>
          </a:p>
        </p:txBody>
      </p:sp>
      <p:sp>
        <p:nvSpPr>
          <p:cNvPr id="6" name="Content Placeholder 3">
            <a:extLst>
              <a:ext uri="{FF2B5EF4-FFF2-40B4-BE49-F238E27FC236}">
                <a16:creationId xmlns:a16="http://schemas.microsoft.com/office/drawing/2014/main" id="{19CD9086-F407-AA4B-958B-19941B826B25}"/>
              </a:ext>
            </a:extLst>
          </p:cNvPr>
          <p:cNvSpPr txBox="1">
            <a:spLocks/>
          </p:cNvSpPr>
          <p:nvPr/>
        </p:nvSpPr>
        <p:spPr>
          <a:xfrm>
            <a:off x="838200" y="1692911"/>
            <a:ext cx="5181600" cy="4663439"/>
          </a:xfrm>
          <a:prstGeom prst="rect">
            <a:avLst/>
          </a:prstGeom>
        </p:spPr>
        <p:txBody>
          <a:bodyPr/>
          <a:lst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itchFamily="2" charset="2"/>
              <a:buNone/>
            </a:pPr>
            <a:r>
              <a:rPr lang="en-US" sz="1800" b="1" dirty="0"/>
              <a:t>You do NOT have to pay someone to do your taxes for you.</a:t>
            </a:r>
          </a:p>
          <a:p>
            <a:r>
              <a:rPr lang="en-US" sz="1800" dirty="0"/>
              <a:t>If your household makes less than $36,000, you can file your federal and state taxes for free at </a:t>
            </a:r>
            <a:r>
              <a:rPr lang="en-US" sz="1800" b="1" dirty="0"/>
              <a:t>https://freefile.intuit.com.</a:t>
            </a:r>
          </a:p>
          <a:p>
            <a:pPr marL="0" indent="0">
              <a:buFont typeface="Wingdings" pitchFamily="2" charset="2"/>
              <a:buNone/>
            </a:pPr>
            <a:r>
              <a:rPr lang="en-US" sz="1800" b="1" dirty="0"/>
              <a:t>AND</a:t>
            </a:r>
          </a:p>
          <a:p>
            <a:r>
              <a:rPr lang="en-US" sz="1800" dirty="0"/>
              <a:t>If your household makes less that $57,000, you can find a free VITA tax preparation site in your community by visiting </a:t>
            </a:r>
            <a:r>
              <a:rPr lang="en-US" sz="1800" b="1" dirty="0"/>
              <a:t>https://irs.treasury.gov/</a:t>
            </a:r>
            <a:r>
              <a:rPr lang="en-US" sz="1800" b="1" dirty="0" err="1"/>
              <a:t>freetaxprep</a:t>
            </a:r>
            <a:r>
              <a:rPr lang="en-US" sz="1800" b="1" dirty="0"/>
              <a:t>.</a:t>
            </a:r>
          </a:p>
          <a:p>
            <a:endParaRPr lang="en-US" sz="1800" dirty="0"/>
          </a:p>
        </p:txBody>
      </p:sp>
      <p:sp>
        <p:nvSpPr>
          <p:cNvPr id="9" name="Slide Number Placeholder 3">
            <a:extLst>
              <a:ext uri="{FF2B5EF4-FFF2-40B4-BE49-F238E27FC236}">
                <a16:creationId xmlns:a16="http://schemas.microsoft.com/office/drawing/2014/main" id="{F0BA4621-8648-E741-BDCF-AB2B0B515CA3}"/>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16</a:t>
            </a:fld>
            <a:endParaRPr lang="en-US" altLang="en-US"/>
          </a:p>
        </p:txBody>
      </p:sp>
      <p:sp>
        <p:nvSpPr>
          <p:cNvPr id="7" name="TextBox 6">
            <a:extLst>
              <a:ext uri="{FF2B5EF4-FFF2-40B4-BE49-F238E27FC236}">
                <a16:creationId xmlns:a16="http://schemas.microsoft.com/office/drawing/2014/main" id="{582E9BCE-9E65-51E6-0F7E-30C446883D13}"/>
              </a:ext>
            </a:extLst>
          </p:cNvPr>
          <p:cNvSpPr txBox="1"/>
          <p:nvPr/>
        </p:nvSpPr>
        <p:spPr>
          <a:xfrm>
            <a:off x="838200" y="6292691"/>
            <a:ext cx="6097508" cy="246221"/>
          </a:xfrm>
          <a:prstGeom prst="rect">
            <a:avLst/>
          </a:prstGeom>
          <a:noFill/>
          <a:ln w="6350">
            <a:noFill/>
          </a:ln>
        </p:spPr>
        <p:txBody>
          <a:bodyPr wrap="square">
            <a:spAutoFit/>
          </a:bodyPr>
          <a:lstStyle/>
          <a:p>
            <a:r>
              <a:rPr lang="en-US" sz="1000" i="1" dirty="0">
                <a:solidFill>
                  <a:schemeClr val="bg1">
                    <a:lumMod val="50000"/>
                  </a:schemeClr>
                </a:solidFill>
              </a:rPr>
              <a:t>SOURCE: Reprinted with permission. © Intuit Inc. All rights reserved.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B433-F2F6-AB48-8FC9-14C267C0160C}"/>
              </a:ext>
            </a:extLst>
          </p:cNvPr>
          <p:cNvSpPr>
            <a:spLocks noGrp="1"/>
          </p:cNvSpPr>
          <p:nvPr>
            <p:ph type="title"/>
          </p:nvPr>
        </p:nvSpPr>
        <p:spPr/>
        <p:txBody>
          <a:bodyPr/>
          <a:lstStyle/>
          <a:p>
            <a:r>
              <a:rPr lang="en-US" altLang="en-US">
                <a:ea typeface="ＭＳ Ｐゴシック" panose="020B0600070205080204" pitchFamily="34" charset="-128"/>
              </a:rPr>
              <a:t>Participant Poll: Increasing Income</a:t>
            </a:r>
            <a:endParaRPr lang="en-US"/>
          </a:p>
        </p:txBody>
      </p:sp>
      <p:sp>
        <p:nvSpPr>
          <p:cNvPr id="8" name="Slide Number Placeholder 3">
            <a:extLst>
              <a:ext uri="{FF2B5EF4-FFF2-40B4-BE49-F238E27FC236}">
                <a16:creationId xmlns:a16="http://schemas.microsoft.com/office/drawing/2014/main" id="{4DB525CC-E16A-1B4D-A192-B107DD281A76}"/>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17</a:t>
            </a:fld>
            <a:endParaRPr lang="en-US" altLang="en-US"/>
          </a:p>
        </p:txBody>
      </p:sp>
      <p:pic>
        <p:nvPicPr>
          <p:cNvPr id="4" name="Graphic 3">
            <a:extLst>
              <a:ext uri="{FF2B5EF4-FFF2-40B4-BE49-F238E27FC236}">
                <a16:creationId xmlns:a16="http://schemas.microsoft.com/office/drawing/2014/main" id="{942112AF-78E1-305C-2B6C-5649F21D257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383617" y="2072216"/>
            <a:ext cx="3810000" cy="3810000"/>
          </a:xfrm>
          <a:prstGeom prst="rect">
            <a:avLst/>
          </a:prstGeom>
          <a:effectLst>
            <a:outerShdw blurRad="38100" dist="25400" dir="2700000" algn="tl" rotWithShape="0">
              <a:prstClr val="black">
                <a:alpha val="12788"/>
              </a:prstClr>
            </a:outerShdw>
          </a:effectLst>
        </p:spPr>
      </p:pic>
      <p:pic>
        <p:nvPicPr>
          <p:cNvPr id="6" name="Graphic 5">
            <a:extLst>
              <a:ext uri="{FF2B5EF4-FFF2-40B4-BE49-F238E27FC236}">
                <a16:creationId xmlns:a16="http://schemas.microsoft.com/office/drawing/2014/main" id="{BBB57964-C83D-CE0D-3F0A-E936589E912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970992" y="2659591"/>
            <a:ext cx="2635250" cy="26352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098B9-A6DB-05CB-4DD4-360CDE238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047BF-B632-3BAE-237E-812AD7C966F6}"/>
              </a:ext>
            </a:extLst>
          </p:cNvPr>
          <p:cNvSpPr>
            <a:spLocks noGrp="1"/>
          </p:cNvSpPr>
          <p:nvPr>
            <p:ph type="title"/>
          </p:nvPr>
        </p:nvSpPr>
        <p:spPr/>
        <p:txBody>
          <a:bodyPr/>
          <a:lstStyle/>
          <a:p>
            <a:r>
              <a:rPr lang="en-US" altLang="en-US" dirty="0">
                <a:latin typeface="Arial Narrow" panose="020B0604020202020204" pitchFamily="34" charset="0"/>
              </a:rPr>
              <a:t>Need More Money? Education Pays</a:t>
            </a:r>
            <a:endParaRPr lang="en-US" dirty="0"/>
          </a:p>
        </p:txBody>
      </p:sp>
      <p:sp>
        <p:nvSpPr>
          <p:cNvPr id="3" name="Slide Number Placeholder 2">
            <a:extLst>
              <a:ext uri="{FF2B5EF4-FFF2-40B4-BE49-F238E27FC236}">
                <a16:creationId xmlns:a16="http://schemas.microsoft.com/office/drawing/2014/main" id="{BE045E4F-725B-30B5-2835-E50D22C87472}"/>
              </a:ext>
            </a:extLst>
          </p:cNvPr>
          <p:cNvSpPr>
            <a:spLocks noGrp="1"/>
          </p:cNvSpPr>
          <p:nvPr>
            <p:ph type="sldNum" sz="quarter" idx="10"/>
          </p:nvPr>
        </p:nvSpPr>
        <p:spPr/>
        <p:txBody>
          <a:bodyPr/>
          <a:lstStyle/>
          <a:p>
            <a:fld id="{7CE54E20-9841-2447-9534-7C368F8C1E82}" type="slidenum">
              <a:rPr lang="en-US" altLang="en-US" smtClean="0"/>
              <a:pPr/>
              <a:t>18</a:t>
            </a:fld>
            <a:endParaRPr lang="en-US" altLang="en-US" dirty="0"/>
          </a:p>
        </p:txBody>
      </p:sp>
      <p:sp>
        <p:nvSpPr>
          <p:cNvPr id="4" name="TextBox 3">
            <a:extLst>
              <a:ext uri="{FF2B5EF4-FFF2-40B4-BE49-F238E27FC236}">
                <a16:creationId xmlns:a16="http://schemas.microsoft.com/office/drawing/2014/main" id="{DCCA0F1D-24FC-EFEF-F2CA-13A95630B426}"/>
              </a:ext>
            </a:extLst>
          </p:cNvPr>
          <p:cNvSpPr txBox="1"/>
          <p:nvPr/>
        </p:nvSpPr>
        <p:spPr>
          <a:xfrm>
            <a:off x="2266013" y="1582866"/>
            <a:ext cx="7659974" cy="355482"/>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chemeClr val="tx1">
                    <a:lumMod val="50000"/>
                  </a:schemeClr>
                </a:solidFill>
                <a:latin typeface="+mj-lt"/>
              </a:rPr>
              <a:t>EARNINGS AND UNEMPLOYMENT RATES BY EDUCATIONAL ATTAINMENT, 2022</a:t>
            </a:r>
          </a:p>
        </p:txBody>
      </p:sp>
      <p:graphicFrame>
        <p:nvGraphicFramePr>
          <p:cNvPr id="5" name="Chart 4">
            <a:extLst>
              <a:ext uri="{FF2B5EF4-FFF2-40B4-BE49-F238E27FC236}">
                <a16:creationId xmlns:a16="http://schemas.microsoft.com/office/drawing/2014/main" id="{86D586EC-7E7A-648A-9CEE-AEC06B6DA44B}"/>
              </a:ext>
            </a:extLst>
          </p:cNvPr>
          <p:cNvGraphicFramePr/>
          <p:nvPr>
            <p:extLst>
              <p:ext uri="{D42A27DB-BD31-4B8C-83A1-F6EECF244321}">
                <p14:modId xmlns:p14="http://schemas.microsoft.com/office/powerpoint/2010/main" val="3491890953"/>
              </p:ext>
            </p:extLst>
          </p:nvPr>
        </p:nvGraphicFramePr>
        <p:xfrm>
          <a:off x="517994" y="1990187"/>
          <a:ext cx="6126813" cy="41460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8F06358-E0AF-E366-8691-A9FC1CE4B6B4}"/>
              </a:ext>
            </a:extLst>
          </p:cNvPr>
          <p:cNvSpPr txBox="1"/>
          <p:nvPr/>
        </p:nvSpPr>
        <p:spPr>
          <a:xfrm>
            <a:off x="3483169" y="6042575"/>
            <a:ext cx="1635795" cy="29948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400" b="1" kern="2400" dirty="0">
                <a:solidFill>
                  <a:srgbClr val="595959"/>
                </a:solidFill>
                <a:latin typeface="+mj-lt"/>
              </a:rPr>
              <a:t>All workers $1,123</a:t>
            </a:r>
          </a:p>
        </p:txBody>
      </p:sp>
      <p:cxnSp>
        <p:nvCxnSpPr>
          <p:cNvPr id="8" name="Straight Connector 7">
            <a:extLst>
              <a:ext uri="{FF2B5EF4-FFF2-40B4-BE49-F238E27FC236}">
                <a16:creationId xmlns:a16="http://schemas.microsoft.com/office/drawing/2014/main" id="{1CD40D4C-CD3E-2A6F-7A6A-C758C3CABAD5}"/>
              </a:ext>
            </a:extLst>
          </p:cNvPr>
          <p:cNvCxnSpPr>
            <a:cxnSpLocks/>
          </p:cNvCxnSpPr>
          <p:nvPr/>
        </p:nvCxnSpPr>
        <p:spPr>
          <a:xfrm flipV="1">
            <a:off x="4301067" y="2523068"/>
            <a:ext cx="0" cy="3318935"/>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74F8E5B9-96D9-1C4E-9848-64F62D6A1F91}"/>
              </a:ext>
            </a:extLst>
          </p:cNvPr>
          <p:cNvGraphicFramePr/>
          <p:nvPr>
            <p:extLst>
              <p:ext uri="{D42A27DB-BD31-4B8C-83A1-F6EECF244321}">
                <p14:modId xmlns:p14="http://schemas.microsoft.com/office/powerpoint/2010/main" val="3576691296"/>
              </p:ext>
            </p:extLst>
          </p:nvPr>
        </p:nvGraphicFramePr>
        <p:xfrm>
          <a:off x="5547193" y="1938348"/>
          <a:ext cx="6126813" cy="41460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5364C24A-090F-6827-7D9D-53B917C98A15}"/>
              </a:ext>
            </a:extLst>
          </p:cNvPr>
          <p:cNvSpPr txBox="1"/>
          <p:nvPr/>
        </p:nvSpPr>
        <p:spPr>
          <a:xfrm>
            <a:off x="8851034" y="5990736"/>
            <a:ext cx="1635795" cy="29948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400" b="1" kern="2400" dirty="0">
                <a:solidFill>
                  <a:srgbClr val="595959"/>
                </a:solidFill>
                <a:latin typeface="+mj-lt"/>
              </a:rPr>
              <a:t>Total: 3.0%</a:t>
            </a:r>
          </a:p>
        </p:txBody>
      </p:sp>
      <p:cxnSp>
        <p:nvCxnSpPr>
          <p:cNvPr id="13" name="Straight Connector 12">
            <a:extLst>
              <a:ext uri="{FF2B5EF4-FFF2-40B4-BE49-F238E27FC236}">
                <a16:creationId xmlns:a16="http://schemas.microsoft.com/office/drawing/2014/main" id="{0440064D-9ECE-2C49-F664-9D01F655E4AE}"/>
              </a:ext>
            </a:extLst>
          </p:cNvPr>
          <p:cNvCxnSpPr>
            <a:cxnSpLocks/>
          </p:cNvCxnSpPr>
          <p:nvPr/>
        </p:nvCxnSpPr>
        <p:spPr>
          <a:xfrm flipV="1">
            <a:off x="9584267" y="2523068"/>
            <a:ext cx="0" cy="3318935"/>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4EBCD49-26BF-D5BC-AA16-0DC03906CB0C}"/>
              </a:ext>
            </a:extLst>
          </p:cNvPr>
          <p:cNvSpPr txBox="1"/>
          <p:nvPr/>
        </p:nvSpPr>
        <p:spPr>
          <a:xfrm>
            <a:off x="517994" y="6454999"/>
            <a:ext cx="9999133" cy="2462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spcBef>
                <a:spcPts val="0"/>
              </a:spcBef>
              <a:buClr>
                <a:srgbClr val="DA5521"/>
              </a:buClr>
            </a:pPr>
            <a:r>
              <a:rPr lang="en-US" sz="1000" i="1" kern="2400" dirty="0">
                <a:solidFill>
                  <a:schemeClr val="bg1">
                    <a:lumMod val="50000"/>
                  </a:schemeClr>
                </a:solidFill>
              </a:rPr>
              <a:t>Note: Data are for persons age 25 and over. Earnings are for full-time wage and salary workers. Source: U.S. Bureau of Labor Statistics, Current Population Survey.</a:t>
            </a:r>
          </a:p>
        </p:txBody>
      </p:sp>
    </p:spTree>
    <p:extLst>
      <p:ext uri="{BB962C8B-B14F-4D97-AF65-F5344CB8AC3E}">
        <p14:creationId xmlns:p14="http://schemas.microsoft.com/office/powerpoint/2010/main" val="218705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0C7ECB-63D1-2A33-68F2-A393435A41A0}"/>
              </a:ext>
            </a:extLst>
          </p:cNvPr>
          <p:cNvGrpSpPr/>
          <p:nvPr/>
        </p:nvGrpSpPr>
        <p:grpSpPr>
          <a:xfrm>
            <a:off x="2689256" y="2661120"/>
            <a:ext cx="4147479" cy="3695230"/>
            <a:chOff x="2533338" y="2424109"/>
            <a:chExt cx="4616350" cy="4297366"/>
          </a:xfrm>
        </p:grpSpPr>
        <p:pic>
          <p:nvPicPr>
            <p:cNvPr id="5" name="Picture 4">
              <a:extLst>
                <a:ext uri="{FF2B5EF4-FFF2-40B4-BE49-F238E27FC236}">
                  <a16:creationId xmlns:a16="http://schemas.microsoft.com/office/drawing/2014/main" id="{721653DD-733F-F2FC-480C-90D38724802D}"/>
                </a:ext>
              </a:extLst>
            </p:cNvPr>
            <p:cNvPicPr>
              <a:picLocks noChangeAspect="1"/>
            </p:cNvPicPr>
            <p:nvPr/>
          </p:nvPicPr>
          <p:blipFill rotWithShape="1">
            <a:blip r:embed="rId3"/>
            <a:srcRect l="40664" t="40450" r="29421" b="7509"/>
            <a:stretch/>
          </p:blipFill>
          <p:spPr>
            <a:xfrm>
              <a:off x="2758190" y="2424109"/>
              <a:ext cx="4391498" cy="4297366"/>
            </a:xfrm>
            <a:prstGeom prst="rect">
              <a:avLst/>
            </a:prstGeom>
          </p:spPr>
        </p:pic>
        <p:sp>
          <p:nvSpPr>
            <p:cNvPr id="13" name="Rectangle 12">
              <a:extLst>
                <a:ext uri="{FF2B5EF4-FFF2-40B4-BE49-F238E27FC236}">
                  <a16:creationId xmlns:a16="http://schemas.microsoft.com/office/drawing/2014/main" id="{EA9A9FAC-FF15-A499-2B52-20089C5C3CC5}"/>
                </a:ext>
              </a:extLst>
            </p:cNvPr>
            <p:cNvSpPr/>
            <p:nvPr/>
          </p:nvSpPr>
          <p:spPr>
            <a:xfrm>
              <a:off x="2533338" y="2593298"/>
              <a:ext cx="824459" cy="157331"/>
            </a:xfrm>
            <a:prstGeom prst="rect">
              <a:avLst/>
            </a:prstGeom>
            <a:solidFill>
              <a:schemeClr val="bg1"/>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grpSp>
      <p:sp>
        <p:nvSpPr>
          <p:cNvPr id="2" name="Title 1">
            <a:extLst>
              <a:ext uri="{FF2B5EF4-FFF2-40B4-BE49-F238E27FC236}">
                <a16:creationId xmlns:a16="http://schemas.microsoft.com/office/drawing/2014/main" id="{067A2986-3C91-2450-5DBF-81E8DF61FCCD}"/>
              </a:ext>
            </a:extLst>
          </p:cNvPr>
          <p:cNvSpPr>
            <a:spLocks noGrp="1"/>
          </p:cNvSpPr>
          <p:nvPr>
            <p:ph type="title"/>
          </p:nvPr>
        </p:nvSpPr>
        <p:spPr/>
        <p:txBody>
          <a:bodyPr/>
          <a:lstStyle/>
          <a:p>
            <a:r>
              <a:rPr lang="en-US" dirty="0"/>
              <a:t>The Career Path Does NOT Have to Be Linear</a:t>
            </a:r>
          </a:p>
        </p:txBody>
      </p:sp>
      <p:sp>
        <p:nvSpPr>
          <p:cNvPr id="3" name="Slide Number Placeholder 2">
            <a:extLst>
              <a:ext uri="{FF2B5EF4-FFF2-40B4-BE49-F238E27FC236}">
                <a16:creationId xmlns:a16="http://schemas.microsoft.com/office/drawing/2014/main" id="{F6B1EC75-EAB6-BB62-644F-D67359136128}"/>
              </a:ext>
            </a:extLst>
          </p:cNvPr>
          <p:cNvSpPr>
            <a:spLocks noGrp="1"/>
          </p:cNvSpPr>
          <p:nvPr>
            <p:ph type="sldNum" sz="quarter" idx="10"/>
          </p:nvPr>
        </p:nvSpPr>
        <p:spPr/>
        <p:txBody>
          <a:bodyPr/>
          <a:lstStyle/>
          <a:p>
            <a:fld id="{7CE54E20-9841-2447-9534-7C368F8C1E82}" type="slidenum">
              <a:rPr lang="en-US" altLang="en-US" smtClean="0"/>
              <a:pPr/>
              <a:t>19</a:t>
            </a:fld>
            <a:endParaRPr lang="en-US" altLang="en-US"/>
          </a:p>
        </p:txBody>
      </p:sp>
      <p:sp>
        <p:nvSpPr>
          <p:cNvPr id="6" name="Rectangle 4">
            <a:extLst>
              <a:ext uri="{FF2B5EF4-FFF2-40B4-BE49-F238E27FC236}">
                <a16:creationId xmlns:a16="http://schemas.microsoft.com/office/drawing/2014/main" id="{2A7A6F44-3F70-B246-3A74-4E591A37B667}"/>
              </a:ext>
            </a:extLst>
          </p:cNvPr>
          <p:cNvSpPr>
            <a:spLocks noChangeArrowheads="1"/>
          </p:cNvSpPr>
          <p:nvPr/>
        </p:nvSpPr>
        <p:spPr bwMode="auto">
          <a:xfrm>
            <a:off x="7861029" y="1805478"/>
            <a:ext cx="3644590"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74320" marR="0" lvl="0" indent="-274320" algn="l" defTabSz="914400" rtl="0" eaLnBrk="0" fontAlgn="base" latinLnBrk="0" hangingPunct="0">
              <a:lnSpc>
                <a:spcPct val="100000"/>
              </a:lnSpc>
              <a:spcBef>
                <a:spcPts val="600"/>
              </a:spcBef>
              <a:spcAft>
                <a:spcPct val="0"/>
              </a:spcAft>
              <a:buClr>
                <a:srgbClr val="DA5521"/>
              </a:buClr>
              <a:buSzTx/>
              <a:buFont typeface="Wingdings" pitchFamily="2" charset="2"/>
              <a:buChar char="ü"/>
              <a:tabLst/>
              <a:defRPr/>
            </a:pPr>
            <a:r>
              <a:rPr lang="en-US" altLang="en-US" sz="2000" dirty="0">
                <a:solidFill>
                  <a:srgbClr val="595959"/>
                </a:solidFill>
              </a:rPr>
              <a:t>What education and/or credentials are needed to get this job?</a:t>
            </a:r>
          </a:p>
          <a:p>
            <a:pPr marL="274320" marR="0" lvl="0" indent="-274320" algn="l" defTabSz="914400" rtl="0" eaLnBrk="0" fontAlgn="base" latinLnBrk="0" hangingPunct="0">
              <a:lnSpc>
                <a:spcPct val="100000"/>
              </a:lnSpc>
              <a:spcBef>
                <a:spcPts val="600"/>
              </a:spcBef>
              <a:spcAft>
                <a:spcPct val="0"/>
              </a:spcAft>
              <a:buClr>
                <a:srgbClr val="DA5521"/>
              </a:buClr>
              <a:buSzTx/>
              <a:buFont typeface="Wingdings" pitchFamily="2" charset="2"/>
              <a:buChar char="ü"/>
              <a:tabLst/>
              <a:defRPr/>
            </a:pPr>
            <a:endPar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endParaRPr>
          </a:p>
          <a:p>
            <a:pPr marL="274320" marR="0" lvl="0" indent="-274320" algn="l" defTabSz="914400" rtl="0" eaLnBrk="0" fontAlgn="base" latinLnBrk="0" hangingPunct="0">
              <a:lnSpc>
                <a:spcPct val="100000"/>
              </a:lnSpc>
              <a:spcBef>
                <a:spcPct val="0"/>
              </a:spcBef>
              <a:spcAft>
                <a:spcPct val="0"/>
              </a:spcAft>
              <a:buClr>
                <a:srgbClr val="DA5521"/>
              </a:buClr>
              <a:buSzTx/>
              <a:buFont typeface="Wingdings" pitchFamily="2" charset="2"/>
              <a:buChar char="ü"/>
              <a:tabLst/>
              <a:defRPr/>
            </a:pPr>
            <a:r>
              <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rPr>
              <a:t>What are the job advancement opportunities? What education is required?</a:t>
            </a:r>
          </a:p>
          <a:p>
            <a:pPr marL="274320" marR="0" lvl="0" indent="-274320" algn="l" defTabSz="914400" rtl="0" eaLnBrk="0" fontAlgn="base" latinLnBrk="0" hangingPunct="0">
              <a:lnSpc>
                <a:spcPct val="100000"/>
              </a:lnSpc>
              <a:spcBef>
                <a:spcPct val="0"/>
              </a:spcBef>
              <a:spcAft>
                <a:spcPct val="0"/>
              </a:spcAft>
              <a:buClr>
                <a:srgbClr val="DA5521"/>
              </a:buClr>
              <a:buSzTx/>
              <a:tabLst/>
              <a:defRPr/>
            </a:pPr>
            <a:endPar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endParaRPr>
          </a:p>
          <a:p>
            <a:pPr marL="274320" marR="0" lvl="0" indent="-274320" algn="l" defTabSz="914400" rtl="0" eaLnBrk="0" fontAlgn="base" latinLnBrk="0" hangingPunct="0">
              <a:lnSpc>
                <a:spcPct val="100000"/>
              </a:lnSpc>
              <a:spcBef>
                <a:spcPct val="0"/>
              </a:spcBef>
              <a:spcAft>
                <a:spcPct val="0"/>
              </a:spcAft>
              <a:buClr>
                <a:srgbClr val="DA5521"/>
              </a:buClr>
              <a:buSzTx/>
              <a:buFont typeface="Wingdings" pitchFamily="2" charset="2"/>
              <a:buChar char="ü"/>
              <a:tabLst/>
              <a:defRPr/>
            </a:pPr>
            <a:r>
              <a:rPr lang="en-US" altLang="en-US" sz="2000" dirty="0">
                <a:solidFill>
                  <a:srgbClr val="595959"/>
                </a:solidFill>
              </a:rPr>
              <a:t>Is there demand for this career or a decrease?</a:t>
            </a:r>
            <a:endPar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34D311F5-113A-9407-BE65-4C9B3B301BE2}"/>
              </a:ext>
            </a:extLst>
          </p:cNvPr>
          <p:cNvSpPr txBox="1"/>
          <p:nvPr/>
        </p:nvSpPr>
        <p:spPr>
          <a:xfrm>
            <a:off x="838200" y="1805478"/>
            <a:ext cx="1851056" cy="88178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latin typeface="+mn-lt"/>
              </a:rPr>
              <a:t>People often think of a career path as:</a:t>
            </a:r>
          </a:p>
        </p:txBody>
      </p:sp>
      <p:grpSp>
        <p:nvGrpSpPr>
          <p:cNvPr id="11" name="Group 10">
            <a:extLst>
              <a:ext uri="{FF2B5EF4-FFF2-40B4-BE49-F238E27FC236}">
                <a16:creationId xmlns:a16="http://schemas.microsoft.com/office/drawing/2014/main" id="{6C08FC5C-0E13-E123-C72C-08AD76112F13}"/>
              </a:ext>
            </a:extLst>
          </p:cNvPr>
          <p:cNvGrpSpPr/>
          <p:nvPr/>
        </p:nvGrpSpPr>
        <p:grpSpPr>
          <a:xfrm>
            <a:off x="2981794" y="1478958"/>
            <a:ext cx="4246732" cy="1271671"/>
            <a:chOff x="740352" y="1718492"/>
            <a:chExt cx="7760676" cy="2323911"/>
          </a:xfrm>
        </p:grpSpPr>
        <p:sp>
          <p:nvSpPr>
            <p:cNvPr id="7" name="Right Arrow 6">
              <a:extLst>
                <a:ext uri="{FF2B5EF4-FFF2-40B4-BE49-F238E27FC236}">
                  <a16:creationId xmlns:a16="http://schemas.microsoft.com/office/drawing/2014/main" id="{EFC59316-E96D-28B8-6285-2469C78AF251}"/>
                </a:ext>
              </a:extLst>
            </p:cNvPr>
            <p:cNvSpPr/>
            <p:nvPr/>
          </p:nvSpPr>
          <p:spPr>
            <a:xfrm>
              <a:off x="740352" y="1718492"/>
              <a:ext cx="7760676" cy="2323911"/>
            </a:xfrm>
            <a:prstGeom prst="rightArrow">
              <a:avLst/>
            </a:prstGeom>
            <a:solidFill>
              <a:schemeClr val="accent3"/>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8" name="Rounded Rectangle 7">
              <a:extLst>
                <a:ext uri="{FF2B5EF4-FFF2-40B4-BE49-F238E27FC236}">
                  <a16:creationId xmlns:a16="http://schemas.microsoft.com/office/drawing/2014/main" id="{CE3ABF72-2E70-0AEC-693E-9E247D57235B}"/>
                </a:ext>
              </a:extLst>
            </p:cNvPr>
            <p:cNvSpPr/>
            <p:nvPr/>
          </p:nvSpPr>
          <p:spPr>
            <a:xfrm>
              <a:off x="911465" y="2464748"/>
              <a:ext cx="2401954" cy="824785"/>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200" b="1" cap="none" spc="0" dirty="0">
                  <a:ln w="0"/>
                  <a:solidFill>
                    <a:schemeClr val="bg1"/>
                  </a:solidFill>
                  <a:latin typeface="+mj-lt"/>
                </a:rPr>
                <a:t>Graduate From </a:t>
              </a:r>
              <a:br>
                <a:rPr lang="en-US" sz="1200" b="1" cap="none" spc="0" dirty="0">
                  <a:ln w="0"/>
                  <a:solidFill>
                    <a:schemeClr val="bg1"/>
                  </a:solidFill>
                  <a:latin typeface="+mj-lt"/>
                </a:rPr>
              </a:br>
              <a:r>
                <a:rPr lang="en-US" sz="1200" b="1" cap="none" spc="0" dirty="0">
                  <a:ln w="0"/>
                  <a:solidFill>
                    <a:schemeClr val="bg1"/>
                  </a:solidFill>
                  <a:latin typeface="+mj-lt"/>
                </a:rPr>
                <a:t>High School</a:t>
              </a:r>
            </a:p>
          </p:txBody>
        </p:sp>
        <p:sp>
          <p:nvSpPr>
            <p:cNvPr id="9" name="Rounded Rectangle 8">
              <a:extLst>
                <a:ext uri="{FF2B5EF4-FFF2-40B4-BE49-F238E27FC236}">
                  <a16:creationId xmlns:a16="http://schemas.microsoft.com/office/drawing/2014/main" id="{F4391457-7A0E-3A03-5DDF-B4D90AB6B981}"/>
                </a:ext>
              </a:extLst>
            </p:cNvPr>
            <p:cNvSpPr/>
            <p:nvPr/>
          </p:nvSpPr>
          <p:spPr>
            <a:xfrm>
              <a:off x="3546166" y="2464748"/>
              <a:ext cx="2190332" cy="824785"/>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200" b="1" cap="none" spc="0" dirty="0">
                  <a:ln w="0"/>
                  <a:solidFill>
                    <a:schemeClr val="bg1"/>
                  </a:solidFill>
                  <a:latin typeface="+mj-lt"/>
                </a:rPr>
                <a:t>Go to College</a:t>
              </a:r>
            </a:p>
          </p:txBody>
        </p:sp>
        <p:sp>
          <p:nvSpPr>
            <p:cNvPr id="10" name="Rounded Rectangle 9">
              <a:extLst>
                <a:ext uri="{FF2B5EF4-FFF2-40B4-BE49-F238E27FC236}">
                  <a16:creationId xmlns:a16="http://schemas.microsoft.com/office/drawing/2014/main" id="{CA23665B-D7A5-9D0C-FA4E-E9116CDCBB18}"/>
                </a:ext>
              </a:extLst>
            </p:cNvPr>
            <p:cNvSpPr/>
            <p:nvPr/>
          </p:nvSpPr>
          <p:spPr>
            <a:xfrm>
              <a:off x="5969247" y="2464748"/>
              <a:ext cx="2001244" cy="824785"/>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200" b="1" cap="none" spc="0" dirty="0">
                  <a:ln w="0"/>
                  <a:solidFill>
                    <a:schemeClr val="bg1"/>
                  </a:solidFill>
                  <a:latin typeface="+mj-lt"/>
                </a:rPr>
                <a:t>Get a Job</a:t>
              </a:r>
            </a:p>
          </p:txBody>
        </p:sp>
      </p:grpSp>
      <p:sp>
        <p:nvSpPr>
          <p:cNvPr id="12" name="TextBox 11">
            <a:extLst>
              <a:ext uri="{FF2B5EF4-FFF2-40B4-BE49-F238E27FC236}">
                <a16:creationId xmlns:a16="http://schemas.microsoft.com/office/drawing/2014/main" id="{54F76936-67CB-3932-C9B0-14DDB90D11CF}"/>
              </a:ext>
            </a:extLst>
          </p:cNvPr>
          <p:cNvSpPr txBox="1"/>
          <p:nvPr/>
        </p:nvSpPr>
        <p:spPr>
          <a:xfrm>
            <a:off x="838200" y="3039025"/>
            <a:ext cx="2064756" cy="881780"/>
          </a:xfrm>
          <a:prstGeom prst="rect">
            <a:avLst/>
          </a:prstGeom>
          <a:solidFill>
            <a:schemeClr val="bg1"/>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latin typeface="+mn-lt"/>
              </a:rPr>
              <a:t>There are many other paths to careers:</a:t>
            </a:r>
          </a:p>
        </p:txBody>
      </p:sp>
    </p:spTree>
    <p:extLst>
      <p:ext uri="{BB962C8B-B14F-4D97-AF65-F5344CB8AC3E}">
        <p14:creationId xmlns:p14="http://schemas.microsoft.com/office/powerpoint/2010/main" val="1507981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a:latin typeface="Arial Narrow" panose="020B0604020202020204" pitchFamily="34" charset="0"/>
              </a:rPr>
              <a:t>Key 4: Understanding Your Income</a:t>
            </a:r>
          </a:p>
        </p:txBody>
      </p:sp>
      <p:sp>
        <p:nvSpPr>
          <p:cNvPr id="8" name="Text Placeholder 4">
            <a:extLst>
              <a:ext uri="{FF2B5EF4-FFF2-40B4-BE49-F238E27FC236}">
                <a16:creationId xmlns:a16="http://schemas.microsoft.com/office/drawing/2014/main" id="{2AFA692C-2799-F143-83FC-FEE85557A255}"/>
              </a:ext>
            </a:extLst>
          </p:cNvPr>
          <p:cNvSpPr>
            <a:spLocks noGrp="1"/>
          </p:cNvSpPr>
          <p:nvPr>
            <p:ph type="body" sz="quarter" idx="12"/>
          </p:nvPr>
        </p:nvSpPr>
        <p:spPr>
          <a:xfrm>
            <a:off x="285307" y="6172200"/>
            <a:ext cx="4567719" cy="685800"/>
          </a:xfrm>
        </p:spPr>
        <p:txBody>
          <a:bodyPr/>
          <a:lstStyle/>
          <a:p>
            <a:r>
              <a:rPr lang="en-US" dirty="0">
                <a:solidFill>
                  <a:schemeClr val="accent1"/>
                </a:solidFill>
              </a:rPr>
              <a:t>Jim Casey Youth Opportunities Initiative®</a:t>
            </a:r>
          </a:p>
        </p:txBody>
      </p:sp>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F8EA7C-055D-0122-E0D0-47FAA02C6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6FAEC-C57F-8D01-887E-519115EE6DD7}"/>
              </a:ext>
            </a:extLst>
          </p:cNvPr>
          <p:cNvSpPr>
            <a:spLocks noGrp="1"/>
          </p:cNvSpPr>
          <p:nvPr>
            <p:ph type="title"/>
          </p:nvPr>
        </p:nvSpPr>
        <p:spPr/>
        <p:txBody>
          <a:bodyPr/>
          <a:lstStyle/>
          <a:p>
            <a:r>
              <a:rPr lang="en-US" dirty="0"/>
              <a:t>Obtaining Skills/Job Training </a:t>
            </a:r>
          </a:p>
        </p:txBody>
      </p:sp>
      <p:sp>
        <p:nvSpPr>
          <p:cNvPr id="6" name="Slide Number Placeholder 3">
            <a:extLst>
              <a:ext uri="{FF2B5EF4-FFF2-40B4-BE49-F238E27FC236}">
                <a16:creationId xmlns:a16="http://schemas.microsoft.com/office/drawing/2014/main" id="{6B5694EC-381F-4177-04C2-00FC8EEF8761}"/>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20</a:t>
            </a:fld>
            <a:endParaRPr lang="en-US" altLang="en-US"/>
          </a:p>
        </p:txBody>
      </p:sp>
      <p:sp>
        <p:nvSpPr>
          <p:cNvPr id="3" name="TextBox 2">
            <a:extLst>
              <a:ext uri="{FF2B5EF4-FFF2-40B4-BE49-F238E27FC236}">
                <a16:creationId xmlns:a16="http://schemas.microsoft.com/office/drawing/2014/main" id="{38D913E6-6F97-AD81-5CF3-19A412B7EEFB}"/>
              </a:ext>
            </a:extLst>
          </p:cNvPr>
          <p:cNvSpPr txBox="1"/>
          <p:nvPr/>
        </p:nvSpPr>
        <p:spPr>
          <a:xfrm>
            <a:off x="838199" y="1653189"/>
            <a:ext cx="6138333" cy="364587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ts val="2760"/>
              </a:lnSpc>
              <a:spcBef>
                <a:spcPts val="1400"/>
              </a:spcBef>
              <a:buClr>
                <a:srgbClr val="DA5521"/>
              </a:buClr>
            </a:pPr>
            <a:r>
              <a:rPr lang="en-US" b="1" kern="2400" dirty="0">
                <a:solidFill>
                  <a:schemeClr val="accent4"/>
                </a:solidFill>
              </a:rPr>
              <a:t>YouthBuild</a:t>
            </a:r>
            <a:r>
              <a:rPr lang="en-US" kern="2400" dirty="0">
                <a:solidFill>
                  <a:schemeClr val="accent1"/>
                </a:solidFill>
              </a:rPr>
              <a:t> provides construction and other industry training and high school completion options to young people who are out of school and out of work, using a positive youth development approach. Young people with the greatest need within the K–12 education system and labor market are served. We visited Detroit, Michigan, to learn more about how </a:t>
            </a:r>
            <a:r>
              <a:rPr lang="en-US" kern="2400" dirty="0" err="1">
                <a:solidFill>
                  <a:schemeClr val="accent1"/>
                </a:solidFill>
              </a:rPr>
              <a:t>YouthBuild</a:t>
            </a:r>
            <a:r>
              <a:rPr lang="en-US" kern="2400" dirty="0">
                <a:solidFill>
                  <a:schemeClr val="accent1"/>
                </a:solidFill>
              </a:rPr>
              <a:t> is implemented there. SER-Metro’s </a:t>
            </a:r>
            <a:r>
              <a:rPr lang="en-US" kern="2400" dirty="0" err="1">
                <a:solidFill>
                  <a:schemeClr val="accent1"/>
                </a:solidFill>
              </a:rPr>
              <a:t>YouthBuild</a:t>
            </a:r>
            <a:r>
              <a:rPr lang="en-US" kern="2400" dirty="0">
                <a:solidFill>
                  <a:schemeClr val="accent1"/>
                </a:solidFill>
              </a:rPr>
              <a:t> program was part of the 2018 national </a:t>
            </a:r>
            <a:r>
              <a:rPr lang="en-US" kern="2400" dirty="0" err="1">
                <a:solidFill>
                  <a:schemeClr val="accent1"/>
                </a:solidFill>
              </a:rPr>
              <a:t>YouthBuild</a:t>
            </a:r>
            <a:r>
              <a:rPr lang="en-US" kern="2400" dirty="0">
                <a:solidFill>
                  <a:schemeClr val="accent1"/>
                </a:solidFill>
              </a:rPr>
              <a:t> evaluation and was recommended by </a:t>
            </a:r>
            <a:r>
              <a:rPr lang="en-US" kern="2400" dirty="0" err="1">
                <a:solidFill>
                  <a:schemeClr val="accent1"/>
                </a:solidFill>
              </a:rPr>
              <a:t>YouthBuild</a:t>
            </a:r>
            <a:r>
              <a:rPr lang="en-US" kern="2400" dirty="0">
                <a:solidFill>
                  <a:schemeClr val="accent1"/>
                </a:solidFill>
              </a:rPr>
              <a:t> USA leadership as a well-established program. </a:t>
            </a:r>
          </a:p>
        </p:txBody>
      </p:sp>
      <p:pic>
        <p:nvPicPr>
          <p:cNvPr id="9" name="Picture 8" descr="A person holding a clipboard and a person holding a clipboard&#10;&#10;AI-generated content may be incorrect.">
            <a:extLst>
              <a:ext uri="{FF2B5EF4-FFF2-40B4-BE49-F238E27FC236}">
                <a16:creationId xmlns:a16="http://schemas.microsoft.com/office/drawing/2014/main" id="{0109DB77-31D3-DCBA-A40A-813D65A38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930" y="1777681"/>
            <a:ext cx="2743200" cy="3984171"/>
          </a:xfrm>
          <a:prstGeom prst="rect">
            <a:avLst/>
          </a:prstGeom>
          <a:effectLst>
            <a:outerShdw blurRad="38100" dist="25400" dir="2700000" algn="tl" rotWithShape="0">
              <a:prstClr val="black">
                <a:alpha val="17220"/>
              </a:prstClr>
            </a:outerShdw>
          </a:effectLst>
        </p:spPr>
      </p:pic>
    </p:spTree>
    <p:extLst>
      <p:ext uri="{BB962C8B-B14F-4D97-AF65-F5344CB8AC3E}">
        <p14:creationId xmlns:p14="http://schemas.microsoft.com/office/powerpoint/2010/main" val="405145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text 1">
            <a:extLst>
              <a:ext uri="{FF2B5EF4-FFF2-40B4-BE49-F238E27FC236}">
                <a16:creationId xmlns:a16="http://schemas.microsoft.com/office/drawing/2014/main" id="{14F61E6D-F0F1-D548-BF43-86A3FE7F4C24}"/>
              </a:ext>
            </a:extLst>
          </p:cNvPr>
          <p:cNvSpPr txBox="1">
            <a:spLocks noChangeArrowheads="1"/>
          </p:cNvSpPr>
          <p:nvPr/>
        </p:nvSpPr>
        <p:spPr bwMode="auto">
          <a:xfrm>
            <a:off x="762000" y="1676400"/>
            <a:ext cx="2910590" cy="406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lnSpc>
                <a:spcPct val="90000"/>
              </a:lnSpc>
              <a:buClr>
                <a:schemeClr val="accent2"/>
              </a:buClr>
              <a:buFont typeface="Wingdings" pitchFamily="2" charset="2"/>
              <a:buChar char="§"/>
            </a:pPr>
            <a:r>
              <a:rPr lang="en-US" altLang="en-US" sz="2200" dirty="0"/>
              <a:t>Scholarships</a:t>
            </a:r>
            <a:br>
              <a:rPr lang="en-US" altLang="en-US" sz="2200" dirty="0"/>
            </a:br>
            <a:endParaRPr lang="en-US" altLang="en-US" sz="2200" dirty="0"/>
          </a:p>
          <a:p>
            <a:pPr marL="228600" indent="-228600" eaLnBrk="1" hangingPunct="1">
              <a:lnSpc>
                <a:spcPct val="90000"/>
              </a:lnSpc>
              <a:buClr>
                <a:schemeClr val="accent2"/>
              </a:buClr>
              <a:buFont typeface="Wingdings" pitchFamily="2" charset="2"/>
              <a:buChar char="§"/>
            </a:pPr>
            <a:r>
              <a:rPr lang="en-US" altLang="en-US" sz="2200" dirty="0"/>
              <a:t>Grants</a:t>
            </a:r>
          </a:p>
          <a:p>
            <a:pPr marL="228600" indent="-228600" eaLnBrk="1" hangingPunct="1">
              <a:lnSpc>
                <a:spcPct val="90000"/>
              </a:lnSpc>
              <a:buClr>
                <a:schemeClr val="accent2"/>
              </a:buClr>
              <a:buFont typeface="Wingdings" pitchFamily="2" charset="2"/>
              <a:buChar char="§"/>
            </a:pPr>
            <a:endParaRPr lang="en-US" altLang="en-US" sz="2200" dirty="0"/>
          </a:p>
          <a:p>
            <a:pPr marL="228600" indent="-228600" eaLnBrk="1" hangingPunct="1">
              <a:lnSpc>
                <a:spcPct val="90000"/>
              </a:lnSpc>
              <a:buClr>
                <a:schemeClr val="accent2"/>
              </a:buClr>
              <a:buFont typeface="Wingdings" pitchFamily="2" charset="2"/>
              <a:buChar char="§"/>
            </a:pPr>
            <a:r>
              <a:rPr lang="en-US" altLang="en-US" sz="2200" dirty="0"/>
              <a:t>Tuition Waiver</a:t>
            </a:r>
            <a:br>
              <a:rPr lang="en-US" altLang="en-US" sz="2200" dirty="0"/>
            </a:br>
            <a:endParaRPr lang="en-US" altLang="en-US" sz="2200" dirty="0"/>
          </a:p>
          <a:p>
            <a:pPr marL="228600" indent="-228600" eaLnBrk="1" hangingPunct="1">
              <a:lnSpc>
                <a:spcPct val="90000"/>
              </a:lnSpc>
              <a:buClr>
                <a:schemeClr val="accent2"/>
              </a:buClr>
              <a:buFont typeface="Wingdings" pitchFamily="2" charset="2"/>
              <a:buChar char="§"/>
            </a:pPr>
            <a:r>
              <a:rPr lang="en-US" altLang="en-US" sz="2200" dirty="0"/>
              <a:t>Income</a:t>
            </a:r>
            <a:br>
              <a:rPr lang="en-US" altLang="en-US" sz="2200" dirty="0"/>
            </a:br>
            <a:endParaRPr lang="en-US" altLang="en-US" sz="2200" dirty="0"/>
          </a:p>
          <a:p>
            <a:pPr marL="228600" indent="-228600" eaLnBrk="1" hangingPunct="1">
              <a:lnSpc>
                <a:spcPct val="90000"/>
              </a:lnSpc>
              <a:buClr>
                <a:schemeClr val="accent2"/>
              </a:buClr>
              <a:buFont typeface="Wingdings" pitchFamily="2" charset="2"/>
              <a:buChar char="§"/>
            </a:pPr>
            <a:r>
              <a:rPr lang="en-US" altLang="en-US" sz="2200" dirty="0"/>
              <a:t>Student Loans</a:t>
            </a:r>
          </a:p>
          <a:p>
            <a:pPr marL="228600" indent="-228600" eaLnBrk="1" hangingPunct="1">
              <a:lnSpc>
                <a:spcPct val="90000"/>
              </a:lnSpc>
              <a:buClr>
                <a:schemeClr val="accent2"/>
              </a:buClr>
              <a:buFont typeface="Wingdings" pitchFamily="2" charset="2"/>
              <a:buChar char="§"/>
            </a:pPr>
            <a:endParaRPr lang="en-US" altLang="en-US" sz="2200" dirty="0"/>
          </a:p>
          <a:p>
            <a:pPr marL="228600" indent="-228600" eaLnBrk="1" hangingPunct="1">
              <a:lnSpc>
                <a:spcPct val="90000"/>
              </a:lnSpc>
              <a:buClr>
                <a:schemeClr val="accent2"/>
              </a:buClr>
              <a:buFont typeface="Wingdings" pitchFamily="2" charset="2"/>
              <a:buChar char="§"/>
            </a:pPr>
            <a:r>
              <a:rPr lang="en-US" altLang="en-US" sz="2200" dirty="0"/>
              <a:t>529 State Matching Programs</a:t>
            </a:r>
          </a:p>
        </p:txBody>
      </p:sp>
      <p:sp>
        <p:nvSpPr>
          <p:cNvPr id="11" name="TextBox 10">
            <a:extLst>
              <a:ext uri="{FF2B5EF4-FFF2-40B4-BE49-F238E27FC236}">
                <a16:creationId xmlns:a16="http://schemas.microsoft.com/office/drawing/2014/main" id="{7432C861-53D5-DF49-A4DD-6A9D66EA67C3}"/>
              </a:ext>
            </a:extLst>
          </p:cNvPr>
          <p:cNvSpPr txBox="1"/>
          <p:nvPr/>
        </p:nvSpPr>
        <p:spPr>
          <a:xfrm>
            <a:off x="5181600" y="1600200"/>
            <a:ext cx="6248400" cy="2030299"/>
          </a:xfrm>
          <a:prstGeom prst="rect">
            <a:avLst/>
          </a:prstGeom>
          <a:noFill/>
          <a:ln w="6350">
            <a:noFill/>
          </a:ln>
        </p:spPr>
        <p:txBody>
          <a:bodyPr wrap="square">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400"/>
              </a:spcBef>
              <a:buClr>
                <a:srgbClr val="DA5521"/>
              </a:buClr>
            </a:pPr>
            <a:r>
              <a:rPr lang="en-US" altLang="en-US" sz="1800" b="1" dirty="0">
                <a:solidFill>
                  <a:schemeClr val="tx2"/>
                </a:solidFill>
                <a:latin typeface="+mj-lt"/>
              </a:rPr>
              <a:t>LOANS, GRANTS AND SCHOLARSHIPS</a:t>
            </a:r>
          </a:p>
          <a:p>
            <a:pPr>
              <a:spcBef>
                <a:spcPts val="800"/>
              </a:spcBef>
              <a:buClr>
                <a:srgbClr val="DA5521"/>
              </a:buClr>
            </a:pPr>
            <a:r>
              <a:rPr lang="en-US" altLang="en-US" sz="1500" dirty="0">
                <a:solidFill>
                  <a:srgbClr val="595959"/>
                </a:solidFill>
              </a:rPr>
              <a:t>If it must be paid back under any circumstance, it is a loan. You can get federal loans from the federal government, federal loans through your school or private loans from banks or credit unions.</a:t>
            </a:r>
          </a:p>
          <a:p>
            <a:pPr>
              <a:spcBef>
                <a:spcPts val="1400"/>
              </a:spcBef>
              <a:buClr>
                <a:srgbClr val="DA5521"/>
              </a:buClr>
            </a:pPr>
            <a:r>
              <a:rPr lang="en-US" altLang="en-US" sz="1500" dirty="0">
                <a:solidFill>
                  <a:srgbClr val="595959"/>
                </a:solidFill>
              </a:rPr>
              <a:t>If it never has to be repaid, it is a grant or a scholarship. Grants come in the form of federal aid and state grants. They are generally given to students who have financial need.</a:t>
            </a:r>
          </a:p>
        </p:txBody>
      </p:sp>
      <p:sp>
        <p:nvSpPr>
          <p:cNvPr id="14" name="TextBox 13">
            <a:extLst>
              <a:ext uri="{FF2B5EF4-FFF2-40B4-BE49-F238E27FC236}">
                <a16:creationId xmlns:a16="http://schemas.microsoft.com/office/drawing/2014/main" id="{9A453B7A-27F7-2749-82B1-8E7861D63E33}"/>
              </a:ext>
            </a:extLst>
          </p:cNvPr>
          <p:cNvSpPr txBox="1"/>
          <p:nvPr/>
        </p:nvSpPr>
        <p:spPr>
          <a:xfrm>
            <a:off x="5181600" y="3744912"/>
            <a:ext cx="6477000" cy="2805896"/>
          </a:xfrm>
          <a:prstGeom prst="rect">
            <a:avLst/>
          </a:prstGeom>
          <a:noFill/>
          <a:ln w="6350">
            <a:noFill/>
          </a:ln>
        </p:spPr>
        <p:txBody>
          <a:bodyPr>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400"/>
              </a:spcBef>
              <a:buClr>
                <a:srgbClr val="DA5521"/>
              </a:buClr>
            </a:pPr>
            <a:r>
              <a:rPr lang="en-US" altLang="en-US" sz="1800" b="1" dirty="0">
                <a:solidFill>
                  <a:schemeClr val="accent5"/>
                </a:solidFill>
                <a:latin typeface="+mj-lt"/>
              </a:rPr>
              <a:t>COMPLETING THE FREE APPLICATION FOR FEDERAL STUDENT AID </a:t>
            </a:r>
          </a:p>
          <a:p>
            <a:pPr>
              <a:spcBef>
                <a:spcPts val="1400"/>
              </a:spcBef>
              <a:buClr>
                <a:srgbClr val="DA5521"/>
              </a:buClr>
            </a:pPr>
            <a:r>
              <a:rPr lang="en-US" altLang="en-US" sz="1500" dirty="0">
                <a:solidFill>
                  <a:srgbClr val="595959"/>
                </a:solidFill>
              </a:rPr>
              <a:t>The FAFSA asks questions to figure out if you are dependent or independent. If you are independent, your resources — income and assets — are counted differently. In most cases, being considered independent will make you eligible for more aid.</a:t>
            </a:r>
          </a:p>
          <a:p>
            <a:pPr>
              <a:spcBef>
                <a:spcPts val="1400"/>
              </a:spcBef>
              <a:buClr>
                <a:srgbClr val="DA5521"/>
              </a:buClr>
            </a:pPr>
            <a:r>
              <a:rPr lang="en-US" altLang="en-US" sz="1500" dirty="0">
                <a:solidFill>
                  <a:srgbClr val="595959"/>
                </a:solidFill>
              </a:rPr>
              <a:t>One specific question on FAFSA is: “At any time since you turned age 13, were both of your parents deceased, were you in foster care or were you a dependent ward of the court?” If you answer “yes,” you will be considered independent even if you are living with a foster family or already 18 years old and not involved in the child welfare system.</a:t>
            </a:r>
          </a:p>
        </p:txBody>
      </p:sp>
      <p:sp>
        <p:nvSpPr>
          <p:cNvPr id="2" name="Title 1">
            <a:extLst>
              <a:ext uri="{FF2B5EF4-FFF2-40B4-BE49-F238E27FC236}">
                <a16:creationId xmlns:a16="http://schemas.microsoft.com/office/drawing/2014/main" id="{491482F1-A949-C840-BB0B-DF3F0E7BA72B}"/>
              </a:ext>
            </a:extLst>
          </p:cNvPr>
          <p:cNvSpPr>
            <a:spLocks noGrp="1"/>
          </p:cNvSpPr>
          <p:nvPr>
            <p:ph type="title"/>
          </p:nvPr>
        </p:nvSpPr>
        <p:spPr/>
        <p:txBody>
          <a:bodyPr/>
          <a:lstStyle/>
          <a:p>
            <a:r>
              <a:rPr lang="en-US" altLang="en-US">
                <a:solidFill>
                  <a:srgbClr val="DA5521"/>
                </a:solidFill>
                <a:latin typeface="Arial Narrow" panose="020B0604020202020204" pitchFamily="34" charset="0"/>
              </a:rPr>
              <a:t>Paying for Education</a:t>
            </a:r>
            <a:endParaRPr lang="en-US"/>
          </a:p>
        </p:txBody>
      </p:sp>
      <p:pic>
        <p:nvPicPr>
          <p:cNvPr id="4" name="Picture 3" descr="A blue screen with white letters&#10;&#10;Description automatically generated with low confidence">
            <a:extLst>
              <a:ext uri="{FF2B5EF4-FFF2-40B4-BE49-F238E27FC236}">
                <a16:creationId xmlns:a16="http://schemas.microsoft.com/office/drawing/2014/main" id="{9E72FD17-38E9-EC4B-8F03-9BF264BAE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804" y="3810000"/>
            <a:ext cx="1088136" cy="390086"/>
          </a:xfrm>
          <a:prstGeom prst="rect">
            <a:avLst/>
          </a:prstGeom>
        </p:spPr>
      </p:pic>
      <p:sp>
        <p:nvSpPr>
          <p:cNvPr id="13" name="Slide Number Placeholder 3">
            <a:extLst>
              <a:ext uri="{FF2B5EF4-FFF2-40B4-BE49-F238E27FC236}">
                <a16:creationId xmlns:a16="http://schemas.microsoft.com/office/drawing/2014/main" id="{D240A059-6BBB-DA41-A8BA-82A01D34A1FB}"/>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21</a:t>
            </a:fld>
            <a:endParaRPr lang="en-US" altLang="en-US"/>
          </a:p>
        </p:txBody>
      </p:sp>
      <p:pic>
        <p:nvPicPr>
          <p:cNvPr id="9" name="Picture 8" descr="Icon&#10;&#10;Description automatically generated">
            <a:extLst>
              <a:ext uri="{FF2B5EF4-FFF2-40B4-BE49-F238E27FC236}">
                <a16:creationId xmlns:a16="http://schemas.microsoft.com/office/drawing/2014/main" id="{C07DFD7B-D4BF-F242-8480-4D125DEA357E}"/>
              </a:ext>
            </a:extLst>
          </p:cNvPr>
          <p:cNvPicPr>
            <a:picLocks noChangeAspect="1"/>
          </p:cNvPicPr>
          <p:nvPr/>
        </p:nvPicPr>
        <p:blipFill rotWithShape="1">
          <a:blip r:embed="rId4">
            <a:extLst>
              <a:ext uri="{28A0092B-C50C-407E-A947-70E740481C1C}">
                <a14:useLocalDpi xmlns:a14="http://schemas.microsoft.com/office/drawing/2010/main" val="0"/>
              </a:ext>
            </a:extLst>
          </a:blip>
          <a:srcRect b="54097"/>
          <a:stretch/>
        </p:blipFill>
        <p:spPr>
          <a:xfrm>
            <a:off x="3962400" y="1676400"/>
            <a:ext cx="1143000" cy="122664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 Questions or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7" name="Slide Number Placeholder 3">
            <a:extLst>
              <a:ext uri="{FF2B5EF4-FFF2-40B4-BE49-F238E27FC236}">
                <a16:creationId xmlns:a16="http://schemas.microsoft.com/office/drawing/2014/main" id="{0CC163DD-0954-B148-E24C-4799B8B21EE7}"/>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pSp>
        <p:nvGrpSpPr>
          <p:cNvPr id="9" name="Group 8">
            <a:extLst>
              <a:ext uri="{FF2B5EF4-FFF2-40B4-BE49-F238E27FC236}">
                <a16:creationId xmlns:a16="http://schemas.microsoft.com/office/drawing/2014/main" id="{74AD8562-D68D-8548-16D5-7F8FF8877F89}"/>
              </a:ext>
            </a:extLst>
          </p:cNvPr>
          <p:cNvGrpSpPr/>
          <p:nvPr/>
        </p:nvGrpSpPr>
        <p:grpSpPr>
          <a:xfrm>
            <a:off x="1069355" y="1777273"/>
            <a:ext cx="10053287" cy="2964643"/>
            <a:chOff x="6414202" y="1721316"/>
            <a:chExt cx="5494877" cy="2813571"/>
          </a:xfrm>
        </p:grpSpPr>
        <p:sp>
          <p:nvSpPr>
            <p:cNvPr id="11" name="Rectangle 10">
              <a:extLst>
                <a:ext uri="{FF2B5EF4-FFF2-40B4-BE49-F238E27FC236}">
                  <a16:creationId xmlns:a16="http://schemas.microsoft.com/office/drawing/2014/main" id="{4575FD49-B9FD-E387-A1A8-D17B93567DFE}"/>
                </a:ext>
              </a:extLst>
            </p:cNvPr>
            <p:cNvSpPr/>
            <p:nvPr/>
          </p:nvSpPr>
          <p:spPr>
            <a:xfrm>
              <a:off x="6414202" y="2329586"/>
              <a:ext cx="5494877" cy="220530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spcBef>
                  <a:spcPts val="0"/>
                </a:spcBef>
                <a:spcAft>
                  <a:spcPts val="0"/>
                </a:spcAft>
              </a:pPr>
              <a:endParaRPr lang="en-US" sz="1200" dirty="0">
                <a:ln w="0"/>
                <a:solidFill>
                  <a:srgbClr val="5A5284">
                    <a:lumMod val="75000"/>
                  </a:srgbClr>
                </a:solidFill>
                <a:latin typeface="+mj-lt"/>
              </a:endParaRPr>
            </a:p>
            <a:p>
              <a:pPr algn="ctr">
                <a:spcBef>
                  <a:spcPts val="0"/>
                </a:spcBef>
                <a:spcAft>
                  <a:spcPts val="1800"/>
                </a:spcAft>
              </a:pPr>
              <a:r>
                <a:rPr lang="en-US" sz="2800" b="1" dirty="0">
                  <a:ln w="0"/>
                  <a:solidFill>
                    <a:schemeClr val="accent5"/>
                  </a:solidFill>
                  <a:latin typeface="+mj-lt"/>
                </a:rPr>
                <a:t>Look for a job description for the type of job you envision for yourself.</a:t>
              </a:r>
              <a:endParaRPr lang="en-US" sz="2000" b="1" dirty="0">
                <a:ln w="0"/>
                <a:solidFill>
                  <a:schemeClr val="accent5"/>
                </a:solidFill>
                <a:latin typeface="+mj-lt"/>
              </a:endParaRPr>
            </a:p>
            <a:p>
              <a:pPr algn="ctr">
                <a:spcAft>
                  <a:spcPts val="600"/>
                </a:spcAft>
              </a:pPr>
              <a:r>
                <a:rPr lang="en-US" sz="2000" i="1" dirty="0">
                  <a:ln w="0"/>
                  <a:latin typeface="+mj-lt"/>
                </a:rPr>
                <a:t>“Key 5: Paying Bills and Budgeting” </a:t>
              </a:r>
              <a:endParaRPr lang="en-US" sz="2000" dirty="0">
                <a:ln w="0"/>
                <a:latin typeface="+mj-lt"/>
              </a:endParaRPr>
            </a:p>
            <a:p>
              <a:pPr algn="ctr">
                <a:spcAft>
                  <a:spcPts val="600"/>
                </a:spcAft>
              </a:pPr>
              <a:r>
                <a:rPr lang="en-US" sz="2000" dirty="0">
                  <a:ln w="0"/>
                  <a:latin typeface="+mj-lt"/>
                </a:rPr>
                <a:t>Date: ___________</a:t>
              </a:r>
            </a:p>
            <a:p>
              <a:pPr algn="ctr"/>
              <a:r>
                <a:rPr lang="en-US" sz="2000" dirty="0">
                  <a:ln w="0"/>
                  <a:latin typeface="+mj-lt"/>
                </a:rPr>
                <a:t>Time: ___________</a:t>
              </a:r>
            </a:p>
            <a:p>
              <a:pPr algn="ctr"/>
              <a:endParaRPr lang="en-US" sz="2000" dirty="0">
                <a:ln w="0"/>
                <a:solidFill>
                  <a:srgbClr val="433E63"/>
                </a:solidFill>
                <a:latin typeface="+mj-lt"/>
              </a:endParaRPr>
            </a:p>
          </p:txBody>
        </p:sp>
        <p:sp>
          <p:nvSpPr>
            <p:cNvPr id="12" name="Rectangle 11">
              <a:extLst>
                <a:ext uri="{FF2B5EF4-FFF2-40B4-BE49-F238E27FC236}">
                  <a16:creationId xmlns:a16="http://schemas.microsoft.com/office/drawing/2014/main" id="{67C6CDF0-A4B6-441A-E886-BD3E9546B795}"/>
                </a:ext>
              </a:extLst>
            </p:cNvPr>
            <p:cNvSpPr/>
            <p:nvPr/>
          </p:nvSpPr>
          <p:spPr>
            <a:xfrm>
              <a:off x="8132942" y="1721316"/>
              <a:ext cx="2057400" cy="584775"/>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grpSp>
        <p:nvGrpSpPr>
          <p:cNvPr id="13" name="Group 12">
            <a:extLst>
              <a:ext uri="{FF2B5EF4-FFF2-40B4-BE49-F238E27FC236}">
                <a16:creationId xmlns:a16="http://schemas.microsoft.com/office/drawing/2014/main" id="{D75247EB-460F-55BC-A2C3-32338DDF77AE}"/>
              </a:ext>
            </a:extLst>
          </p:cNvPr>
          <p:cNvGrpSpPr/>
          <p:nvPr/>
        </p:nvGrpSpPr>
        <p:grpSpPr>
          <a:xfrm>
            <a:off x="4404359" y="5181600"/>
            <a:ext cx="3383280" cy="933910"/>
            <a:chOff x="4443034" y="5336027"/>
            <a:chExt cx="3383280" cy="933910"/>
          </a:xfrm>
        </p:grpSpPr>
        <p:sp>
          <p:nvSpPr>
            <p:cNvPr id="14" name="Oval 13">
              <a:extLst>
                <a:ext uri="{FF2B5EF4-FFF2-40B4-BE49-F238E27FC236}">
                  <a16:creationId xmlns:a16="http://schemas.microsoft.com/office/drawing/2014/main" id="{1D393DC3-057A-F7D7-F724-E5441BF1B789}"/>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5" name="Oval 14">
              <a:extLst>
                <a:ext uri="{FF2B5EF4-FFF2-40B4-BE49-F238E27FC236}">
                  <a16:creationId xmlns:a16="http://schemas.microsoft.com/office/drawing/2014/main" id="{349257E5-2E30-6E08-3803-7B669933DD6A}"/>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6" name="Oval 15">
              <a:extLst>
                <a:ext uri="{FF2B5EF4-FFF2-40B4-BE49-F238E27FC236}">
                  <a16:creationId xmlns:a16="http://schemas.microsoft.com/office/drawing/2014/main" id="{002DF7F0-F283-2095-4F09-E347B9303ABB}"/>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7" name="Graphic 16">
              <a:extLst>
                <a:ext uri="{FF2B5EF4-FFF2-40B4-BE49-F238E27FC236}">
                  <a16:creationId xmlns:a16="http://schemas.microsoft.com/office/drawing/2014/main" id="{0352C30D-B90C-466D-E183-A39D861C94C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18" name="Graphic 17">
              <a:extLst>
                <a:ext uri="{FF2B5EF4-FFF2-40B4-BE49-F238E27FC236}">
                  <a16:creationId xmlns:a16="http://schemas.microsoft.com/office/drawing/2014/main" id="{2BF72DF2-C7CC-02D5-6B59-CD9065B84B00}"/>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19" name="Graphic 18">
              <a:extLst>
                <a:ext uri="{FF2B5EF4-FFF2-40B4-BE49-F238E27FC236}">
                  <a16:creationId xmlns:a16="http://schemas.microsoft.com/office/drawing/2014/main" id="{672D6ECD-31A9-64C2-A303-F8AA3462A586}"/>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extLst>
      <p:ext uri="{BB962C8B-B14F-4D97-AF65-F5344CB8AC3E}">
        <p14:creationId xmlns:p14="http://schemas.microsoft.com/office/powerpoint/2010/main" val="128117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C4B0D6-8992-A64E-846F-99DA16073280}"/>
              </a:ext>
            </a:extLst>
          </p:cNvPr>
          <p:cNvSpPr>
            <a:spLocks noGrp="1"/>
          </p:cNvSpPr>
          <p:nvPr>
            <p:ph type="title"/>
          </p:nvPr>
        </p:nvSpPr>
        <p:spPr>
          <a:xfrm>
            <a:off x="838200" y="506412"/>
            <a:ext cx="10515600" cy="865188"/>
          </a:xfrm>
        </p:spPr>
        <p:txBody>
          <a:bodyPr/>
          <a:lstStyle/>
          <a:p>
            <a:r>
              <a:rPr lang="en-US"/>
              <a:t>What You’re Going to Know or Be Able to Do</a:t>
            </a:r>
          </a:p>
        </p:txBody>
      </p:sp>
      <p:sp>
        <p:nvSpPr>
          <p:cNvPr id="3" name="Content Placeholder 2">
            <a:extLst>
              <a:ext uri="{FF2B5EF4-FFF2-40B4-BE49-F238E27FC236}">
                <a16:creationId xmlns:a16="http://schemas.microsoft.com/office/drawing/2014/main" id="{5766D628-AAE6-3944-BD81-D0F91080C016}"/>
              </a:ext>
            </a:extLst>
          </p:cNvPr>
          <p:cNvSpPr>
            <a:spLocks noGrp="1"/>
          </p:cNvSpPr>
          <p:nvPr>
            <p:ph idx="1"/>
          </p:nvPr>
        </p:nvSpPr>
        <p:spPr>
          <a:xfrm>
            <a:off x="838200" y="1646238"/>
            <a:ext cx="7315200" cy="4662487"/>
          </a:xfrm>
        </p:spPr>
        <p:txBody>
          <a:bodyPr/>
          <a:lstStyle/>
          <a:p>
            <a:r>
              <a:rPr lang="en-US" altLang="en-US" sz="1800" b="1" dirty="0"/>
              <a:t>Explain</a:t>
            </a:r>
            <a:r>
              <a:rPr lang="en-US" altLang="en-US" sz="1800" dirty="0"/>
              <a:t> the different ways to get income</a:t>
            </a:r>
          </a:p>
          <a:p>
            <a:r>
              <a:rPr lang="en-US" altLang="en-US" sz="1800" b="1" dirty="0"/>
              <a:t>Describe</a:t>
            </a:r>
            <a:r>
              <a:rPr lang="en-US" altLang="en-US" sz="1800" dirty="0"/>
              <a:t> the different ways you can be paid (receive income)</a:t>
            </a:r>
          </a:p>
          <a:p>
            <a:r>
              <a:rPr lang="en-US" altLang="en-US" sz="1800" b="1" dirty="0"/>
              <a:t>Read</a:t>
            </a:r>
            <a:r>
              <a:rPr lang="en-US" altLang="en-US" sz="1800" dirty="0"/>
              <a:t> a paycheck and paycheck stub</a:t>
            </a:r>
          </a:p>
          <a:p>
            <a:r>
              <a:rPr lang="en-US" altLang="en-US" sz="1800" b="1" dirty="0">
                <a:ea typeface="ＭＳ Ｐゴシック"/>
              </a:rPr>
              <a:t>Complete</a:t>
            </a:r>
            <a:r>
              <a:rPr lang="en-US" altLang="en-US" sz="1800" dirty="0">
                <a:ea typeface="ＭＳ Ｐゴシック"/>
              </a:rPr>
              <a:t> a W-4 and understand the reason for it and how it affects both take-home pay and how much income tax you have to pay</a:t>
            </a:r>
          </a:p>
          <a:p>
            <a:r>
              <a:rPr lang="en-US" altLang="en-US" sz="1800" b="1" dirty="0"/>
              <a:t>Understand</a:t>
            </a:r>
            <a:r>
              <a:rPr lang="en-US" altLang="en-US" sz="1800" dirty="0"/>
              <a:t> when to file an income tax return, generally how to file an income tax return and the information needed to complete an income tax return</a:t>
            </a:r>
          </a:p>
          <a:p>
            <a:r>
              <a:rPr lang="en-US" altLang="en-US" sz="1800" b="1" dirty="0"/>
              <a:t>Know</a:t>
            </a:r>
            <a:r>
              <a:rPr lang="en-US" altLang="en-US" sz="1800" dirty="0"/>
              <a:t> where in the community to get good, no-cost help with filing taxes or when there are problems with tax payments/returns </a:t>
            </a:r>
          </a:p>
          <a:p>
            <a:endParaRPr lang="en-US" sz="1800" dirty="0"/>
          </a:p>
        </p:txBody>
      </p:sp>
      <p:sp>
        <p:nvSpPr>
          <p:cNvPr id="10" name="Slide Number Placeholder 3">
            <a:extLst>
              <a:ext uri="{FF2B5EF4-FFF2-40B4-BE49-F238E27FC236}">
                <a16:creationId xmlns:a16="http://schemas.microsoft.com/office/drawing/2014/main" id="{04177A07-4EB9-2B46-B6EB-F44AC7E1AFA6}"/>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3</a:t>
            </a:fld>
            <a:endParaRPr lang="en-US" altLang="en-US"/>
          </a:p>
        </p:txBody>
      </p:sp>
      <p:pic>
        <p:nvPicPr>
          <p:cNvPr id="7" name="Picture 6">
            <a:extLst>
              <a:ext uri="{FF2B5EF4-FFF2-40B4-BE49-F238E27FC236}">
                <a16:creationId xmlns:a16="http://schemas.microsoft.com/office/drawing/2014/main" id="{96151734-CC35-F049-9803-7061CBA2B945}"/>
              </a:ext>
            </a:extLst>
          </p:cNvPr>
          <p:cNvPicPr>
            <a:picLocks noChangeAspect="1"/>
          </p:cNvPicPr>
          <p:nvPr/>
        </p:nvPicPr>
        <p:blipFill>
          <a:blip r:embed="rId3">
            <a:extLst>
              <a:ext uri="{28A0092B-C50C-407E-A947-70E740481C1C}">
                <a14:useLocalDpi xmlns:a14="http://schemas.microsoft.com/office/drawing/2010/main" val="0"/>
              </a:ext>
            </a:extLst>
          </a:blip>
          <a:srcRect l="16103" r="38665"/>
          <a:stretch>
            <a:fillRect/>
          </a:stretch>
        </p:blipFill>
        <p:spPr>
          <a:xfrm>
            <a:off x="8444752" y="1646238"/>
            <a:ext cx="2909048" cy="4319502"/>
          </a:xfrm>
          <a:prstGeom prst="rect">
            <a:avLst/>
          </a:prstGeom>
          <a:effectLst>
            <a:outerShdw blurRad="38100" dist="25400" dir="2700000" algn="tl" rotWithShape="0">
              <a:prstClr val="black">
                <a:alpha val="15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0EDFE4-E726-E745-B046-F15F6A6A26F0}"/>
              </a:ext>
            </a:extLst>
          </p:cNvPr>
          <p:cNvSpPr/>
          <p:nvPr/>
        </p:nvSpPr>
        <p:spPr>
          <a:xfrm>
            <a:off x="845634" y="5018708"/>
            <a:ext cx="4071938" cy="5048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100" dirty="0">
                <a:solidFill>
                  <a:srgbClr val="FFFFFF"/>
                </a:solidFill>
              </a:rPr>
              <a:t>CREDIT = TRUST</a:t>
            </a:r>
          </a:p>
        </p:txBody>
      </p:sp>
      <p:sp>
        <p:nvSpPr>
          <p:cNvPr id="3" name="Title 2">
            <a:extLst>
              <a:ext uri="{FF2B5EF4-FFF2-40B4-BE49-F238E27FC236}">
                <a16:creationId xmlns:a16="http://schemas.microsoft.com/office/drawing/2014/main" id="{B5BF8E3B-5B0D-1F4D-A91F-9CA89DA00146}"/>
              </a:ext>
            </a:extLst>
          </p:cNvPr>
          <p:cNvSpPr>
            <a:spLocks noGrp="1"/>
          </p:cNvSpPr>
          <p:nvPr>
            <p:ph type="title"/>
          </p:nvPr>
        </p:nvSpPr>
        <p:spPr>
          <a:xfrm>
            <a:off x="838200" y="495300"/>
            <a:ext cx="10515600" cy="865188"/>
          </a:xfrm>
        </p:spPr>
        <p:txBody>
          <a:bodyPr/>
          <a:lstStyle/>
          <a:p>
            <a:r>
              <a:rPr lang="en-US" dirty="0"/>
              <a:t>Icebreaker</a:t>
            </a:r>
          </a:p>
        </p:txBody>
      </p:sp>
      <p:sp>
        <p:nvSpPr>
          <p:cNvPr id="4" name="Content Placeholder 3">
            <a:extLst>
              <a:ext uri="{FF2B5EF4-FFF2-40B4-BE49-F238E27FC236}">
                <a16:creationId xmlns:a16="http://schemas.microsoft.com/office/drawing/2014/main" id="{751788AF-BDE6-5942-94AA-9E31932198FD}"/>
              </a:ext>
            </a:extLst>
          </p:cNvPr>
          <p:cNvSpPr>
            <a:spLocks noGrp="1"/>
          </p:cNvSpPr>
          <p:nvPr>
            <p:ph idx="1"/>
          </p:nvPr>
        </p:nvSpPr>
        <p:spPr>
          <a:xfrm>
            <a:off x="845634" y="1755201"/>
            <a:ext cx="5997498" cy="3702167"/>
          </a:xfrm>
        </p:spPr>
        <p:txBody>
          <a:bodyPr/>
          <a:lstStyle/>
          <a:p>
            <a:pPr marL="0" indent="0">
              <a:buNone/>
            </a:pPr>
            <a:r>
              <a:rPr lang="en-US" altLang="en-US" b="1" dirty="0"/>
              <a:t>Sharing credit slogans: </a:t>
            </a:r>
            <a:r>
              <a:rPr lang="en-US" altLang="en-US" dirty="0"/>
              <a:t>A short phrase to help people better understand credit</a:t>
            </a:r>
          </a:p>
          <a:p>
            <a:pPr marL="0" indent="0">
              <a:buNone/>
            </a:pPr>
            <a:r>
              <a:rPr lang="en-US" altLang="en-US" dirty="0"/>
              <a:t>As we finish our credit basics, what are your thoughts on using a </a:t>
            </a:r>
            <a:br>
              <a:rPr lang="en-US" altLang="en-US" dirty="0"/>
            </a:br>
            <a:r>
              <a:rPr lang="en-US" altLang="en-US" dirty="0"/>
              <a:t>credit card?</a:t>
            </a:r>
          </a:p>
        </p:txBody>
      </p:sp>
      <p:sp>
        <p:nvSpPr>
          <p:cNvPr id="7" name="Slide Number Placeholder 3">
            <a:extLst>
              <a:ext uri="{FF2B5EF4-FFF2-40B4-BE49-F238E27FC236}">
                <a16:creationId xmlns:a16="http://schemas.microsoft.com/office/drawing/2014/main" id="{3A71D2C7-FD58-274C-B8E3-5152EA01A538}"/>
              </a:ext>
            </a:extLst>
          </p:cNvPr>
          <p:cNvSpPr>
            <a:spLocks noGrp="1"/>
          </p:cNvSpPr>
          <p:nvPr>
            <p:ph type="sldNum" sz="quarter" idx="12"/>
          </p:nvPr>
        </p:nvSpPr>
        <p:spPr>
          <a:xfrm>
            <a:off x="8610600" y="6356350"/>
            <a:ext cx="2743200" cy="365125"/>
          </a:xfrm>
        </p:spPr>
        <p:txBody>
          <a:bodyPr/>
          <a:lstStyle/>
          <a:p>
            <a:fld id="{92221244-53CA-0B49-A12A-9F09DBE63DD3}" type="slidenum">
              <a:rPr lang="en-US" altLang="en-US" smtClean="0"/>
              <a:pPr/>
              <a:t>4</a:t>
            </a:fld>
            <a:endParaRPr lang="en-US" altLang="en-US"/>
          </a:p>
        </p:txBody>
      </p:sp>
      <p:sp>
        <p:nvSpPr>
          <p:cNvPr id="8" name="TextBox 7">
            <a:extLst>
              <a:ext uri="{FF2B5EF4-FFF2-40B4-BE49-F238E27FC236}">
                <a16:creationId xmlns:a16="http://schemas.microsoft.com/office/drawing/2014/main" id="{6CA926F6-428E-1BBA-413A-A57C5BBF6AED}"/>
              </a:ext>
            </a:extLst>
          </p:cNvPr>
          <p:cNvSpPr txBox="1"/>
          <p:nvPr/>
        </p:nvSpPr>
        <p:spPr>
          <a:xfrm>
            <a:off x="7794251" y="2717335"/>
            <a:ext cx="2689412" cy="1569660"/>
          </a:xfrm>
          <a:prstGeom prst="rect">
            <a:avLst/>
          </a:prstGeom>
          <a:noFill/>
          <a:ln w="6350">
            <a:noFill/>
          </a:ln>
        </p:spPr>
        <p:txBody>
          <a:bodyPr wrap="square">
            <a:spAutoFit/>
          </a:bodyPr>
          <a:lstStyle/>
          <a:p>
            <a:pPr algn="ctr"/>
            <a:r>
              <a:rPr lang="en-US" sz="3200" b="1" i="1" u="none" strike="noStrike" dirty="0">
                <a:solidFill>
                  <a:schemeClr val="accent5"/>
                </a:solidFill>
                <a:effectLst/>
                <a:latin typeface="+mj-lt"/>
              </a:rPr>
              <a:t>Sail Through Life With Great Credit!</a:t>
            </a:r>
            <a:endParaRPr lang="en-US" sz="3200" b="1" i="1" dirty="0">
              <a:solidFill>
                <a:schemeClr val="accent5"/>
              </a:solidFill>
              <a:latin typeface="+mj-lt"/>
            </a:endParaRPr>
          </a:p>
        </p:txBody>
      </p:sp>
      <p:pic>
        <p:nvPicPr>
          <p:cNvPr id="9" name="Graphic 8">
            <a:extLst>
              <a:ext uri="{FF2B5EF4-FFF2-40B4-BE49-F238E27FC236}">
                <a16:creationId xmlns:a16="http://schemas.microsoft.com/office/drawing/2014/main" id="{24EC9CA2-089F-1FE2-B1A8-A648BF3A9B5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24115" y="1214157"/>
            <a:ext cx="4429685" cy="44296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EA13-4439-E78F-4F26-7D3385300BB3}"/>
              </a:ext>
            </a:extLst>
          </p:cNvPr>
          <p:cNvSpPr>
            <a:spLocks noGrp="1"/>
          </p:cNvSpPr>
          <p:nvPr>
            <p:ph type="title"/>
          </p:nvPr>
        </p:nvSpPr>
        <p:spPr/>
        <p:txBody>
          <a:bodyPr/>
          <a:lstStyle/>
          <a:p>
            <a:r>
              <a:rPr lang="en-US" dirty="0"/>
              <a:t>How You Are Paid — Matching Activity</a:t>
            </a:r>
          </a:p>
        </p:txBody>
      </p:sp>
      <p:sp>
        <p:nvSpPr>
          <p:cNvPr id="5" name="Slide Number Placeholder 4">
            <a:extLst>
              <a:ext uri="{FF2B5EF4-FFF2-40B4-BE49-F238E27FC236}">
                <a16:creationId xmlns:a16="http://schemas.microsoft.com/office/drawing/2014/main" id="{85512A20-C55A-0E3E-DC37-C368F623847D}"/>
              </a:ext>
            </a:extLst>
          </p:cNvPr>
          <p:cNvSpPr>
            <a:spLocks noGrp="1"/>
          </p:cNvSpPr>
          <p:nvPr>
            <p:ph type="sldNum" sz="quarter" idx="12"/>
          </p:nvPr>
        </p:nvSpPr>
        <p:spPr/>
        <p:txBody>
          <a:bodyPr/>
          <a:lstStyle/>
          <a:p>
            <a:fld id="{26213D00-0621-B44C-A415-CFEED180BE9A}" type="slidenum">
              <a:rPr lang="en-US" altLang="en-US" smtClean="0"/>
              <a:pPr/>
              <a:t>5</a:t>
            </a:fld>
            <a:endParaRPr lang="en-US" altLang="en-US"/>
          </a:p>
        </p:txBody>
      </p:sp>
      <p:cxnSp>
        <p:nvCxnSpPr>
          <p:cNvPr id="10" name="Straight Connector 9">
            <a:extLst>
              <a:ext uri="{FF2B5EF4-FFF2-40B4-BE49-F238E27FC236}">
                <a16:creationId xmlns:a16="http://schemas.microsoft.com/office/drawing/2014/main" id="{333DB0B7-5BDF-60E1-4785-1F6D0D088484}"/>
              </a:ext>
            </a:extLst>
          </p:cNvPr>
          <p:cNvCxnSpPr>
            <a:cxnSpLocks/>
          </p:cNvCxnSpPr>
          <p:nvPr/>
        </p:nvCxnSpPr>
        <p:spPr>
          <a:xfrm>
            <a:off x="3771900" y="2127250"/>
            <a:ext cx="1612900" cy="3284199"/>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FBC46501-AD27-F256-4CC1-7CF658D2D6F7}"/>
              </a:ext>
            </a:extLst>
          </p:cNvPr>
          <p:cNvCxnSpPr>
            <a:cxnSpLocks/>
          </p:cNvCxnSpPr>
          <p:nvPr/>
        </p:nvCxnSpPr>
        <p:spPr>
          <a:xfrm>
            <a:off x="3771900" y="2597150"/>
            <a:ext cx="1612900" cy="914400"/>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20308AF-2728-C611-06ED-A4680A1DACE9}"/>
              </a:ext>
            </a:extLst>
          </p:cNvPr>
          <p:cNvCxnSpPr>
            <a:cxnSpLocks/>
          </p:cNvCxnSpPr>
          <p:nvPr/>
        </p:nvCxnSpPr>
        <p:spPr>
          <a:xfrm flipV="1">
            <a:off x="3771900" y="2127250"/>
            <a:ext cx="1612900" cy="939800"/>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0C835445-064B-5663-80E7-2444619DDA34}"/>
              </a:ext>
            </a:extLst>
          </p:cNvPr>
          <p:cNvCxnSpPr>
            <a:cxnSpLocks/>
          </p:cNvCxnSpPr>
          <p:nvPr/>
        </p:nvCxnSpPr>
        <p:spPr>
          <a:xfrm>
            <a:off x="3771900" y="3511550"/>
            <a:ext cx="1612900" cy="971550"/>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EB46C76-92D2-B543-6D2F-6F98987361F7}"/>
              </a:ext>
            </a:extLst>
          </p:cNvPr>
          <p:cNvCxnSpPr>
            <a:cxnSpLocks/>
          </p:cNvCxnSpPr>
          <p:nvPr/>
        </p:nvCxnSpPr>
        <p:spPr>
          <a:xfrm flipV="1">
            <a:off x="3771900" y="2597150"/>
            <a:ext cx="1612900" cy="1391274"/>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D29FD43-EFF9-1DD3-B6F7-B1BB3B365F23}"/>
              </a:ext>
            </a:extLst>
          </p:cNvPr>
          <p:cNvCxnSpPr>
            <a:cxnSpLocks/>
          </p:cNvCxnSpPr>
          <p:nvPr/>
        </p:nvCxnSpPr>
        <p:spPr>
          <a:xfrm flipV="1">
            <a:off x="3771900" y="2971800"/>
            <a:ext cx="1612900" cy="1441450"/>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F9A7509E-4650-9AE4-FFC4-3AE34ACDFA0A}"/>
              </a:ext>
            </a:extLst>
          </p:cNvPr>
          <p:cNvCxnSpPr>
            <a:cxnSpLocks/>
          </p:cNvCxnSpPr>
          <p:nvPr/>
        </p:nvCxnSpPr>
        <p:spPr>
          <a:xfrm flipV="1">
            <a:off x="3771900" y="3988424"/>
            <a:ext cx="1612900" cy="1423025"/>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36A01DB-6170-2424-43B7-73C5AD8493EB}"/>
              </a:ext>
            </a:extLst>
          </p:cNvPr>
          <p:cNvCxnSpPr>
            <a:cxnSpLocks/>
          </p:cNvCxnSpPr>
          <p:nvPr/>
        </p:nvCxnSpPr>
        <p:spPr>
          <a:xfrm flipV="1">
            <a:off x="3771900" y="4876800"/>
            <a:ext cx="1612900" cy="114300"/>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7" name="Content Placeholder 6">
            <a:extLst>
              <a:ext uri="{FF2B5EF4-FFF2-40B4-BE49-F238E27FC236}">
                <a16:creationId xmlns:a16="http://schemas.microsoft.com/office/drawing/2014/main" id="{47E62953-1A55-FBF8-BFC3-CD3549A2E45F}"/>
              </a:ext>
            </a:extLst>
          </p:cNvPr>
          <p:cNvGraphicFramePr>
            <a:graphicFrameLocks noGrp="1"/>
          </p:cNvGraphicFramePr>
          <p:nvPr>
            <p:ph idx="1"/>
            <p:extLst>
              <p:ext uri="{D42A27DB-BD31-4B8C-83A1-F6EECF244321}">
                <p14:modId xmlns:p14="http://schemas.microsoft.com/office/powerpoint/2010/main" val="4185350912"/>
              </p:ext>
            </p:extLst>
          </p:nvPr>
        </p:nvGraphicFramePr>
        <p:xfrm>
          <a:off x="698847" y="1837361"/>
          <a:ext cx="3073053" cy="3800816"/>
        </p:xfrm>
        <a:graphic>
          <a:graphicData uri="http://schemas.openxmlformats.org/drawingml/2006/table">
            <a:tbl>
              <a:tblPr firstRow="1" bandRow="1">
                <a:tableStyleId>{0E3FDE45-AF77-4B5C-9715-49D594BDF05E}</a:tableStyleId>
              </a:tblPr>
              <a:tblGrid>
                <a:gridCol w="2355470">
                  <a:extLst>
                    <a:ext uri="{9D8B030D-6E8A-4147-A177-3AD203B41FA5}">
                      <a16:colId xmlns:a16="http://schemas.microsoft.com/office/drawing/2014/main" val="1475330051"/>
                    </a:ext>
                  </a:extLst>
                </a:gridCol>
                <a:gridCol w="717583">
                  <a:extLst>
                    <a:ext uri="{9D8B030D-6E8A-4147-A177-3AD203B41FA5}">
                      <a16:colId xmlns:a16="http://schemas.microsoft.com/office/drawing/2014/main" val="2622205620"/>
                    </a:ext>
                  </a:extLst>
                </a:gridCol>
              </a:tblGrid>
              <a:tr h="475102">
                <a:tc>
                  <a:txBody>
                    <a:bodyPr/>
                    <a:lstStyle/>
                    <a:p>
                      <a:pPr algn="r"/>
                      <a:r>
                        <a:rPr lang="en-US" sz="2400" b="0" dirty="0"/>
                        <a:t>Salary</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1</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1758135"/>
                  </a:ext>
                </a:extLst>
              </a:tr>
              <a:tr h="475102">
                <a:tc>
                  <a:txBody>
                    <a:bodyPr/>
                    <a:lstStyle/>
                    <a:p>
                      <a:pPr algn="r"/>
                      <a:r>
                        <a:rPr lang="en-US" sz="2400" b="0" dirty="0"/>
                        <a:t>Hourly</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2</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18614750"/>
                  </a:ext>
                </a:extLst>
              </a:tr>
              <a:tr h="475102">
                <a:tc>
                  <a:txBody>
                    <a:bodyPr/>
                    <a:lstStyle/>
                    <a:p>
                      <a:pPr algn="r"/>
                      <a:r>
                        <a:rPr lang="en-US" sz="2400" b="0" dirty="0"/>
                        <a:t>Commission</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3</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0952918"/>
                  </a:ext>
                </a:extLst>
              </a:tr>
              <a:tr h="475102">
                <a:tc>
                  <a:txBody>
                    <a:bodyPr/>
                    <a:lstStyle/>
                    <a:p>
                      <a:pPr algn="r"/>
                      <a:r>
                        <a:rPr lang="en-US" sz="2400" b="0" dirty="0"/>
                        <a:t>Contract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4</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54569109"/>
                  </a:ext>
                </a:extLst>
              </a:tr>
              <a:tr h="475102">
                <a:tc>
                  <a:txBody>
                    <a:bodyPr/>
                    <a:lstStyle/>
                    <a:p>
                      <a:pPr algn="r"/>
                      <a:r>
                        <a:rPr lang="en-US" sz="2400" b="0" dirty="0"/>
                        <a:t>Tips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5</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506317771"/>
                  </a:ext>
                </a:extLst>
              </a:tr>
              <a:tr h="475102">
                <a:tc>
                  <a:txBody>
                    <a:bodyPr/>
                    <a:lstStyle/>
                    <a:p>
                      <a:pPr algn="r"/>
                      <a:r>
                        <a:rPr lang="en-US" sz="2400" b="0" dirty="0"/>
                        <a:t>Under the table</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6</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31900353"/>
                  </a:ext>
                </a:extLst>
              </a:tr>
              <a:tr h="475102">
                <a:tc>
                  <a:txBody>
                    <a:bodyPr/>
                    <a:lstStyle/>
                    <a:p>
                      <a:pPr algn="r"/>
                      <a:r>
                        <a:rPr lang="en-US" sz="2400" b="0" dirty="0"/>
                        <a:t>Bonus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7</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922920430"/>
                  </a:ext>
                </a:extLst>
              </a:tr>
              <a:tr h="475102">
                <a:tc>
                  <a:txBody>
                    <a:bodyPr/>
                    <a:lstStyle/>
                    <a:p>
                      <a:pPr algn="r"/>
                      <a:r>
                        <a:rPr lang="en-US" sz="2400" b="0" dirty="0"/>
                        <a:t>Business profits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dirty="0">
                          <a:solidFill>
                            <a:schemeClr val="accent2"/>
                          </a:solidFill>
                          <a:latin typeface="+mj-lt"/>
                        </a:rPr>
                        <a:t>8</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659363828"/>
                  </a:ext>
                </a:extLst>
              </a:tr>
            </a:tbl>
          </a:graphicData>
        </a:graphic>
      </p:graphicFrame>
      <p:graphicFrame>
        <p:nvGraphicFramePr>
          <p:cNvPr id="8" name="Content Placeholder 6">
            <a:extLst>
              <a:ext uri="{FF2B5EF4-FFF2-40B4-BE49-F238E27FC236}">
                <a16:creationId xmlns:a16="http://schemas.microsoft.com/office/drawing/2014/main" id="{64511295-D8FA-AC8C-210B-497AC90C6E40}"/>
              </a:ext>
            </a:extLst>
          </p:cNvPr>
          <p:cNvGraphicFramePr>
            <a:graphicFrameLocks/>
          </p:cNvGraphicFramePr>
          <p:nvPr>
            <p:extLst>
              <p:ext uri="{D42A27DB-BD31-4B8C-83A1-F6EECF244321}">
                <p14:modId xmlns:p14="http://schemas.microsoft.com/office/powerpoint/2010/main" val="2377201716"/>
              </p:ext>
            </p:extLst>
          </p:nvPr>
        </p:nvGraphicFramePr>
        <p:xfrm>
          <a:off x="5384800" y="1837361"/>
          <a:ext cx="6248400" cy="3800816"/>
        </p:xfrm>
        <a:graphic>
          <a:graphicData uri="http://schemas.openxmlformats.org/drawingml/2006/table">
            <a:tbl>
              <a:tblPr firstRow="1" bandRow="1">
                <a:tableStyleId>{D27102A9-8310-4765-A935-A1911B00CA55}</a:tableStyleId>
              </a:tblPr>
              <a:tblGrid>
                <a:gridCol w="726958">
                  <a:extLst>
                    <a:ext uri="{9D8B030D-6E8A-4147-A177-3AD203B41FA5}">
                      <a16:colId xmlns:a16="http://schemas.microsoft.com/office/drawing/2014/main" val="2622205620"/>
                    </a:ext>
                  </a:extLst>
                </a:gridCol>
                <a:gridCol w="5521442">
                  <a:extLst>
                    <a:ext uri="{9D8B030D-6E8A-4147-A177-3AD203B41FA5}">
                      <a16:colId xmlns:a16="http://schemas.microsoft.com/office/drawing/2014/main" val="1047831899"/>
                    </a:ext>
                  </a:extLst>
                </a:gridCol>
              </a:tblGrid>
              <a:tr h="475102">
                <a:tc>
                  <a:txBody>
                    <a:bodyPr/>
                    <a:lstStyle/>
                    <a:p>
                      <a:pPr algn="ctr"/>
                      <a:r>
                        <a:rPr lang="en-US" sz="2400" b="1" dirty="0">
                          <a:solidFill>
                            <a:schemeClr val="tx2"/>
                          </a:solidFill>
                          <a:latin typeface="+mj-lt"/>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paid when you achieve a goal.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1758135"/>
                  </a:ext>
                </a:extLst>
              </a:tr>
              <a:tr h="475102">
                <a:tc>
                  <a:txBody>
                    <a:bodyPr/>
                    <a:lstStyle/>
                    <a:p>
                      <a:pPr algn="ctr"/>
                      <a:r>
                        <a:rPr lang="en-US" sz="2400" b="1" dirty="0">
                          <a:solidFill>
                            <a:schemeClr val="tx2"/>
                          </a:solidFill>
                          <a:latin typeface="+mj-lt"/>
                        </a:rPr>
                        <a:t>B</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paid for a good service.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018614750"/>
                  </a:ext>
                </a:extLst>
              </a:tr>
              <a:tr h="475102">
                <a:tc>
                  <a:txBody>
                    <a:bodyPr/>
                    <a:lstStyle/>
                    <a:p>
                      <a:pPr algn="ctr"/>
                      <a:r>
                        <a:rPr lang="en-US" sz="2400" b="1" dirty="0">
                          <a:solidFill>
                            <a:schemeClr val="tx2"/>
                          </a:solidFill>
                          <a:latin typeface="+mj-lt"/>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paid in cash, not reported.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90952918"/>
                  </a:ext>
                </a:extLst>
              </a:tr>
              <a:tr h="475102">
                <a:tc>
                  <a:txBody>
                    <a:bodyPr/>
                    <a:lstStyle/>
                    <a:p>
                      <a:pPr algn="ctr"/>
                      <a:r>
                        <a:rPr lang="en-US" sz="2400" b="1" dirty="0">
                          <a:solidFill>
                            <a:schemeClr val="tx2"/>
                          </a:solidFill>
                          <a:latin typeface="+mj-lt"/>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paid based on hours worked.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54569109"/>
                  </a:ext>
                </a:extLst>
              </a:tr>
              <a:tr h="475102">
                <a:tc>
                  <a:txBody>
                    <a:bodyPr/>
                    <a:lstStyle/>
                    <a:p>
                      <a:pPr algn="ctr"/>
                      <a:r>
                        <a:rPr lang="en-US" sz="2400" b="1" dirty="0">
                          <a:solidFill>
                            <a:schemeClr val="tx2"/>
                          </a:solidFill>
                          <a:latin typeface="+mj-lt"/>
                        </a:rPr>
                        <a:t>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from your business profits.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506317771"/>
                  </a:ext>
                </a:extLst>
              </a:tr>
              <a:tr h="475102">
                <a:tc>
                  <a:txBody>
                    <a:bodyPr/>
                    <a:lstStyle/>
                    <a:p>
                      <a:pPr algn="ctr"/>
                      <a:r>
                        <a:rPr lang="en-US" sz="2400" b="1" dirty="0">
                          <a:solidFill>
                            <a:schemeClr val="tx2"/>
                          </a:solidFill>
                          <a:latin typeface="+mj-lt"/>
                        </a:rPr>
                        <a:t>F</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Paid when part or all work is done.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731900353"/>
                  </a:ext>
                </a:extLst>
              </a:tr>
              <a:tr h="475102">
                <a:tc>
                  <a:txBody>
                    <a:bodyPr/>
                    <a:lstStyle/>
                    <a:p>
                      <a:pPr algn="ctr"/>
                      <a:r>
                        <a:rPr lang="en-US" sz="2400" b="1" dirty="0">
                          <a:solidFill>
                            <a:schemeClr val="tx2"/>
                          </a:solidFill>
                          <a:latin typeface="+mj-lt"/>
                        </a:rPr>
                        <a:t>G</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paid for excellent work.</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22920430"/>
                  </a:ext>
                </a:extLst>
              </a:tr>
              <a:tr h="475102">
                <a:tc>
                  <a:txBody>
                    <a:bodyPr/>
                    <a:lstStyle/>
                    <a:p>
                      <a:pPr algn="ctr"/>
                      <a:r>
                        <a:rPr lang="en-US" sz="2400" b="1" dirty="0">
                          <a:solidFill>
                            <a:schemeClr val="tx2"/>
                          </a:solidFill>
                          <a:latin typeface="+mj-lt"/>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2400" b="0" dirty="0"/>
                        <a:t>Money paid based on annual total.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659363828"/>
                  </a:ext>
                </a:extLst>
              </a:tr>
            </a:tbl>
          </a:graphicData>
        </a:graphic>
      </p:graphicFrame>
    </p:spTree>
    <p:extLst>
      <p:ext uri="{BB962C8B-B14F-4D97-AF65-F5344CB8AC3E}">
        <p14:creationId xmlns:p14="http://schemas.microsoft.com/office/powerpoint/2010/main" val="345733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22442" y="2628900"/>
            <a:ext cx="12172949" cy="2044700"/>
          </a:xfrm>
        </p:spPr>
        <p:txBody>
          <a:bodyPr/>
          <a:lstStyle/>
          <a:p>
            <a:pPr>
              <a:lnSpc>
                <a:spcPct val="100000"/>
              </a:lnSpc>
              <a:spcAft>
                <a:spcPts val="1200"/>
              </a:spcAft>
            </a:pPr>
            <a:r>
              <a:rPr lang="en-US" dirty="0"/>
              <a:t>LET’S SHARE: </a:t>
            </a:r>
            <a:br>
              <a:rPr lang="en-US" dirty="0"/>
            </a:br>
            <a:r>
              <a:rPr lang="en-US" dirty="0"/>
              <a:t>What careers have we envisioned for ourselves? </a:t>
            </a:r>
            <a:br>
              <a:rPr lang="en-US" dirty="0"/>
            </a:br>
            <a:r>
              <a:rPr lang="en-US" dirty="0"/>
              <a:t>What are common ways to pay a person in that career?</a:t>
            </a:r>
          </a:p>
        </p:txBody>
      </p:sp>
      <p:pic>
        <p:nvPicPr>
          <p:cNvPr id="7" name="Graphic 6" descr="Chat with solid fill">
            <a:extLst>
              <a:ext uri="{FF2B5EF4-FFF2-40B4-BE49-F238E27FC236}">
                <a16:creationId xmlns:a16="http://schemas.microsoft.com/office/drawing/2014/main" id="{D4C84883-0E9C-A397-BC58-154348F07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8816" y="1170697"/>
            <a:ext cx="1600200" cy="1600200"/>
          </a:xfrm>
          <a:prstGeom prst="rect">
            <a:avLst/>
          </a:prstGeom>
        </p:spPr>
      </p:pic>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81417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4CED4-4402-AB25-C15E-78A7F72A3EE7}"/>
              </a:ext>
            </a:extLst>
          </p:cNvPr>
          <p:cNvSpPr/>
          <p:nvPr/>
        </p:nvSpPr>
        <p:spPr>
          <a:xfrm>
            <a:off x="7872254" y="2286000"/>
            <a:ext cx="3541984" cy="3767959"/>
          </a:xfrm>
          <a:prstGeom prst="rect">
            <a:avLst/>
          </a:prstGeom>
          <a:solidFill>
            <a:schemeClr val="bg2"/>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1" name="TextBox 20">
            <a:extLst>
              <a:ext uri="{FF2B5EF4-FFF2-40B4-BE49-F238E27FC236}">
                <a16:creationId xmlns:a16="http://schemas.microsoft.com/office/drawing/2014/main" id="{8EF6F1D3-B3D1-FAA9-10B5-5088E4C1574C}"/>
              </a:ext>
            </a:extLst>
          </p:cNvPr>
          <p:cNvSpPr txBox="1"/>
          <p:nvPr/>
        </p:nvSpPr>
        <p:spPr>
          <a:xfrm>
            <a:off x="7953706" y="2463691"/>
            <a:ext cx="3350170" cy="2908489"/>
          </a:xfrm>
          <a:prstGeom prst="rect">
            <a:avLst/>
          </a:prstGeom>
          <a:noFill/>
          <a:ln w="6350">
            <a:noFill/>
          </a:ln>
        </p:spPr>
        <p:txBody>
          <a:bodyPr wrap="square">
            <a:spAutoFit/>
          </a:bodyPr>
          <a:lstStyle/>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Your paycheck is loaded onto a reloadable </a:t>
            </a: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debit card</a:t>
            </a:r>
            <a:endPar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These often have HIGH FEES</a:t>
            </a:r>
          </a:p>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endPar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Your employer CANNOT require you to receive your pay on a payroll card; they must give you at least one other choice</a:t>
            </a:r>
          </a:p>
        </p:txBody>
      </p:sp>
      <p:sp>
        <p:nvSpPr>
          <p:cNvPr id="4" name="Rectangle 3">
            <a:extLst>
              <a:ext uri="{FF2B5EF4-FFF2-40B4-BE49-F238E27FC236}">
                <a16:creationId xmlns:a16="http://schemas.microsoft.com/office/drawing/2014/main" id="{F3F40B06-6CE0-28EC-757F-831F180F6B08}"/>
              </a:ext>
            </a:extLst>
          </p:cNvPr>
          <p:cNvSpPr/>
          <p:nvPr/>
        </p:nvSpPr>
        <p:spPr>
          <a:xfrm>
            <a:off x="762000" y="2286000"/>
            <a:ext cx="3242441" cy="3767959"/>
          </a:xfrm>
          <a:prstGeom prst="rect">
            <a:avLst/>
          </a:prstGeom>
          <a:solidFill>
            <a:schemeClr val="bg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5" name="Rectangle 4">
            <a:extLst>
              <a:ext uri="{FF2B5EF4-FFF2-40B4-BE49-F238E27FC236}">
                <a16:creationId xmlns:a16="http://schemas.microsoft.com/office/drawing/2014/main" id="{E4BF485C-46DE-065C-39C0-32D6180D3D32}"/>
              </a:ext>
            </a:extLst>
          </p:cNvPr>
          <p:cNvSpPr/>
          <p:nvPr/>
        </p:nvSpPr>
        <p:spPr>
          <a:xfrm>
            <a:off x="4175235" y="2286000"/>
            <a:ext cx="3541984" cy="3767959"/>
          </a:xfrm>
          <a:prstGeom prst="rect">
            <a:avLst/>
          </a:prstGeom>
          <a:solidFill>
            <a:schemeClr val="bg2"/>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6" name="Rectangle 5">
            <a:extLst>
              <a:ext uri="{FF2B5EF4-FFF2-40B4-BE49-F238E27FC236}">
                <a16:creationId xmlns:a16="http://schemas.microsoft.com/office/drawing/2014/main" id="{2614BE71-6944-9040-B5E0-B2CBA3BD0ED9}"/>
              </a:ext>
            </a:extLst>
          </p:cNvPr>
          <p:cNvSpPr/>
          <p:nvPr/>
        </p:nvSpPr>
        <p:spPr>
          <a:xfrm>
            <a:off x="1166843" y="4692870"/>
            <a:ext cx="1258887" cy="2968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350" b="1" dirty="0"/>
              <a:t>Costs you $$</a:t>
            </a:r>
          </a:p>
        </p:txBody>
      </p:sp>
      <p:sp>
        <p:nvSpPr>
          <p:cNvPr id="7" name="Rectangle 6">
            <a:extLst>
              <a:ext uri="{FF2B5EF4-FFF2-40B4-BE49-F238E27FC236}">
                <a16:creationId xmlns:a16="http://schemas.microsoft.com/office/drawing/2014/main" id="{0D721B37-8FCB-B441-AEDF-53D346EB5C10}"/>
              </a:ext>
            </a:extLst>
          </p:cNvPr>
          <p:cNvSpPr/>
          <p:nvPr/>
        </p:nvSpPr>
        <p:spPr>
          <a:xfrm>
            <a:off x="8253255" y="3484173"/>
            <a:ext cx="1260475" cy="296863"/>
          </a:xfrm>
          <a:prstGeom prst="rect">
            <a:avLst/>
          </a:prstGeom>
          <a:solidFill>
            <a:srgbClr val="DA5521"/>
          </a:solidFill>
          <a:ln w="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350" b="1" dirty="0"/>
              <a:t>Costs you $$</a:t>
            </a:r>
          </a:p>
        </p:txBody>
      </p:sp>
      <p:sp>
        <p:nvSpPr>
          <p:cNvPr id="8" name="Slide Number Placeholder 3">
            <a:extLst>
              <a:ext uri="{FF2B5EF4-FFF2-40B4-BE49-F238E27FC236}">
                <a16:creationId xmlns:a16="http://schemas.microsoft.com/office/drawing/2014/main" id="{82AAE5BB-33B1-F14E-B64E-698C73616304}"/>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7</a:t>
            </a:fld>
            <a:endParaRPr lang="en-US" altLang="en-US" sz="900">
              <a:solidFill>
                <a:srgbClr val="9A9A9A"/>
              </a:solidFill>
            </a:endParaRPr>
          </a:p>
        </p:txBody>
      </p:sp>
      <p:sp>
        <p:nvSpPr>
          <p:cNvPr id="2" name="Title 1">
            <a:extLst>
              <a:ext uri="{FF2B5EF4-FFF2-40B4-BE49-F238E27FC236}">
                <a16:creationId xmlns:a16="http://schemas.microsoft.com/office/drawing/2014/main" id="{1A28E83F-1E74-C749-ABE4-0DA4F0554BC0}"/>
              </a:ext>
            </a:extLst>
          </p:cNvPr>
          <p:cNvSpPr>
            <a:spLocks noGrp="1"/>
          </p:cNvSpPr>
          <p:nvPr>
            <p:ph type="title"/>
          </p:nvPr>
        </p:nvSpPr>
        <p:spPr/>
        <p:txBody>
          <a:bodyPr/>
          <a:lstStyle/>
          <a:p>
            <a:r>
              <a:rPr lang="en-US" altLang="en-US" dirty="0">
                <a:latin typeface="Arial Narrow" panose="020B0604020202020204" pitchFamily="34" charset="0"/>
              </a:rPr>
              <a:t>How Do You Get Paid?</a:t>
            </a:r>
            <a:endParaRPr lang="en-US" dirty="0"/>
          </a:p>
        </p:txBody>
      </p:sp>
      <p:sp>
        <p:nvSpPr>
          <p:cNvPr id="11" name="TextBox 10">
            <a:extLst>
              <a:ext uri="{FF2B5EF4-FFF2-40B4-BE49-F238E27FC236}">
                <a16:creationId xmlns:a16="http://schemas.microsoft.com/office/drawing/2014/main" id="{B66C7E9D-670E-3C9A-90C3-F5AF4FC72437}"/>
              </a:ext>
            </a:extLst>
          </p:cNvPr>
          <p:cNvSpPr txBox="1"/>
          <p:nvPr/>
        </p:nvSpPr>
        <p:spPr>
          <a:xfrm>
            <a:off x="762000" y="1803101"/>
            <a:ext cx="3242441" cy="486261"/>
          </a:xfrm>
          <a:prstGeom prst="rect">
            <a:avLst/>
          </a:prstGeom>
          <a:solidFill>
            <a:schemeClr val="accent3"/>
          </a:solidFill>
          <a:ln w="6350">
            <a:noFill/>
          </a:ln>
        </p:spPr>
        <p:txBody>
          <a:bodyPr wrap="square" anchor="ctr">
            <a:noAutofit/>
          </a:bodyPr>
          <a:lstStyle/>
          <a:p>
            <a:pPr algn="ctr"/>
            <a:r>
              <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Paper Paycheck</a:t>
            </a:r>
            <a:endParaRPr lang="en-US" dirty="0">
              <a:solidFill>
                <a:schemeClr val="bg1"/>
              </a:solidFill>
            </a:endParaRPr>
          </a:p>
        </p:txBody>
      </p:sp>
      <p:sp>
        <p:nvSpPr>
          <p:cNvPr id="13" name="TextBox 12">
            <a:extLst>
              <a:ext uri="{FF2B5EF4-FFF2-40B4-BE49-F238E27FC236}">
                <a16:creationId xmlns:a16="http://schemas.microsoft.com/office/drawing/2014/main" id="{D61C8E90-9981-4B45-3300-29186BEF97C9}"/>
              </a:ext>
            </a:extLst>
          </p:cNvPr>
          <p:cNvSpPr txBox="1"/>
          <p:nvPr/>
        </p:nvSpPr>
        <p:spPr>
          <a:xfrm>
            <a:off x="4175235" y="1799738"/>
            <a:ext cx="3541984" cy="486261"/>
          </a:xfrm>
          <a:prstGeom prst="rect">
            <a:avLst/>
          </a:prstGeom>
          <a:solidFill>
            <a:schemeClr val="tx2"/>
          </a:solidFill>
          <a:ln w="6350">
            <a:noFill/>
          </a:ln>
        </p:spPr>
        <p:txBody>
          <a:bodyPr wrap="square" anchor="ctr">
            <a:noAutofit/>
          </a:bodyPr>
          <a:lstStyle/>
          <a:p>
            <a:pPr algn="ctr"/>
            <a:r>
              <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Direct Deposit</a:t>
            </a:r>
            <a:endParaRPr lang="en-US" dirty="0">
              <a:solidFill>
                <a:schemeClr val="bg1"/>
              </a:solidFill>
            </a:endParaRPr>
          </a:p>
        </p:txBody>
      </p:sp>
      <p:sp>
        <p:nvSpPr>
          <p:cNvPr id="15" name="TextBox 14">
            <a:extLst>
              <a:ext uri="{FF2B5EF4-FFF2-40B4-BE49-F238E27FC236}">
                <a16:creationId xmlns:a16="http://schemas.microsoft.com/office/drawing/2014/main" id="{E9AFEDB6-F7FE-6240-85C2-418A7210C999}"/>
              </a:ext>
            </a:extLst>
          </p:cNvPr>
          <p:cNvSpPr txBox="1"/>
          <p:nvPr/>
        </p:nvSpPr>
        <p:spPr>
          <a:xfrm>
            <a:off x="7872254" y="1799738"/>
            <a:ext cx="3541984" cy="486261"/>
          </a:xfrm>
          <a:prstGeom prst="rect">
            <a:avLst/>
          </a:prstGeom>
          <a:solidFill>
            <a:schemeClr val="accent2"/>
          </a:solidFill>
          <a:ln w="6350">
            <a:noFill/>
          </a:ln>
        </p:spPr>
        <p:txBody>
          <a:bodyPr wrap="square" anchor="ctr">
            <a:noAutofit/>
          </a:bodyPr>
          <a:lstStyle/>
          <a:p>
            <a:pPr algn="ctr"/>
            <a:r>
              <a:rPr kumimoji="0" lang="en-US" altLang="en-US" sz="18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Payroll Card</a:t>
            </a:r>
            <a:endParaRPr lang="en-US" dirty="0">
              <a:solidFill>
                <a:schemeClr val="bg1"/>
              </a:solidFill>
            </a:endParaRPr>
          </a:p>
        </p:txBody>
      </p:sp>
      <p:sp>
        <p:nvSpPr>
          <p:cNvPr id="17" name="TextBox 16">
            <a:extLst>
              <a:ext uri="{FF2B5EF4-FFF2-40B4-BE49-F238E27FC236}">
                <a16:creationId xmlns:a16="http://schemas.microsoft.com/office/drawing/2014/main" id="{485D1F25-7FD3-B66F-589A-62F3AB941629}"/>
              </a:ext>
            </a:extLst>
          </p:cNvPr>
          <p:cNvSpPr txBox="1"/>
          <p:nvPr/>
        </p:nvSpPr>
        <p:spPr>
          <a:xfrm>
            <a:off x="910078" y="2463691"/>
            <a:ext cx="2936708" cy="2231380"/>
          </a:xfrm>
          <a:prstGeom prst="rect">
            <a:avLst/>
          </a:prstGeom>
          <a:noFill/>
          <a:ln w="6350">
            <a:noFill/>
          </a:ln>
        </p:spPr>
        <p:txBody>
          <a:bodyPr wrap="square">
            <a:spAutoFit/>
          </a:bodyPr>
          <a:lstStyle/>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Cash/deposit for free </a:t>
            </a: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your bank</a:t>
            </a:r>
          </a:p>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Cash for free </a:t>
            </a: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your employer’s bank</a:t>
            </a:r>
          </a:p>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PAY to cash it </a:t>
            </a: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a: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a:t>
            </a: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grocery store or check casher</a:t>
            </a:r>
          </a:p>
        </p:txBody>
      </p:sp>
      <p:sp>
        <p:nvSpPr>
          <p:cNvPr id="19" name="TextBox 18">
            <a:extLst>
              <a:ext uri="{FF2B5EF4-FFF2-40B4-BE49-F238E27FC236}">
                <a16:creationId xmlns:a16="http://schemas.microsoft.com/office/drawing/2014/main" id="{92D7A66B-2910-B9BB-2549-0886F26FD753}"/>
              </a:ext>
            </a:extLst>
          </p:cNvPr>
          <p:cNvSpPr txBox="1"/>
          <p:nvPr/>
        </p:nvSpPr>
        <p:spPr>
          <a:xfrm>
            <a:off x="4335516" y="2463691"/>
            <a:ext cx="3153103" cy="2600712"/>
          </a:xfrm>
          <a:prstGeom prst="rect">
            <a:avLst/>
          </a:prstGeom>
          <a:noFill/>
          <a:ln w="6350">
            <a:noFill/>
          </a:ln>
        </p:spPr>
        <p:txBody>
          <a:bodyPr wrap="square">
            <a:spAutoFit/>
          </a:bodyPr>
          <a:lstStyle/>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pP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Paycheck is automatically </a:t>
            </a:r>
            <a:r>
              <a:rPr kumimoji="0" lang="en-US" altLang="en-US" sz="17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transferred into your bank account(s) on payday</a:t>
            </a:r>
            <a:endPar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194310" marR="0" lvl="0" indent="-194310" algn="l" defTabSz="685800" rtl="0" eaLnBrk="1" fontAlgn="base" latinLnBrk="0" hangingPunct="1">
              <a:spcBef>
                <a:spcPts val="600"/>
              </a:spcBef>
              <a:spcAft>
                <a:spcPts val="600"/>
              </a:spcAft>
              <a:buClr>
                <a:schemeClr val="accent2"/>
              </a:buClr>
              <a:buSzTx/>
              <a:buFont typeface="Wingdings" pitchFamily="2" charset="2"/>
              <a:buChar char="§"/>
              <a:tabLst/>
              <a:defRPr/>
            </a:pPr>
            <a:r>
              <a:rPr kumimoji="0" lang="en-US" altLang="en-US" sz="17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You can put your whole check into one account — like a checking account — or you can split it and have some automatically put into a savings account, too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4971956-5C3E-7344-8BC7-1A6EA820971A}"/>
              </a:ext>
            </a:extLst>
          </p:cNvPr>
          <p:cNvSpPr>
            <a:spLocks noChangeArrowheads="1"/>
          </p:cNvSpPr>
          <p:nvPr/>
        </p:nvSpPr>
        <p:spPr bwMode="auto">
          <a:xfrm>
            <a:off x="838200" y="1981200"/>
            <a:ext cx="3886200" cy="2362200"/>
          </a:xfrm>
          <a:prstGeom prst="rect">
            <a:avLst/>
          </a:prstGeom>
          <a:noFill/>
          <a:ln>
            <a:noFill/>
          </a:ln>
          <a:effectLst>
            <a:outerShdw sx="999" sy="999" algn="ctr" rotWithShape="0">
              <a:schemeClr val="bg1"/>
            </a:outerShdw>
          </a:effectLst>
        </p:spPr>
        <p:txBody>
          <a:bodyPr wrap="none" anchor="ctr">
            <a:spAutoFit/>
          </a:bodyPr>
          <a:lstStyle/>
          <a:p>
            <a:pPr algn="ctr">
              <a:defRPr/>
            </a:pPr>
            <a:endParaRPr lang="en-US" sz="4500" b="1">
              <a:ln w="0"/>
              <a:solidFill>
                <a:schemeClr val="accent2"/>
              </a:solidFill>
              <a:latin typeface="+mj-lt"/>
              <a:ea typeface="+mn-ea"/>
            </a:endParaRPr>
          </a:p>
        </p:txBody>
      </p:sp>
      <p:sp>
        <p:nvSpPr>
          <p:cNvPr id="65542" name="text 1">
            <a:extLst>
              <a:ext uri="{FF2B5EF4-FFF2-40B4-BE49-F238E27FC236}">
                <a16:creationId xmlns:a16="http://schemas.microsoft.com/office/drawing/2014/main" id="{6EC57427-C322-AA48-BD51-A01B591E5CAB}"/>
              </a:ext>
            </a:extLst>
          </p:cNvPr>
          <p:cNvSpPr txBox="1">
            <a:spLocks noChangeArrowheads="1"/>
          </p:cNvSpPr>
          <p:nvPr/>
        </p:nvSpPr>
        <p:spPr bwMode="auto">
          <a:xfrm>
            <a:off x="838200" y="2667000"/>
            <a:ext cx="3886200" cy="914400"/>
          </a:xfrm>
          <a:prstGeom prst="rect">
            <a:avLst/>
          </a:prstGeom>
          <a:noFill/>
          <a:ln w="9525">
            <a:noFill/>
            <a:miter lim="800000"/>
            <a:headEnd/>
            <a:tailEnd/>
          </a:ln>
        </p:spPr>
        <p:txBody>
          <a:bodyPr/>
          <a:lstStyle>
            <a:lvl1pPr marL="182563" indent="-182563">
              <a:defRPr sz="2400">
                <a:solidFill>
                  <a:schemeClr val="tx1"/>
                </a:solidFill>
                <a:latin typeface="Arial" panose="020B0604020202020204" pitchFamily="34" charset="0"/>
                <a:ea typeface="ＭＳ Ｐゴシック" panose="020B0600070205080204" pitchFamily="34" charset="-128"/>
              </a:defRPr>
            </a:lvl1pPr>
            <a:lvl2pPr marL="600075" indent="-2286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buClr>
                <a:schemeClr val="accent2"/>
              </a:buClr>
            </a:pPr>
            <a:r>
              <a:rPr lang="en-US" altLang="en-US" sz="3000" b="1" dirty="0">
                <a:latin typeface="+mj-lt"/>
              </a:rPr>
              <a:t>Are the </a:t>
            </a:r>
            <a:br>
              <a:rPr lang="en-US" altLang="en-US" sz="3000" b="1" dirty="0">
                <a:latin typeface="+mj-lt"/>
              </a:rPr>
            </a:br>
            <a:r>
              <a:rPr lang="en-US" altLang="en-US" sz="3000" b="1" dirty="0">
                <a:latin typeface="+mj-lt"/>
              </a:rPr>
              <a:t>deductions correct?</a:t>
            </a:r>
          </a:p>
          <a:p>
            <a:pPr algn="ctr" eaLnBrk="1" hangingPunct="1">
              <a:lnSpc>
                <a:spcPct val="90000"/>
              </a:lnSpc>
              <a:buFont typeface="Arial" panose="020B0604020202020204" pitchFamily="34" charset="0"/>
              <a:buChar char="•"/>
            </a:pPr>
            <a:endParaRPr lang="en-US" altLang="en-US" sz="3000" dirty="0"/>
          </a:p>
          <a:p>
            <a:pPr algn="ctr" eaLnBrk="1" hangingPunct="1">
              <a:lnSpc>
                <a:spcPct val="90000"/>
              </a:lnSpc>
              <a:buFont typeface="Arial" panose="020B0604020202020204" pitchFamily="34" charset="0"/>
              <a:buChar char="•"/>
            </a:pPr>
            <a:endParaRPr lang="en-US" altLang="en-US" sz="3000" dirty="0"/>
          </a:p>
          <a:p>
            <a:pPr algn="ctr" eaLnBrk="1" hangingPunct="1">
              <a:lnSpc>
                <a:spcPct val="90000"/>
              </a:lnSpc>
              <a:buFont typeface="Arial" panose="020B0604020202020204" pitchFamily="34" charset="0"/>
              <a:buChar char="•"/>
            </a:pPr>
            <a:endParaRPr lang="en-US" altLang="en-US" sz="3000" dirty="0"/>
          </a:p>
          <a:p>
            <a:pPr algn="ctr" eaLnBrk="1" hangingPunct="1">
              <a:lnSpc>
                <a:spcPct val="90000"/>
              </a:lnSpc>
              <a:buFont typeface="Arial" panose="020B0604020202020204" pitchFamily="34" charset="0"/>
              <a:buChar char="•"/>
            </a:pPr>
            <a:endParaRPr lang="en-US" altLang="en-US" sz="3000" dirty="0"/>
          </a:p>
          <a:p>
            <a:pPr lvl="1" algn="ctr" eaLnBrk="1" hangingPunct="1">
              <a:lnSpc>
                <a:spcPct val="90000"/>
              </a:lnSpc>
              <a:spcAft>
                <a:spcPts val="600"/>
              </a:spcAft>
              <a:buFont typeface="Arial" panose="020B0604020202020204" pitchFamily="34" charset="0"/>
              <a:buChar char="•"/>
            </a:pPr>
            <a:endParaRPr lang="en-US" altLang="en-US" sz="3000" dirty="0"/>
          </a:p>
        </p:txBody>
      </p:sp>
      <p:sp>
        <p:nvSpPr>
          <p:cNvPr id="9" name="TextBox 8">
            <a:extLst>
              <a:ext uri="{FF2B5EF4-FFF2-40B4-BE49-F238E27FC236}">
                <a16:creationId xmlns:a16="http://schemas.microsoft.com/office/drawing/2014/main" id="{CBF593A3-26E6-D84E-846B-D055C36ADFA9}"/>
              </a:ext>
            </a:extLst>
          </p:cNvPr>
          <p:cNvSpPr txBox="1"/>
          <p:nvPr/>
        </p:nvSpPr>
        <p:spPr>
          <a:xfrm>
            <a:off x="2857540" y="5042268"/>
            <a:ext cx="6476920" cy="501676"/>
          </a:xfrm>
          <a:prstGeom prst="rect">
            <a:avLst/>
          </a:prstGeom>
          <a:noFill/>
          <a:ln w="6350">
            <a:noFill/>
          </a:ln>
        </p:spPr>
        <p:txBody>
          <a:bodyPr wrap="square">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5000"/>
              </a:lnSpc>
              <a:spcBef>
                <a:spcPts val="1400"/>
              </a:spcBef>
              <a:buClr>
                <a:srgbClr val="DA5521"/>
              </a:buClr>
            </a:pPr>
            <a:r>
              <a:rPr lang="en-US" altLang="en-US" sz="2800" b="1" dirty="0">
                <a:latin typeface="+mj-lt"/>
                <a:hlinkClick r:id="rId3"/>
              </a:rPr>
              <a:t>Watch Video: Understanding Your Pay Stub</a:t>
            </a:r>
            <a:endParaRPr lang="en-US" altLang="en-US" sz="2800" b="1" dirty="0">
              <a:latin typeface="+mj-lt"/>
            </a:endParaRPr>
          </a:p>
        </p:txBody>
      </p:sp>
      <p:sp>
        <p:nvSpPr>
          <p:cNvPr id="10" name="TextBox 9">
            <a:extLst>
              <a:ext uri="{FF2B5EF4-FFF2-40B4-BE49-F238E27FC236}">
                <a16:creationId xmlns:a16="http://schemas.microsoft.com/office/drawing/2014/main" id="{AA61FB11-DC36-EE44-A3DB-6E3742C16F2B}"/>
              </a:ext>
            </a:extLst>
          </p:cNvPr>
          <p:cNvSpPr txBox="1"/>
          <p:nvPr/>
        </p:nvSpPr>
        <p:spPr>
          <a:xfrm>
            <a:off x="6629400" y="2502693"/>
            <a:ext cx="4724400" cy="1455738"/>
          </a:xfrm>
          <a:prstGeom prst="rect">
            <a:avLst/>
          </a:prstGeom>
          <a:noFill/>
          <a:ln w="6350">
            <a:noFill/>
          </a:ln>
        </p:spPr>
        <p:txBody>
          <a:bodyPr>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1800" b="1" dirty="0">
                <a:solidFill>
                  <a:srgbClr val="595959"/>
                </a:solidFill>
              </a:rPr>
              <a:t>Gross Pay vs. Net Pay</a:t>
            </a:r>
          </a:p>
          <a:p>
            <a:pPr marL="228600" indent="-228600">
              <a:lnSpc>
                <a:spcPct val="95000"/>
              </a:lnSpc>
              <a:spcBef>
                <a:spcPts val="800"/>
              </a:spcBef>
              <a:buClr>
                <a:schemeClr val="accent2"/>
              </a:buClr>
              <a:buFont typeface="Wingdings" pitchFamily="2" charset="2"/>
              <a:buChar char="§"/>
            </a:pPr>
            <a:r>
              <a:rPr lang="en-US" altLang="en-US" sz="1800" dirty="0">
                <a:solidFill>
                  <a:srgbClr val="595959"/>
                </a:solidFill>
              </a:rPr>
              <a:t>Gross pay </a:t>
            </a:r>
            <a:r>
              <a:rPr lang="en-US" altLang="en-US" sz="1800" b="1" dirty="0">
                <a:solidFill>
                  <a:srgbClr val="595959"/>
                </a:solidFill>
              </a:rPr>
              <a:t>minus</a:t>
            </a:r>
            <a:r>
              <a:rPr lang="en-US" altLang="en-US" sz="1800" dirty="0">
                <a:solidFill>
                  <a:srgbClr val="595959"/>
                </a:solidFill>
              </a:rPr>
              <a:t> deductions = Net pay</a:t>
            </a:r>
          </a:p>
          <a:p>
            <a:pPr marL="228600" indent="-228600">
              <a:lnSpc>
                <a:spcPct val="95000"/>
              </a:lnSpc>
              <a:spcBef>
                <a:spcPts val="800"/>
              </a:spcBef>
              <a:buClr>
                <a:schemeClr val="accent2"/>
              </a:buClr>
              <a:buFont typeface="Wingdings" pitchFamily="2" charset="2"/>
              <a:buChar char="§"/>
            </a:pPr>
            <a:r>
              <a:rPr lang="en-US" altLang="en-US" sz="1800" dirty="0">
                <a:solidFill>
                  <a:srgbClr val="595959"/>
                </a:solidFill>
              </a:rPr>
              <a:t>Gross pay is what you make </a:t>
            </a:r>
          </a:p>
          <a:p>
            <a:pPr marL="228600" indent="-228600">
              <a:lnSpc>
                <a:spcPct val="95000"/>
              </a:lnSpc>
              <a:spcBef>
                <a:spcPts val="800"/>
              </a:spcBef>
              <a:buClr>
                <a:schemeClr val="accent2"/>
              </a:buClr>
              <a:buFont typeface="Wingdings" pitchFamily="2" charset="2"/>
              <a:buChar char="§"/>
            </a:pPr>
            <a:r>
              <a:rPr lang="en-US" altLang="en-US" sz="1800" dirty="0">
                <a:solidFill>
                  <a:srgbClr val="595959"/>
                </a:solidFill>
              </a:rPr>
              <a:t>Net pay is what you take home</a:t>
            </a:r>
          </a:p>
        </p:txBody>
      </p:sp>
      <p:sp>
        <p:nvSpPr>
          <p:cNvPr id="12" name="Rectangle 11">
            <a:extLst>
              <a:ext uri="{FF2B5EF4-FFF2-40B4-BE49-F238E27FC236}">
                <a16:creationId xmlns:a16="http://schemas.microsoft.com/office/drawing/2014/main" id="{D4C77EB5-139E-2A4B-8048-E948E5F6BD52}"/>
              </a:ext>
            </a:extLst>
          </p:cNvPr>
          <p:cNvSpPr>
            <a:spLocks noChangeArrowheads="1"/>
          </p:cNvSpPr>
          <p:nvPr/>
        </p:nvSpPr>
        <p:spPr bwMode="auto">
          <a:xfrm>
            <a:off x="838200" y="1981200"/>
            <a:ext cx="10515600" cy="2362200"/>
          </a:xfrm>
          <a:prstGeom prst="rect">
            <a:avLst/>
          </a:prstGeom>
          <a:noFill/>
          <a:ln w="25400">
            <a:solidFill>
              <a:srgbClr val="595959"/>
            </a:solidFill>
            <a:round/>
            <a:headEnd/>
            <a:tailEnd/>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algn="ctr">
              <a:defRPr/>
            </a:pPr>
            <a:endParaRPr lang="en-US" sz="4500" b="1">
              <a:ln w="0"/>
              <a:solidFill>
                <a:schemeClr val="accent2"/>
              </a:solidFill>
              <a:latin typeface="+mj-lt"/>
              <a:ea typeface="+mn-ea"/>
            </a:endParaRPr>
          </a:p>
        </p:txBody>
      </p:sp>
      <p:cxnSp>
        <p:nvCxnSpPr>
          <p:cNvPr id="15" name="Straight Connector 14">
            <a:extLst>
              <a:ext uri="{FF2B5EF4-FFF2-40B4-BE49-F238E27FC236}">
                <a16:creationId xmlns:a16="http://schemas.microsoft.com/office/drawing/2014/main" id="{4995D1D7-8AF8-0A41-B463-143502D652CA}"/>
              </a:ext>
            </a:extLst>
          </p:cNvPr>
          <p:cNvCxnSpPr/>
          <p:nvPr/>
        </p:nvCxnSpPr>
        <p:spPr>
          <a:xfrm rot="5400000">
            <a:off x="3638690" y="3161506"/>
            <a:ext cx="2362200" cy="1588"/>
          </a:xfrm>
          <a:prstGeom prst="line">
            <a:avLst/>
          </a:prstGeom>
          <a:ln w="25400" cap="flat" cmpd="sng" algn="ctr">
            <a:solidFill>
              <a:schemeClr val="accent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4F84E78C-37B1-2349-A98D-5FFD6915323C}"/>
              </a:ext>
            </a:extLst>
          </p:cNvPr>
          <p:cNvSpPr>
            <a:spLocks noGrp="1"/>
          </p:cNvSpPr>
          <p:nvPr>
            <p:ph type="title"/>
          </p:nvPr>
        </p:nvSpPr>
        <p:spPr/>
        <p:txBody>
          <a:bodyPr/>
          <a:lstStyle/>
          <a:p>
            <a:r>
              <a:rPr lang="en-US" altLang="en-US" dirty="0">
                <a:latin typeface="Arial Narrow" panose="020B0604020202020204" pitchFamily="34" charset="0"/>
              </a:rPr>
              <a:t>Understanding Your Paycheck Stub</a:t>
            </a:r>
            <a:endParaRPr lang="en-US" dirty="0"/>
          </a:p>
        </p:txBody>
      </p:sp>
      <p:sp>
        <p:nvSpPr>
          <p:cNvPr id="18" name="Slide Number Placeholder 3">
            <a:extLst>
              <a:ext uri="{FF2B5EF4-FFF2-40B4-BE49-F238E27FC236}">
                <a16:creationId xmlns:a16="http://schemas.microsoft.com/office/drawing/2014/main" id="{C2D3AED9-9B6B-1347-807B-963A3B2B6052}"/>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8</a:t>
            </a:fld>
            <a:endParaRPr lang="en-US" altLang="en-US"/>
          </a:p>
        </p:txBody>
      </p:sp>
      <p:pic>
        <p:nvPicPr>
          <p:cNvPr id="14" name="Picture 13" descr="Icon&#10;&#10;Description automatically generated">
            <a:extLst>
              <a:ext uri="{FF2B5EF4-FFF2-40B4-BE49-F238E27FC236}">
                <a16:creationId xmlns:a16="http://schemas.microsoft.com/office/drawing/2014/main" id="{0F7237A4-1D41-0E43-9D02-7726DD142263}"/>
              </a:ext>
            </a:extLst>
          </p:cNvPr>
          <p:cNvPicPr>
            <a:picLocks noChangeAspect="1"/>
          </p:cNvPicPr>
          <p:nvPr/>
        </p:nvPicPr>
        <p:blipFill rotWithShape="1">
          <a:blip r:embed="rId4">
            <a:extLst>
              <a:ext uri="{28A0092B-C50C-407E-A947-70E740481C1C}">
                <a14:useLocalDpi xmlns:a14="http://schemas.microsoft.com/office/drawing/2010/main" val="0"/>
              </a:ext>
            </a:extLst>
          </a:blip>
          <a:srcRect b="54097"/>
          <a:stretch/>
        </p:blipFill>
        <p:spPr>
          <a:xfrm>
            <a:off x="5218906" y="2510878"/>
            <a:ext cx="1143000" cy="1226643"/>
          </a:xfrm>
          <a:prstGeom prst="rect">
            <a:avLst/>
          </a:prstGeom>
        </p:spPr>
      </p:pic>
      <p:sp>
        <p:nvSpPr>
          <p:cNvPr id="3" name="TextBox 2">
            <a:extLst>
              <a:ext uri="{FF2B5EF4-FFF2-40B4-BE49-F238E27FC236}">
                <a16:creationId xmlns:a16="http://schemas.microsoft.com/office/drawing/2014/main" id="{38E69276-499C-0257-9636-5F339975D57B}"/>
              </a:ext>
            </a:extLst>
          </p:cNvPr>
          <p:cNvSpPr txBox="1"/>
          <p:nvPr/>
        </p:nvSpPr>
        <p:spPr>
          <a:xfrm>
            <a:off x="838200" y="6125697"/>
            <a:ext cx="10825716"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Gusto. (August 9, 2018). Here's How to Read a Pay Stub [With Sample Paycheck]. Retrieved from: </a:t>
            </a:r>
            <a:r>
              <a:rPr lang="en-US" sz="1000" i="1" kern="2400" dirty="0">
                <a:solidFill>
                  <a:srgbClr val="595959"/>
                </a:solidFill>
                <a:hlinkClick r:id="rId5"/>
              </a:rPr>
              <a:t>https://youtu.be/-4qkis2FooU?si=TW3jyxU45wResS0S</a:t>
            </a:r>
            <a:r>
              <a:rPr lang="en-US" sz="1000" i="1" kern="2400" dirty="0">
                <a:solidFill>
                  <a:srgbClr val="595959"/>
                </a:solidFill>
              </a:rPr>
              <a:t>. Used with permission.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8" descr="Pay Stub Maker Demo Template">
            <a:extLst>
              <a:ext uri="{FF2B5EF4-FFF2-40B4-BE49-F238E27FC236}">
                <a16:creationId xmlns:a16="http://schemas.microsoft.com/office/drawing/2014/main" id="{C74C445E-3CFF-B042-B40C-B0FCB142C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358775"/>
            <a:ext cx="10906125" cy="4552950"/>
          </a:xfrm>
          <a:prstGeom prst="rect">
            <a:avLst/>
          </a:prstGeom>
          <a:noFill/>
          <a:ln w="9525">
            <a:noFill/>
            <a:miter lim="800000"/>
            <a:headEnd/>
            <a:tailEnd/>
          </a:ln>
          <a:effectLst>
            <a:outerShdw blurRad="38100" dist="25400" dir="2700000" algn="tl" rotWithShape="0">
              <a:prstClr val="black">
                <a:alpha val="9000"/>
              </a:prstClr>
            </a:outerShdw>
          </a:effectLst>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8BEDE1C2-97E4-4240-83C3-1A38AA66D12D}"/>
              </a:ext>
            </a:extLst>
          </p:cNvPr>
          <p:cNvSpPr txBox="1">
            <a:spLocks/>
          </p:cNvSpPr>
          <p:nvPr/>
        </p:nvSpPr>
        <p:spPr>
          <a:xfrm>
            <a:off x="8610600" y="6356350"/>
            <a:ext cx="2743200" cy="365125"/>
          </a:xfrm>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9</a:t>
            </a:fld>
            <a:endParaRPr lang="en-US" altLang="en-US" sz="900">
              <a:solidFill>
                <a:srgbClr val="9A9A9A"/>
              </a:solidFill>
            </a:endParaRPr>
          </a:p>
        </p:txBody>
      </p:sp>
      <p:graphicFrame>
        <p:nvGraphicFramePr>
          <p:cNvPr id="3" name="Diagram 2">
            <a:extLst>
              <a:ext uri="{FF2B5EF4-FFF2-40B4-BE49-F238E27FC236}">
                <a16:creationId xmlns:a16="http://schemas.microsoft.com/office/drawing/2014/main" id="{3142F3EE-8F1A-D4EA-573D-E446ABB355B6}"/>
              </a:ext>
            </a:extLst>
          </p:cNvPr>
          <p:cNvGraphicFramePr/>
          <p:nvPr>
            <p:extLst>
              <p:ext uri="{D42A27DB-BD31-4B8C-83A1-F6EECF244321}">
                <p14:modId xmlns:p14="http://schemas.microsoft.com/office/powerpoint/2010/main" val="1862788970"/>
              </p:ext>
            </p:extLst>
          </p:nvPr>
        </p:nvGraphicFramePr>
        <p:xfrm>
          <a:off x="942181" y="5192804"/>
          <a:ext cx="10307638" cy="1226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4DCC564D-BD18-1CEF-4F62-622F30D41A18}"/>
              </a:ext>
            </a:extLst>
          </p:cNvPr>
          <p:cNvSpPr/>
          <p:nvPr/>
        </p:nvSpPr>
        <p:spPr>
          <a:xfrm>
            <a:off x="3454400" y="1905000"/>
            <a:ext cx="1358900" cy="787400"/>
          </a:xfrm>
          <a:prstGeom prst="rect">
            <a:avLst/>
          </a:prstGeom>
          <a:noFill/>
          <a:ln w="50800">
            <a:solidFill>
              <a:schemeClr val="accent2"/>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5" name="Rectangle 4">
            <a:extLst>
              <a:ext uri="{FF2B5EF4-FFF2-40B4-BE49-F238E27FC236}">
                <a16:creationId xmlns:a16="http://schemas.microsoft.com/office/drawing/2014/main" id="{DA4B87EF-5994-34C8-63D6-E506F80F8EBD}"/>
              </a:ext>
            </a:extLst>
          </p:cNvPr>
          <p:cNvSpPr/>
          <p:nvPr/>
        </p:nvSpPr>
        <p:spPr>
          <a:xfrm>
            <a:off x="8382000" y="4233334"/>
            <a:ext cx="1358900" cy="787400"/>
          </a:xfrm>
          <a:prstGeom prst="rect">
            <a:avLst/>
          </a:prstGeom>
          <a:noFill/>
          <a:ln w="50800">
            <a:solidFill>
              <a:schemeClr val="accent2"/>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6" name="Rectangle 5">
            <a:extLst>
              <a:ext uri="{FF2B5EF4-FFF2-40B4-BE49-F238E27FC236}">
                <a16:creationId xmlns:a16="http://schemas.microsoft.com/office/drawing/2014/main" id="{5C5EDAF3-6786-F7B6-6675-41A1722C2EA1}"/>
              </a:ext>
            </a:extLst>
          </p:cNvPr>
          <p:cNvSpPr/>
          <p:nvPr/>
        </p:nvSpPr>
        <p:spPr>
          <a:xfrm>
            <a:off x="9994900" y="4233333"/>
            <a:ext cx="1358900" cy="787400"/>
          </a:xfrm>
          <a:prstGeom prst="rect">
            <a:avLst/>
          </a:prstGeom>
          <a:noFill/>
          <a:ln w="50800">
            <a:solidFill>
              <a:schemeClr val="accent2"/>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BFC4D114-CB3C-4F7D-BAA5-DDAE52E820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graphicEl>
                                              <a:dgm id="{BF7B45ED-FCE1-41B3-A608-2E6CBD958E7D}"/>
                                            </p:graphic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dgm id="{B206A5C2-392A-4C59-9875-26D3E439612D}"/>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animBg="1"/>
      <p:bldP spid="5" grpId="0" animBg="1"/>
      <p:bldP spid="6" grpId="0" animBg="1"/>
    </p:bldLst>
  </p:timing>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D59F2B4-783E-C647-8B11-F1C4054E0214}">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2F6CF0-D6AA-43E0-B3C7-CB9AC449A853}">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customXml/itemProps2.xml><?xml version="1.0" encoding="utf-8"?>
<ds:datastoreItem xmlns:ds="http://schemas.openxmlformats.org/officeDocument/2006/customXml" ds:itemID="{0065E40E-6F27-4871-9BCB-6E5CAD71B3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0BEF26-C390-4C1D-970C-4B9E330A66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5336</TotalTime>
  <Words>3615</Words>
  <Application>Microsoft Office PowerPoint</Application>
  <PresentationFormat>Widescreen</PresentationFormat>
  <Paragraphs>289</Paragraphs>
  <Slides>23</Slides>
  <Notes>22</Notes>
  <HiddenSlides>1</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23</vt:i4>
      </vt:variant>
    </vt:vector>
  </HeadingPairs>
  <TitlesOfParts>
    <vt:vector size="41" baseType="lpstr">
      <vt:lpstr>ＭＳ Ｐゴシック</vt:lpstr>
      <vt:lpstr>Arial</vt:lpstr>
      <vt:lpstr>Arial Narrow</vt:lpstr>
      <vt:lpstr>Calibri</vt:lpstr>
      <vt:lpstr>Knockout 30 Junior Welterwt</vt:lpstr>
      <vt:lpstr>Knockout 31 Junior Middlewt</vt:lpstr>
      <vt:lpstr>Open Sans</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Agenda: List of Training Activities</vt:lpstr>
      <vt:lpstr>Keys to your financial future</vt:lpstr>
      <vt:lpstr>What You’re Going to Know or Be Able to Do</vt:lpstr>
      <vt:lpstr>Icebreaker</vt:lpstr>
      <vt:lpstr>How You Are Paid — Matching Activity</vt:lpstr>
      <vt:lpstr>LET’S SHARE:  What careers have we envisioned for ourselves?  What are common ways to pay a person in that career?</vt:lpstr>
      <vt:lpstr>How Do You Get Paid?</vt:lpstr>
      <vt:lpstr>Understanding Your Paycheck Stub</vt:lpstr>
      <vt:lpstr>PowerPoint Presentation</vt:lpstr>
      <vt:lpstr>Taxes — Why?</vt:lpstr>
      <vt:lpstr>PowerPoint Presentation</vt:lpstr>
      <vt:lpstr>PowerPoint Presentation</vt:lpstr>
      <vt:lpstr>PowerPoint Presentation</vt:lpstr>
      <vt:lpstr>PowerPoint Presentation</vt:lpstr>
      <vt:lpstr>Do you think it’s fair for families and individuals to get additional support or incentives for their lifestyles or family circumstances?</vt:lpstr>
      <vt:lpstr>Free Tax Preparation</vt:lpstr>
      <vt:lpstr>Participant Poll: Increasing Income</vt:lpstr>
      <vt:lpstr>Need More Money? Education Pays</vt:lpstr>
      <vt:lpstr>The Career Path Does NOT Have to Be Linear</vt:lpstr>
      <vt:lpstr>Obtaining Skills/Job Training </vt:lpstr>
      <vt:lpstr>Paying for Education</vt:lpstr>
      <vt:lpstr>Wrap Up –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107</cp:revision>
  <dcterms:created xsi:type="dcterms:W3CDTF">2021-07-20T17:46:45Z</dcterms:created>
  <dcterms:modified xsi:type="dcterms:W3CDTF">2025-09-05T15:56:38Z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