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 id="2147483672" r:id="rId5"/>
    <p:sldMasterId id="2147483778" r:id="rId6"/>
    <p:sldMasterId id="2147483767" r:id="rId7"/>
    <p:sldMasterId id="2147483684" r:id="rId8"/>
    <p:sldMasterId id="2147483746" r:id="rId9"/>
    <p:sldMasterId id="2147483739" r:id="rId10"/>
    <p:sldMasterId id="2147483715" r:id="rId11"/>
    <p:sldMasterId id="2147483907" r:id="rId12"/>
    <p:sldMasterId id="2147483910" r:id="rId13"/>
  </p:sldMasterIdLst>
  <p:notesMasterIdLst>
    <p:notesMasterId r:id="rId30"/>
  </p:notesMasterIdLst>
  <p:handoutMasterIdLst>
    <p:handoutMasterId r:id="rId31"/>
  </p:handoutMasterIdLst>
  <p:sldIdLst>
    <p:sldId id="794" r:id="rId14"/>
    <p:sldId id="778" r:id="rId15"/>
    <p:sldId id="314" r:id="rId16"/>
    <p:sldId id="317" r:id="rId17"/>
    <p:sldId id="814" r:id="rId18"/>
    <p:sldId id="804" r:id="rId19"/>
    <p:sldId id="826" r:id="rId20"/>
    <p:sldId id="787" r:id="rId21"/>
    <p:sldId id="815" r:id="rId22"/>
    <p:sldId id="320" r:id="rId23"/>
    <p:sldId id="817" r:id="rId24"/>
    <p:sldId id="816" r:id="rId25"/>
    <p:sldId id="822" r:id="rId26"/>
    <p:sldId id="823" r:id="rId27"/>
    <p:sldId id="821" r:id="rId28"/>
    <p:sldId id="330"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56" userDrawn="1">
          <p15:clr>
            <a:srgbClr val="A4A3A4"/>
          </p15:clr>
        </p15:guide>
        <p15:guide id="2" pos="71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80425-FDB1-5D59-0670-587DC549109B}" name="Sue Rogan" initials="SR" userId="40S6SxPE8TW3c/oOay1Z44qyKtAJXVJz4AZHM/jGnHY=" providerId="None"/>
  <p188:author id="{B73F6264-CF38-9F4C-D503-716E01DCE7CB}" name="Kristin Coffey" initials="KC" userId="Kristin Coffey" providerId="None"/>
  <p188:author id="{ACFC8271-0766-0383-7D02-E1F0656AC3DE}" name="Raven Wells" initials="RW" userId="S::rwells@aecf.org::38a63c19-8f26-403e-aeb5-ee8759350f6d" providerId="AD"/>
  <p188:author id="{B44FF187-B661-1E11-F9B9-D1CAF35BCCD3}" name="Whitney Visker" initials="WV" userId="S::whitney@cashmd.org::5f66fa41-9d48-498d-b0e5-69a53f7d1277" providerId="AD"/>
  <p188:author id="{D22DD0C5-0F2A-38A6-5ED0-046CF049A11D}" name="Ashley Cheatham" initials="AC" userId="S::acheatham@aecf.org::66b3f7c7-4ef5-4022-94a5-2b6965cda3bd" providerId="AD"/>
  <p188:author id="{2E2387F8-B89D-3A29-CD86-E27E9C537D78}" name="Sandy Wilkie" initials="SW" userId="cVqxATvFunoKMTuYGtAzizGATe3cOWjqhlC5NDQVWz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n Coffey" initials="KC" lastIdx="1" clrIdx="0">
    <p:extLst>
      <p:ext uri="{19B8F6BF-5375-455C-9EA6-DF929625EA0E}">
        <p15:presenceInfo xmlns:p15="http://schemas.microsoft.com/office/powerpoint/2012/main" userId="75db45ab88d67e8c" providerId="Windows Live"/>
      </p:ext>
    </p:extLst>
  </p:cmAuthor>
  <p:cmAuthor id="2" name="Catherine Lester" initials="CL" lastIdx="1" clrIdx="1">
    <p:extLst>
      <p:ext uri="{19B8F6BF-5375-455C-9EA6-DF929625EA0E}">
        <p15:presenceInfo xmlns:p15="http://schemas.microsoft.com/office/powerpoint/2012/main" userId="S::CLester@AECF.ORG::2c5e60e4-cd33-49e5-be7f-ad1896f5f9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333" autoAdjust="0"/>
    <p:restoredTop sz="83887" autoAdjust="0"/>
  </p:normalViewPr>
  <p:slideViewPr>
    <p:cSldViewPr showGuides="1">
      <p:cViewPr varScale="1">
        <p:scale>
          <a:sx n="50" d="100"/>
          <a:sy n="50" d="100"/>
        </p:scale>
        <p:origin x="436" y="28"/>
      </p:cViewPr>
      <p:guideLst>
        <p:guide orient="horz" pos="1056"/>
        <p:guide pos="7152"/>
      </p:guideLst>
    </p:cSldViewPr>
  </p:slideViewPr>
  <p:notesTextViewPr>
    <p:cViewPr>
      <p:scale>
        <a:sx n="1" d="1"/>
        <a:sy n="1" d="1"/>
      </p:scale>
      <p:origin x="0" y="0"/>
    </p:cViewPr>
  </p:notesTextViewPr>
  <p:sorterViewPr>
    <p:cViewPr>
      <p:scale>
        <a:sx n="1" d="1"/>
        <a:sy n="1" d="1"/>
      </p:scale>
      <p:origin x="0" y="-5692"/>
    </p:cViewPr>
  </p:sorterViewPr>
  <p:notesViewPr>
    <p:cSldViewPr showGuides="1">
      <p:cViewPr varScale="1">
        <p:scale>
          <a:sx n="89" d="100"/>
          <a:sy n="89" d="100"/>
        </p:scale>
        <p:origin x="328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C33C81-3788-5C4F-8866-6B8A16526E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6F8E168C-0261-BB49-A605-CE5C9D1802E7}"/>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2069071C-F2BD-CE48-AEC3-65862FDF8693}" type="datetime1">
              <a:rPr lang="en-US" altLang="en-US"/>
              <a:pPr/>
              <a:t>9/5/2025</a:t>
            </a:fld>
            <a:endParaRPr lang="en-US" altLang="en-US"/>
          </a:p>
        </p:txBody>
      </p:sp>
      <p:sp>
        <p:nvSpPr>
          <p:cNvPr id="4" name="Footer Placeholder 3">
            <a:extLst>
              <a:ext uri="{FF2B5EF4-FFF2-40B4-BE49-F238E27FC236}">
                <a16:creationId xmlns:a16="http://schemas.microsoft.com/office/drawing/2014/main" id="{6751A91E-5025-024A-9F21-A801788A3B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86666E7E-2F34-0A4C-B10E-4FED77D65B53}"/>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F1952A4A-00E7-DD44-B215-0CF6F12434D5}"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310CBB-7314-C84D-8D5D-4E2CD7FC2F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6A5481BC-54F8-684A-84DC-A8AAEE35F9B0}"/>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90AD2708-F42C-8145-95A6-2A64757C731E}" type="datetime1">
              <a:rPr lang="en-US" altLang="en-US"/>
              <a:pPr/>
              <a:t>9/5/2025</a:t>
            </a:fld>
            <a:endParaRPr lang="en-US" altLang="en-US"/>
          </a:p>
        </p:txBody>
      </p:sp>
      <p:sp>
        <p:nvSpPr>
          <p:cNvPr id="4" name="Slide Image Placeholder 3">
            <a:extLst>
              <a:ext uri="{FF2B5EF4-FFF2-40B4-BE49-F238E27FC236}">
                <a16:creationId xmlns:a16="http://schemas.microsoft.com/office/drawing/2014/main" id="{35EFA37E-20D9-D74B-AF1C-E447D8C8E21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70FCC87-54A4-084D-9F75-EE66711DCD8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CB7FC9F-B502-B448-9BB4-686D4C0B432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CFC04264-B199-4049-994C-E12A93A2936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24FFB5C9-CAB1-134B-BC66-093E21B9DEE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9867208-695D-FF4A-81A4-E2A57C2B2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287165D-31FC-BD41-A626-A176B2A70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For internal use by facilitators. This sample agenda mirrors the agenda in the facilitator guide. Recent updates to the curriculum appear in this slide but may not yet appear in the facilitator guide. Updates to the guides are in progress. </a:t>
            </a:r>
            <a:r>
              <a:rPr lang="en-US" altLang="en-US" dirty="0">
                <a:ea typeface="ＭＳ Ｐゴシック"/>
                <a:cs typeface="Calibri"/>
              </a:rPr>
              <a:t>Facilitators will want to keep close track of session time and balance delivering the content and encouraging discussions to keep the session one to 1.5 hours long.</a:t>
            </a:r>
          </a:p>
        </p:txBody>
      </p:sp>
      <p:sp>
        <p:nvSpPr>
          <p:cNvPr id="55300" name="Slide Number Placeholder 3">
            <a:extLst>
              <a:ext uri="{FF2B5EF4-FFF2-40B4-BE49-F238E27FC236}">
                <a16:creationId xmlns:a16="http://schemas.microsoft.com/office/drawing/2014/main" id="{31F9BCE4-48E2-4543-8519-1222536902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497454-DD73-E54E-AF5A-1E629EE40EC0}" type="slidenum">
              <a:rPr lang="en-US" altLang="en-US" sz="1200">
                <a:latin typeface="Calibri" panose="020F0502020204030204" pitchFamily="34" charset="0"/>
              </a:rPr>
              <a:pPr/>
              <a:t>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4107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4770658D-CF02-6B48-94F4-86E39390D8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B1BA9D78-395A-2B46-9376-43F28E3FDE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Ask young people to unmute themselves or put ideas in the chat box as you ask whether they already use a budget or track their spending and how they do it.  Ask the questions listed.</a:t>
            </a:r>
          </a:p>
          <a:p>
            <a:pPr eaLnBrk="1" hangingPunct="1">
              <a:spcBef>
                <a:spcPct val="0"/>
              </a:spcBef>
            </a:pPr>
            <a:endParaRPr lang="en-US" altLang="en-US" dirty="0"/>
          </a:p>
          <a:p>
            <a:pPr eaLnBrk="1" hangingPunct="1">
              <a:spcBef>
                <a:spcPct val="0"/>
              </a:spcBef>
            </a:pPr>
            <a:r>
              <a:rPr lang="en-US" altLang="en-US" dirty="0"/>
              <a:t>If it doesn’t come up in conversation, describe a budget as a plan to use your money to reach your goals. Mention that everyone’s budget will be different and will be based on the goals and values discussed in Key 1. Budgets are not meant to be restrictive but rather a tool to make sure your money is going where you want it to go, versus just going.</a:t>
            </a:r>
          </a:p>
          <a:p>
            <a:pPr eaLnBrk="1" hangingPunct="1">
              <a:spcBef>
                <a:spcPct val="0"/>
              </a:spcBef>
            </a:pPr>
            <a:endParaRPr lang="en-US" altLang="en-US" dirty="0"/>
          </a:p>
          <a:p>
            <a:pPr eaLnBrk="1" hangingPunct="1">
              <a:spcBef>
                <a:spcPct val="0"/>
              </a:spcBef>
            </a:pPr>
            <a:r>
              <a:rPr lang="en-US" altLang="en-US" dirty="0"/>
              <a:t>Budgets include income, fixed expenses, such as rent and car payment, and flexible expenses such as clothing and groceries. Let young people know they will learn more about the categories in a game they will play shortly. </a:t>
            </a:r>
          </a:p>
          <a:p>
            <a:pPr eaLnBrk="1" hangingPunct="1">
              <a:spcBef>
                <a:spcPct val="0"/>
              </a:spcBef>
            </a:pPr>
            <a:endParaRPr lang="en-US" altLang="en-US" dirty="0"/>
          </a:p>
        </p:txBody>
      </p:sp>
      <p:sp>
        <p:nvSpPr>
          <p:cNvPr id="70660" name="Slide Number Placeholder 3">
            <a:extLst>
              <a:ext uri="{FF2B5EF4-FFF2-40B4-BE49-F238E27FC236}">
                <a16:creationId xmlns:a16="http://schemas.microsoft.com/office/drawing/2014/main" id="{1726AED5-1D7E-5248-908D-3348548343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5E9AB4-58E8-A34F-9493-8B7A188DACB8}" type="slidenum">
              <a:rPr lang="en-US" altLang="en-US" sz="1200">
                <a:latin typeface="Calibri" panose="020F0502020204030204" pitchFamily="34" charset="0"/>
              </a:rPr>
              <a:pPr/>
              <a:t>10</a:t>
            </a:fld>
            <a:endParaRPr lang="en-US" altLang="en-US"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D91E8942-1CC6-AD46-92BA-6B73B46546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2B6FCF73-34DF-7A45-BDD8-1030DFA242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This is the short version of the Bean Game on: https://dhewd.mo.gov/ppc/documents/TheBeanGame.pdf</a:t>
            </a:r>
          </a:p>
          <a:p>
            <a:pPr eaLnBrk="1" hangingPunct="1">
              <a:spcBef>
                <a:spcPct val="0"/>
              </a:spcBef>
            </a:pPr>
            <a:endParaRPr lang="en-US" altLang="en-US" dirty="0"/>
          </a:p>
          <a:p>
            <a:pPr eaLnBrk="1" hangingPunct="1">
              <a:spcBef>
                <a:spcPct val="0"/>
              </a:spcBef>
            </a:pPr>
            <a:r>
              <a:rPr lang="en-US" altLang="en-US" dirty="0"/>
              <a:t>The instructions: Tell participants that they will pretend to have eight beans. Tell them that you will give them two minutes to figure out how to spend their eight beans in each category on the slide (housing, transportation, insurance, etc.). They cannot skip any category except the fun. Each category is free or costs 1–2 beans. </a:t>
            </a:r>
          </a:p>
          <a:p>
            <a:pPr eaLnBrk="1" hangingPunct="1">
              <a:spcBef>
                <a:spcPct val="0"/>
              </a:spcBef>
            </a:pPr>
            <a:endParaRPr lang="en-US" altLang="en-US" dirty="0"/>
          </a:p>
          <a:p>
            <a:pPr eaLnBrk="1" hangingPunct="1">
              <a:spcBef>
                <a:spcPct val="0"/>
              </a:spcBef>
            </a:pPr>
            <a:r>
              <a:rPr lang="en-US" altLang="en-US" dirty="0"/>
              <a:t>After two minutes, ask 1–2 participants to share how they decided to spend their beans (taking off mute or putting in the chat).</a:t>
            </a:r>
          </a:p>
          <a:p>
            <a:pPr eaLnBrk="1" hangingPunct="1">
              <a:spcBef>
                <a:spcPct val="0"/>
              </a:spcBef>
            </a:pPr>
            <a:endParaRPr lang="en-US" altLang="en-US" dirty="0"/>
          </a:p>
          <a:p>
            <a:pPr eaLnBrk="1" hangingPunct="1">
              <a:spcBef>
                <a:spcPct val="0"/>
              </a:spcBef>
            </a:pPr>
            <a:r>
              <a:rPr lang="en-US" altLang="en-US" dirty="0"/>
              <a:t>If time permits, give them scenarios that could change their decisions. </a:t>
            </a:r>
          </a:p>
          <a:p>
            <a:pPr marL="171450" indent="-171450" eaLnBrk="1" hangingPunct="1">
              <a:spcBef>
                <a:spcPct val="0"/>
              </a:spcBef>
              <a:buFont typeface="Arial" panose="020B0604020202020204" pitchFamily="34" charset="0"/>
              <a:buChar char="•"/>
            </a:pPr>
            <a:r>
              <a:rPr lang="en-US" altLang="en-US" dirty="0"/>
              <a:t>Has reduced hours at work, lose one bean.</a:t>
            </a:r>
          </a:p>
          <a:p>
            <a:pPr marL="171450" indent="-171450" eaLnBrk="1" hangingPunct="1">
              <a:spcBef>
                <a:spcPct val="0"/>
              </a:spcBef>
              <a:buFont typeface="Arial" panose="020B0604020202020204" pitchFamily="34" charset="0"/>
              <a:buChar char="•"/>
            </a:pPr>
            <a:r>
              <a:rPr lang="en-US" altLang="en-US" dirty="0"/>
              <a:t>Got a promotion, get one extra bean.</a:t>
            </a:r>
          </a:p>
          <a:p>
            <a:pPr marL="171450" indent="-171450" eaLnBrk="1" hangingPunct="1">
              <a:spcBef>
                <a:spcPct val="0"/>
              </a:spcBef>
              <a:buFont typeface="Arial" panose="020B0604020202020204" pitchFamily="34" charset="0"/>
              <a:buChar char="•"/>
            </a:pPr>
            <a:r>
              <a:rPr lang="en-US" altLang="en-US" dirty="0"/>
              <a:t>Public transportation is out of order for a month — change answer.</a:t>
            </a:r>
          </a:p>
          <a:p>
            <a:pPr marL="171450" indent="-171450" eaLnBrk="1" hangingPunct="1">
              <a:spcBef>
                <a:spcPct val="0"/>
              </a:spcBef>
              <a:buFont typeface="Arial" panose="020B0604020202020204" pitchFamily="34" charset="0"/>
              <a:buChar char="•"/>
            </a:pPr>
            <a:endParaRPr lang="en-US" altLang="en-US" dirty="0"/>
          </a:p>
        </p:txBody>
      </p:sp>
      <p:sp>
        <p:nvSpPr>
          <p:cNvPr id="74756" name="Slide Number Placeholder 3">
            <a:extLst>
              <a:ext uri="{FF2B5EF4-FFF2-40B4-BE49-F238E27FC236}">
                <a16:creationId xmlns:a16="http://schemas.microsoft.com/office/drawing/2014/main" id="{AB3C80F5-2C32-B44D-9F2D-A4CDE131FA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8F83C9-8AEE-7948-8A89-612E197EB8BA}" type="slidenum">
              <a:rPr lang="en-US" altLang="en-US" sz="1200">
                <a:latin typeface="Calibri" panose="020F0502020204030204" pitchFamily="34" charset="0"/>
              </a:rPr>
              <a:pPr/>
              <a:t>11</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96B6CEB7-44BE-0748-8E24-9842E0CD93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22299C52-426E-934F-A3BC-7D32F4962E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State that the first step in creating a budget is to track every dollar spent for at least a month. Using that information will help young people create categories for their budget, input the accurate dollar amounts for each category and let them look at their needs, wants and obligations. Let them know that this tracking sheet is available in the Supplemental Resources Handout. Ask young people how they track their expenses now. Some ideas may include using an app or online tool. </a:t>
            </a:r>
          </a:p>
          <a:p>
            <a:pPr eaLnBrk="1" hangingPunct="1">
              <a:spcBef>
                <a:spcPct val="0"/>
              </a:spcBef>
            </a:pPr>
            <a:endParaRPr lang="en-US" altLang="en-US" dirty="0"/>
          </a:p>
          <a:p>
            <a:pPr eaLnBrk="1" hangingPunct="1">
              <a:spcBef>
                <a:spcPct val="0"/>
              </a:spcBef>
            </a:pPr>
            <a:r>
              <a:rPr lang="en-US" altLang="en-US" dirty="0"/>
              <a:t>Watch the University of California’s Monthly Budget Video, which is hyperlinked on the slide (stop at 1:54) and can be found here: https://www.youtube.com/watch?v=SGcmAHzT0h0&amp;t=24s</a:t>
            </a:r>
          </a:p>
          <a:p>
            <a:pPr eaLnBrk="1" hangingPunct="1">
              <a:spcBef>
                <a:spcPct val="0"/>
              </a:spcBef>
            </a:pPr>
            <a:endParaRPr lang="en-US" altLang="en-US" dirty="0"/>
          </a:p>
        </p:txBody>
      </p:sp>
      <p:sp>
        <p:nvSpPr>
          <p:cNvPr id="72708" name="Slide Number Placeholder 3">
            <a:extLst>
              <a:ext uri="{FF2B5EF4-FFF2-40B4-BE49-F238E27FC236}">
                <a16:creationId xmlns:a16="http://schemas.microsoft.com/office/drawing/2014/main" id="{5C978FF0-7B10-7647-BA56-20CF3BD2FB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59DCBC-32EC-E84B-8843-11610E944873}" type="slidenum">
              <a:rPr lang="en-US" altLang="en-US" sz="1200">
                <a:latin typeface="Calibri" panose="020F0502020204030204" pitchFamily="34" charset="0"/>
              </a:rPr>
              <a:pPr/>
              <a:t>12</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23D32A48-BB1F-374E-ABCB-6216B15A26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3D2F4AE5-B3D0-6B41-A355-6376418F8A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Ask participants to unmute themselves and read these three types of budget tools. </a:t>
            </a:r>
          </a:p>
          <a:p>
            <a:pPr eaLnBrk="1" hangingPunct="1">
              <a:spcBef>
                <a:spcPct val="0"/>
              </a:spcBef>
            </a:pPr>
            <a:endParaRPr lang="en-US" altLang="en-US" dirty="0"/>
          </a:p>
          <a:p>
            <a:pPr eaLnBrk="1" hangingPunct="1">
              <a:spcBef>
                <a:spcPct val="0"/>
              </a:spcBef>
            </a:pPr>
            <a:r>
              <a:rPr lang="en-US" altLang="en-US" dirty="0"/>
              <a:t>Ask young people what they think of the different options. What tools to do they currently use for a budget? What do they think they will use in the future?</a:t>
            </a:r>
          </a:p>
          <a:p>
            <a:pPr eaLnBrk="1" hangingPunct="1">
              <a:spcBef>
                <a:spcPct val="0"/>
              </a:spcBef>
            </a:pPr>
            <a:endParaRPr lang="en-US" altLang="en-US" dirty="0"/>
          </a:p>
          <a:p>
            <a:pPr eaLnBrk="1" hangingPunct="1">
              <a:spcBef>
                <a:spcPct val="0"/>
              </a:spcBef>
            </a:pPr>
            <a:r>
              <a:rPr lang="en-US" altLang="en-US" dirty="0"/>
              <a:t>Tell the participants that if they want to use a mobile budgeting app, to carefully research it first. Let them know to check what data the app will collect, what if any cost there is for the app and the reputation of the company. Remind them that their financial institution may have tools to help them with budgeting as well. </a:t>
            </a:r>
          </a:p>
        </p:txBody>
      </p:sp>
      <p:sp>
        <p:nvSpPr>
          <p:cNvPr id="76804" name="Slide Number Placeholder 3">
            <a:extLst>
              <a:ext uri="{FF2B5EF4-FFF2-40B4-BE49-F238E27FC236}">
                <a16:creationId xmlns:a16="http://schemas.microsoft.com/office/drawing/2014/main" id="{44F76DEC-179E-4A46-915A-8C425204F3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D40A26-82A2-BC4B-B889-4948232A91C7}" type="slidenum">
              <a:rPr lang="en-US" altLang="en-US" sz="1200">
                <a:latin typeface="Calibri" panose="020F0502020204030204" pitchFamily="34" charset="0"/>
              </a:rPr>
              <a:pPr/>
              <a:t>13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43279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300600A6-609B-224B-B54F-F10204E9CF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769C8D5D-E06F-5746-A238-29664CF6FB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Let young people know that there are some general ideas or “Rules of Thumb” to help them be in control of their money. Ask a participant to read the ones listed. Ask them to put in the chat box their favorite one. Ask if they know of any other ideas. </a:t>
            </a:r>
          </a:p>
          <a:p>
            <a:pPr eaLnBrk="1" hangingPunct="1">
              <a:spcBef>
                <a:spcPct val="0"/>
              </a:spcBef>
            </a:pPr>
            <a:endParaRPr lang="en-US" altLang="en-US" dirty="0"/>
          </a:p>
          <a:p>
            <a:pPr eaLnBrk="1" hangingPunct="1">
              <a:spcBef>
                <a:spcPct val="0"/>
              </a:spcBef>
            </a:pPr>
            <a:r>
              <a:rPr lang="en-US" altLang="en-US" dirty="0"/>
              <a:t>Summarize by saying that creating a budget and tracking their spending can help them take charge of their financial well-being and make decisions to reach their goals. </a:t>
            </a:r>
          </a:p>
          <a:p>
            <a:pPr eaLnBrk="1" hangingPunct="1">
              <a:spcBef>
                <a:spcPct val="0"/>
              </a:spcBef>
            </a:pPr>
            <a:endParaRPr lang="en-US" altLang="en-US" dirty="0"/>
          </a:p>
        </p:txBody>
      </p:sp>
      <p:sp>
        <p:nvSpPr>
          <p:cNvPr id="80900" name="Slide Number Placeholder 3">
            <a:extLst>
              <a:ext uri="{FF2B5EF4-FFF2-40B4-BE49-F238E27FC236}">
                <a16:creationId xmlns:a16="http://schemas.microsoft.com/office/drawing/2014/main" id="{6A316D6C-71C2-384E-B68B-AA6B1DC2A6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772EFA-D40F-AA44-81FB-9CAF7F35B068}" type="slidenum">
              <a:rPr lang="en-US" altLang="en-US" sz="1200">
                <a:latin typeface="Calibri" panose="020F0502020204030204" pitchFamily="34" charset="0"/>
              </a:rPr>
              <a:pPr/>
              <a:t>14</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84155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CED25D4F-1CF0-2144-858E-A9B60FB93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8104AC54-3C24-EB4B-9CBE-2C3BB3553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participants if they have any questions on what was covered in the Key or any last comments.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Confirm the date/time for the next workshop.</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Thank everyone for attending/participating and give out your contact information so they can reach you with any questions. </a:t>
            </a:r>
          </a:p>
        </p:txBody>
      </p:sp>
      <p:sp>
        <p:nvSpPr>
          <p:cNvPr id="91139" name="Slide Number Placeholder 3">
            <a:extLst>
              <a:ext uri="{FF2B5EF4-FFF2-40B4-BE49-F238E27FC236}">
                <a16:creationId xmlns:a16="http://schemas.microsoft.com/office/drawing/2014/main" id="{2FEF9BBF-1998-4D41-A3D9-851BE5167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B7045C-A281-DE46-8688-75B5AEA169E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ea typeface="ＭＳ Ｐゴシック" panose="020B0600070205080204" pitchFamily="34" charset="-128"/>
              </a:rPr>
              <a:t>Facilitator: Introduce yourself. Ask participants to take themselves off mute and say their names, or if they are more comfortable, they may say hello by putting their name in the chat box. </a:t>
            </a:r>
          </a:p>
          <a:p>
            <a:pPr eaLnBrk="1" hangingPunct="1">
              <a:spcBef>
                <a:spcPct val="0"/>
              </a:spcBef>
            </a:pPr>
            <a:endParaRPr lang="en-US"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24FFB5C9-CAB1-134B-BC66-093E21B9DEEC}" type="slidenum">
              <a:rPr lang="en-US" altLang="en-US" smtClean="0"/>
              <a:pPr/>
              <a:t>2</a:t>
            </a:fld>
            <a:endParaRPr lang="en-US" altLang="en-US"/>
          </a:p>
        </p:txBody>
      </p:sp>
    </p:spTree>
    <p:extLst>
      <p:ext uri="{BB962C8B-B14F-4D97-AF65-F5344CB8AC3E}">
        <p14:creationId xmlns:p14="http://schemas.microsoft.com/office/powerpoint/2010/main" val="4215168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1C448C9-0A5B-E145-9C3B-23FCE534E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137364D8-FCF7-FA43-AE06-3105B95FEA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Discuss the content that is covered in Key 5: Paying Bills and Budgeting.</a:t>
            </a:r>
          </a:p>
          <a:p>
            <a:pPr eaLnBrk="1" hangingPunct="1">
              <a:spcBef>
                <a:spcPct val="0"/>
              </a:spcBef>
            </a:pPr>
            <a:endParaRPr lang="en-US" altLang="en-US" dirty="0"/>
          </a:p>
          <a:p>
            <a:pPr eaLnBrk="1" hangingPunct="1">
              <a:spcBef>
                <a:spcPct val="0"/>
              </a:spcBef>
            </a:pPr>
            <a:r>
              <a:rPr lang="en-US" altLang="en-US" dirty="0"/>
              <a:t>Let the participants know that there is a lot of material in the Key and you will not be able to cover it all in this virtual format. Encourage them to check the participant guide for the entire content. </a:t>
            </a:r>
          </a:p>
          <a:p>
            <a:pPr eaLnBrk="1" hangingPunct="1">
              <a:spcBef>
                <a:spcPct val="0"/>
              </a:spcBef>
            </a:pPr>
            <a:endParaRPr lang="en-US" altLang="en-US" dirty="0"/>
          </a:p>
          <a:p>
            <a:pPr eaLnBrk="1" hangingPunct="1">
              <a:spcBef>
                <a:spcPct val="0"/>
              </a:spcBef>
            </a:pPr>
            <a:r>
              <a:rPr lang="en-US" altLang="en-US" dirty="0">
                <a:ea typeface="ＭＳ Ｐゴシック" panose="020B0600070205080204" pitchFamily="34" charset="-128"/>
              </a:rPr>
              <a:t>Let them know that the Key Participant Guides can be found at: https://</a:t>
            </a:r>
            <a:r>
              <a:rPr lang="en-US" altLang="en-US" dirty="0" err="1">
                <a:ea typeface="ＭＳ Ｐゴシック" panose="020B0600070205080204" pitchFamily="34" charset="-128"/>
              </a:rPr>
              <a:t>www.aecf.org</a:t>
            </a:r>
            <a:r>
              <a:rPr lang="en-US" altLang="en-US" dirty="0">
                <a:ea typeface="ＭＳ Ｐゴシック" panose="020B0600070205080204" pitchFamily="34" charset="-128"/>
              </a:rPr>
              <a:t>/resources/keys-to-your-financial-future-participant-guides.</a:t>
            </a:r>
          </a:p>
          <a:p>
            <a:pPr eaLnBrk="1" hangingPunct="1">
              <a:spcBef>
                <a:spcPct val="0"/>
              </a:spcBef>
            </a:pPr>
            <a:endParaRPr lang="en-US" altLang="en-US" dirty="0"/>
          </a:p>
          <a:p>
            <a:pPr eaLnBrk="1" hangingPunct="1">
              <a:spcBef>
                <a:spcPct val="0"/>
              </a:spcBef>
            </a:pPr>
            <a:r>
              <a:rPr lang="en-US" altLang="en-US" dirty="0"/>
              <a:t>Be sure that you cover these two main points during this workshop:</a:t>
            </a:r>
          </a:p>
          <a:p>
            <a:pPr marL="171450" indent="-171450" eaLnBrk="1" hangingPunct="1">
              <a:spcBef>
                <a:spcPct val="0"/>
              </a:spcBef>
              <a:buFont typeface="Arial" panose="020B0604020202020204" pitchFamily="34" charset="0"/>
              <a:buChar char="•"/>
            </a:pPr>
            <a:r>
              <a:rPr lang="en-US" altLang="en-US" dirty="0"/>
              <a:t>Pay bills on time</a:t>
            </a:r>
          </a:p>
          <a:p>
            <a:pPr marL="171450" indent="-171450" eaLnBrk="1" hangingPunct="1">
              <a:spcBef>
                <a:spcPct val="0"/>
              </a:spcBef>
              <a:buFont typeface="Arial" panose="020B0604020202020204" pitchFamily="34" charset="0"/>
              <a:buChar char="•"/>
            </a:pPr>
            <a:r>
              <a:rPr lang="en-US" altLang="en-US" dirty="0"/>
              <a:t>Create a budget and track money being spent to make sure it is going where you need it to go</a:t>
            </a:r>
          </a:p>
          <a:p>
            <a:pPr eaLnBrk="1" hangingPunct="1">
              <a:spcBef>
                <a:spcPct val="0"/>
              </a:spcBef>
            </a:pPr>
            <a:endParaRPr lang="en-US" altLang="en-US" dirty="0"/>
          </a:p>
        </p:txBody>
      </p:sp>
      <p:sp>
        <p:nvSpPr>
          <p:cNvPr id="56324" name="Slide Number Placeholder 3">
            <a:extLst>
              <a:ext uri="{FF2B5EF4-FFF2-40B4-BE49-F238E27FC236}">
                <a16:creationId xmlns:a16="http://schemas.microsoft.com/office/drawing/2014/main" id="{8A0AD0A4-541F-AE47-AA92-EB85B2834C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4FCE7D-4593-1348-8216-DD839B8D16E7}" type="slidenum">
              <a:rPr lang="en-US" altLang="en-US" sz="1200">
                <a:latin typeface="Calibri" panose="020F0502020204030204" pitchFamily="34" charset="0"/>
              </a:rPr>
              <a:pPr/>
              <a:t>3</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63FA9286-C2F1-154D-9BC5-016BE6BE25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7357390D-A28E-CB42-AAD3-DDFA032C3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ea typeface="ＭＳ Ｐゴシック" panose="020B0600070205080204" pitchFamily="34" charset="-128"/>
              </a:rPr>
              <a:t>Do a fun icebreaker question following up on Key 4 where young people can take themselves off of mute and say their answer to the question or put it in the </a:t>
            </a:r>
            <a:r>
              <a:rPr lang="en-US" altLang="en-US">
                <a:ea typeface="ＭＳ Ｐゴシック" panose="020B0600070205080204" pitchFamily="34" charset="-128"/>
              </a:rPr>
              <a:t>chat box.</a:t>
            </a:r>
            <a:endParaRPr lang="en-US" altLang="en-US" dirty="0">
              <a:ea typeface="ＭＳ Ｐゴシック" panose="020B0600070205080204" pitchFamily="34" charset="-128"/>
            </a:endParaRPr>
          </a:p>
          <a:p>
            <a:pPr eaLnBrk="1" hangingPunct="1">
              <a:spcBef>
                <a:spcPct val="0"/>
              </a:spcBef>
            </a:pPr>
            <a:endParaRPr lang="en-US" altLang="en-US" dirty="0"/>
          </a:p>
        </p:txBody>
      </p:sp>
      <p:sp>
        <p:nvSpPr>
          <p:cNvPr id="60420" name="Slide Number Placeholder 3">
            <a:extLst>
              <a:ext uri="{FF2B5EF4-FFF2-40B4-BE49-F238E27FC236}">
                <a16:creationId xmlns:a16="http://schemas.microsoft.com/office/drawing/2014/main" id="{013D1E69-9C9A-A248-902C-57A3C027F7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FD292B-41DB-A04C-879F-09691F1D0E26}" type="slidenum">
              <a:rPr lang="en-US" altLang="en-US" sz="1200">
                <a:latin typeface="Calibri" panose="020F0502020204030204" pitchFamily="34" charset="0"/>
              </a:rPr>
              <a:pPr/>
              <a:t>4</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5A0FB38-8F1F-5B41-99F8-3D5BC35FB1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C33F938E-3CF7-3F40-819E-F2639E0BCA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Ask everyone to take themselves off mute or put in the chat box what they think is a need, a want and an obligation. Following are some examples: </a:t>
            </a:r>
          </a:p>
          <a:p>
            <a:pPr eaLnBrk="1" hangingPunct="1">
              <a:spcBef>
                <a:spcPct val="0"/>
              </a:spcBef>
            </a:pPr>
            <a:r>
              <a:rPr lang="en-US" altLang="en-US" dirty="0"/>
              <a:t>Needs — housing, transportation, clothing, food, cell phone; </a:t>
            </a:r>
          </a:p>
          <a:p>
            <a:pPr eaLnBrk="1" hangingPunct="1">
              <a:spcBef>
                <a:spcPct val="0"/>
              </a:spcBef>
            </a:pPr>
            <a:r>
              <a:rPr lang="en-US" altLang="en-US" dirty="0"/>
              <a:t>Wants — lots of clothing, personal grooming, pets, video games, vacations. </a:t>
            </a:r>
          </a:p>
          <a:p>
            <a:pPr eaLnBrk="1" hangingPunct="1">
              <a:spcBef>
                <a:spcPct val="0"/>
              </a:spcBef>
            </a:pPr>
            <a:endParaRPr lang="en-US" altLang="en-US" dirty="0"/>
          </a:p>
          <a:p>
            <a:pPr eaLnBrk="1" hangingPunct="1">
              <a:spcBef>
                <a:spcPct val="0"/>
              </a:spcBef>
            </a:pPr>
            <a:r>
              <a:rPr lang="en-US" altLang="en-US" dirty="0"/>
              <a:t>But it’s important to note that even within a “Need” category there are essentials and wants within it. For example, groceries are a need, but we may want to buy all organic or extra snacks that aren’t essential, etc. In addition, the definition of need vs. want is unique to each of us. A vacation may be a need to one person and a want to another. </a:t>
            </a:r>
          </a:p>
          <a:p>
            <a:pPr eaLnBrk="1" hangingPunct="1">
              <a:spcBef>
                <a:spcPct val="0"/>
              </a:spcBef>
            </a:pPr>
            <a:endParaRPr lang="en-US" altLang="en-US" dirty="0"/>
          </a:p>
          <a:p>
            <a:pPr eaLnBrk="1" hangingPunct="1">
              <a:spcBef>
                <a:spcPct val="0"/>
              </a:spcBef>
            </a:pPr>
            <a:r>
              <a:rPr lang="en-US" altLang="en-US" dirty="0"/>
              <a:t>Show the Columbia College’s “Needs vs. Wants” video. The video is embedded in the PPT and can be found here: https://www.youtube.com/watch?v=QyuU4wFIz3o</a:t>
            </a:r>
          </a:p>
          <a:p>
            <a:pPr eaLnBrk="1" hangingPunct="1">
              <a:spcBef>
                <a:spcPct val="0"/>
              </a:spcBef>
            </a:pPr>
            <a:endParaRPr lang="en-US" altLang="en-US" dirty="0"/>
          </a:p>
          <a:p>
            <a:pPr eaLnBrk="1" hangingPunct="1">
              <a:spcBef>
                <a:spcPct val="0"/>
              </a:spcBef>
            </a:pPr>
            <a:r>
              <a:rPr lang="en-US" altLang="en-US" dirty="0"/>
              <a:t>Define an obligation as something a person is morally or legally bound by; a duty or commitment. For example, if someone signs a contract to buy a car, that means they are legally obligated to pay for the car. </a:t>
            </a:r>
          </a:p>
          <a:p>
            <a:pPr eaLnBrk="1" hangingPunct="1">
              <a:spcBef>
                <a:spcPct val="0"/>
              </a:spcBef>
            </a:pPr>
            <a:endParaRPr lang="en-US" altLang="en-US" dirty="0"/>
          </a:p>
          <a:p>
            <a:pPr eaLnBrk="1" hangingPunct="1">
              <a:spcBef>
                <a:spcPct val="0"/>
              </a:spcBef>
            </a:pPr>
            <a:r>
              <a:rPr lang="en-US" altLang="en-US" dirty="0"/>
              <a:t>Some things might be both a need and an obligation. Ask participants for some examples. </a:t>
            </a:r>
          </a:p>
          <a:p>
            <a:pPr eaLnBrk="1" hangingPunct="1">
              <a:spcBef>
                <a:spcPct val="0"/>
              </a:spcBef>
            </a:pPr>
            <a:endParaRPr lang="en-US" altLang="en-US" dirty="0"/>
          </a:p>
        </p:txBody>
      </p:sp>
      <p:sp>
        <p:nvSpPr>
          <p:cNvPr id="62468" name="Slide Number Placeholder 3">
            <a:extLst>
              <a:ext uri="{FF2B5EF4-FFF2-40B4-BE49-F238E27FC236}">
                <a16:creationId xmlns:a16="http://schemas.microsoft.com/office/drawing/2014/main" id="{3853CB97-EB96-6140-AFB5-B9BEEF421C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CA8089-28C7-AD4D-8F79-DB779F79DFE4}" type="slidenum">
              <a:rPr lang="en-US" altLang="en-US" sz="1200">
                <a:latin typeface="Calibri" panose="020F0502020204030204" pitchFamily="34" charset="0"/>
              </a:rPr>
              <a:pPr/>
              <a:t>5</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CC5CEFA5-05E1-994C-AE5B-FF6659CC64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348D220A-6C0F-1840-ADB4-D1ADBFB3AF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Familiarize yourself with Layla’s scenario, on page 13 in the original Key 5 Facilitator Guide and summarize by reading the bullets.</a:t>
            </a:r>
          </a:p>
          <a:p>
            <a:pPr eaLnBrk="1" hangingPunct="1">
              <a:spcBef>
                <a:spcPct val="0"/>
              </a:spcBef>
            </a:pPr>
            <a:endParaRPr lang="en-US" altLang="en-US" dirty="0"/>
          </a:p>
          <a:p>
            <a:pPr eaLnBrk="1" hangingPunct="1">
              <a:spcBef>
                <a:spcPct val="0"/>
              </a:spcBef>
            </a:pPr>
            <a:r>
              <a:rPr lang="en-US" altLang="en-US" dirty="0"/>
              <a:t>Ask youth what are Layla’s needs: Answers may be clothing for work, cell phone, car for work</a:t>
            </a:r>
          </a:p>
          <a:p>
            <a:pPr eaLnBrk="1" hangingPunct="1">
              <a:spcBef>
                <a:spcPct val="0"/>
              </a:spcBef>
            </a:pPr>
            <a:r>
              <a:rPr lang="en-US" altLang="en-US" dirty="0"/>
              <a:t>Ask youth what are Layla’s wants: Answers may be lunch with co-workers, expensive clothes and makeup, massage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Ask youth what are Layla’s obligations: Answers may be child support, credit card bill</a:t>
            </a:r>
          </a:p>
          <a:p>
            <a:pPr eaLnBrk="1" hangingPunct="1">
              <a:spcBef>
                <a:spcPct val="0"/>
              </a:spcBef>
            </a:pPr>
            <a:r>
              <a:rPr lang="en-US" altLang="en-US" dirty="0"/>
              <a:t>Ask youth what are their ideas on how Layla could spend her money</a:t>
            </a:r>
          </a:p>
          <a:p>
            <a:pPr eaLnBrk="1" hangingPunct="1">
              <a:spcBef>
                <a:spcPct val="0"/>
              </a:spcBef>
            </a:pPr>
            <a:endParaRPr lang="en-US" altLang="en-US" dirty="0"/>
          </a:p>
        </p:txBody>
      </p:sp>
      <p:sp>
        <p:nvSpPr>
          <p:cNvPr id="64516" name="Slide Number Placeholder 3">
            <a:extLst>
              <a:ext uri="{FF2B5EF4-FFF2-40B4-BE49-F238E27FC236}">
                <a16:creationId xmlns:a16="http://schemas.microsoft.com/office/drawing/2014/main" id="{A5FA6D72-8126-7E4E-AD1D-AE53AB41D2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265D5B-3465-A84D-9C09-B7A2AB6C68C2}" type="slidenum">
              <a:rPr lang="en-US" altLang="en-US" sz="1200">
                <a:latin typeface="Calibri" panose="020F0502020204030204" pitchFamily="34" charset="0"/>
              </a:rPr>
              <a:pPr/>
              <a:t>6</a:t>
            </a:fld>
            <a:endParaRPr lang="en-US" altLang="en-US"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21981EE-DB5E-A445-B560-65EB19A6AA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D1240B09-D9C2-9442-923C-D597FF051D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rPr>
              <a:t>Wrapping up the previous discussion of Layla, tell the group that it’s our job to organize our expenses and bills. Explain that bills are obligations we have and discuss the difference between bills and expenses — expenses are things we spend money on but don't have a contract involved with them. Go through the examples of car, groceries, rent/mortgage, gas and books for school, asking the youth to decide if one is a bill or an expense. Note that buying books for school not only is an expense but also is considered a periodic expense (not monthly) since it happens once a semester. </a:t>
            </a: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66564" name="Slide Number Placeholder 3">
            <a:extLst>
              <a:ext uri="{FF2B5EF4-FFF2-40B4-BE49-F238E27FC236}">
                <a16:creationId xmlns:a16="http://schemas.microsoft.com/office/drawing/2014/main" id="{C1E612A8-189E-FA4B-AA57-14FC38AA52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985DAE-554B-0047-B048-474E00464A01}" type="slidenum">
              <a:rPr lang="en-US" altLang="en-US" sz="1200">
                <a:latin typeface="Calibri" panose="020F0502020204030204" pitchFamily="34" charset="0"/>
              </a:rPr>
              <a:pPr/>
              <a:t>7</a:t>
            </a:fld>
            <a:endParaRPr lang="en-US" altLang="en-US" sz="1200">
              <a:latin typeface="Calibri" panose="020F0502020204030204" pitchFamily="34" charset="0"/>
            </a:endParaRPr>
          </a:p>
        </p:txBody>
      </p:sp>
    </p:spTree>
    <p:extLst>
      <p:ext uri="{BB962C8B-B14F-4D97-AF65-F5344CB8AC3E}">
        <p14:creationId xmlns:p14="http://schemas.microsoft.com/office/powerpoint/2010/main" val="1219252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21981EE-DB5E-A445-B560-65EB19A6AA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D1240B09-D9C2-9442-923C-D597FF051D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rPr>
              <a:t>Ask young people to unmute themselves or put in the chat box how they pay bills or how they see those around them paying bills. Ask them to share some of the pros and cons of each payment method.</a:t>
            </a:r>
            <a:r>
              <a:rPr lang="en-US" altLang="en-US" dirty="0">
                <a:solidFill>
                  <a:srgbClr val="FF0000"/>
                </a:solidFill>
                <a:ea typeface="ＭＳ Ｐゴシック"/>
              </a:rPr>
              <a:t> </a:t>
            </a:r>
            <a:r>
              <a:rPr lang="en-US" altLang="en-US" dirty="0">
                <a:ea typeface="ＭＳ Ｐゴシック"/>
              </a:rPr>
              <a:t>Discuss their ideas along with:</a:t>
            </a:r>
            <a:endParaRPr lang="en-US" altLang="en-US" dirty="0">
              <a:cs typeface="Calibri"/>
            </a:endParaRPr>
          </a:p>
          <a:p>
            <a:pPr eaLnBrk="1" hangingPunct="1">
              <a:spcBef>
                <a:spcPct val="0"/>
              </a:spcBef>
            </a:pPr>
            <a:r>
              <a:rPr lang="en-US" altLang="en-US" dirty="0"/>
              <a:t> </a:t>
            </a:r>
          </a:p>
          <a:p>
            <a:pPr eaLnBrk="1" hangingPunct="1">
              <a:spcBef>
                <a:spcPct val="0"/>
              </a:spcBef>
            </a:pPr>
            <a:r>
              <a:rPr lang="en-US" altLang="en-US" dirty="0"/>
              <a:t>Paying with cash: no fees involved but time consuming to go to the place of business to pay</a:t>
            </a:r>
          </a:p>
          <a:p>
            <a:pPr eaLnBrk="1" hangingPunct="1">
              <a:spcBef>
                <a:spcPct val="0"/>
              </a:spcBef>
            </a:pPr>
            <a:r>
              <a:rPr lang="en-US" altLang="en-US" dirty="0"/>
              <a:t>Using a prepaid card: easy to get one but need to watch for fees</a:t>
            </a:r>
          </a:p>
          <a:p>
            <a:pPr eaLnBrk="1" hangingPunct="1">
              <a:spcBef>
                <a:spcPct val="0"/>
              </a:spcBef>
            </a:pPr>
            <a:r>
              <a:rPr lang="en-US" altLang="en-US" dirty="0"/>
              <a:t>Online bill pay using their bank/credit union: convenient to use, need to be sure the money for the bill is in the account to avoid overdraft fees. This is covered in Key 7 but emphasize the need to know how much money is in their checking account at all times. </a:t>
            </a:r>
          </a:p>
          <a:p>
            <a:pPr eaLnBrk="1" hangingPunct="1">
              <a:spcBef>
                <a:spcPct val="0"/>
              </a:spcBef>
            </a:pPr>
            <a:r>
              <a:rPr lang="en-US" altLang="en-US" dirty="0"/>
              <a:t>Peer-to-peer payment such as Venmo/Cash App: easy to set up and use, not as many protections as online bill paying and no protection if you send the money to the wrong person.</a:t>
            </a:r>
          </a:p>
          <a:p>
            <a:pPr eaLnBrk="1" hangingPunct="1">
              <a:spcBef>
                <a:spcPct val="0"/>
              </a:spcBef>
            </a:pPr>
            <a:endParaRPr lang="en-US" altLang="en-US" dirty="0"/>
          </a:p>
          <a:p>
            <a:pPr eaLnBrk="1" hangingPunct="1">
              <a:spcBef>
                <a:spcPct val="0"/>
              </a:spcBef>
            </a:pPr>
            <a:r>
              <a:rPr lang="en-US" altLang="en-US" dirty="0"/>
              <a:t>Encourage participants to share stories and personal experiences using each of these types of payment methods by asking questions like: Have you ever sent the wrong person money on Cash App? What happened? What does it mean to overdraft your checking account and what happens if you do?</a:t>
            </a:r>
          </a:p>
          <a:p>
            <a:pPr eaLnBrk="1" hangingPunct="1">
              <a:spcBef>
                <a:spcPct val="0"/>
              </a:spcBef>
            </a:pPr>
            <a:endParaRPr lang="en-US" altLang="en-US" dirty="0"/>
          </a:p>
          <a:p>
            <a:pPr eaLnBrk="1" hangingPunct="1">
              <a:spcBef>
                <a:spcPct val="0"/>
              </a:spcBef>
            </a:pPr>
            <a:r>
              <a:rPr lang="en-US" altLang="en-US" dirty="0"/>
              <a:t>Emphasize the need to save all receipts to document their payments in case the company states the payment was not received and the need to pay on time. </a:t>
            </a:r>
          </a:p>
          <a:p>
            <a:pPr eaLnBrk="1" hangingPunct="1">
              <a:spcBef>
                <a:spcPct val="0"/>
              </a:spcBef>
            </a:pPr>
            <a:endParaRPr lang="en-US" altLang="en-US" dirty="0"/>
          </a:p>
        </p:txBody>
      </p:sp>
      <p:sp>
        <p:nvSpPr>
          <p:cNvPr id="66564" name="Slide Number Placeholder 3">
            <a:extLst>
              <a:ext uri="{FF2B5EF4-FFF2-40B4-BE49-F238E27FC236}">
                <a16:creationId xmlns:a16="http://schemas.microsoft.com/office/drawing/2014/main" id="{C1E612A8-189E-FA4B-AA57-14FC38AA52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985DAE-554B-0047-B048-474E00464A01}" type="slidenum">
              <a:rPr lang="en-US" altLang="en-US" sz="1200">
                <a:latin typeface="Calibri" panose="020F0502020204030204" pitchFamily="34" charset="0"/>
              </a:rPr>
              <a:pPr/>
              <a:t>8</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D5C64C27-ADD8-B442-9DDB-913F57EB67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DFEB24E-1EF6-F346-BB31-050A415421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State that one way to make sure all their bills get paid on time is to use a Bill Calendar. To make a bill calendar, you put down the due dates for all your bills on a calendar where you can see the whole month. There is a sample in the Supplemental Resources Handout, but young people can download a calendar page or use a Word template for a calendar to create their own. They can list their income on the days when they get it as well. Ask a participant to read the bills that are due on the week of August 8. Share your screen and use a calculator to add up the total money needed to pay all of those bills on time ($327.95). Ask them what they think could be done if the person didn’t have that amount in their account that week? Point out that they could call the company and ask that the due date for the bills be moved for all future bills. For example, the Community Credit Union bill’s due date could move to the 18</a:t>
            </a:r>
            <a:r>
              <a:rPr lang="en-US" altLang="en-US" baseline="30000" dirty="0"/>
              <a:t>th</a:t>
            </a:r>
            <a:r>
              <a:rPr lang="en-US" altLang="en-US" dirty="0"/>
              <a:t>. </a:t>
            </a:r>
          </a:p>
          <a:p>
            <a:pPr eaLnBrk="1" hangingPunct="1">
              <a:spcBef>
                <a:spcPct val="0"/>
              </a:spcBef>
            </a:pPr>
            <a:endParaRPr lang="en-US" altLang="en-US" dirty="0"/>
          </a:p>
          <a:p>
            <a:pPr eaLnBrk="1" hangingPunct="1">
              <a:spcBef>
                <a:spcPct val="0"/>
              </a:spcBef>
            </a:pPr>
            <a:r>
              <a:rPr lang="en-US" altLang="en-US" dirty="0"/>
              <a:t>Ask young people if they have any other ways to track when their bills are due to make sure they pay them on time. Emphasize that Key 2 showed that paying bills on time will avoid late fees and is the highest factor in credit scores. </a:t>
            </a:r>
          </a:p>
          <a:p>
            <a:pPr eaLnBrk="1" hangingPunct="1">
              <a:spcBef>
                <a:spcPct val="0"/>
              </a:spcBef>
            </a:pPr>
            <a:endParaRPr lang="en-US" altLang="en-US" dirty="0"/>
          </a:p>
        </p:txBody>
      </p:sp>
      <p:sp>
        <p:nvSpPr>
          <p:cNvPr id="68612" name="Slide Number Placeholder 3">
            <a:extLst>
              <a:ext uri="{FF2B5EF4-FFF2-40B4-BE49-F238E27FC236}">
                <a16:creationId xmlns:a16="http://schemas.microsoft.com/office/drawing/2014/main" id="{4EB449C2-CAA1-734C-8336-47398FE238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117FE3-5121-614B-AAF7-9067B84B4100}" type="slidenum">
              <a:rPr lang="en-US" altLang="en-US" sz="1200">
                <a:latin typeface="Calibri" panose="020F0502020204030204" pitchFamily="34" charset="0"/>
              </a:rPr>
              <a:pPr/>
              <a:t>9</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C9FD50-A810-A647-98DB-D1BC38CB31CD}"/>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F90C2F08-416A-5041-B4B3-FEA82BDA67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lIns="0"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1615060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ver--Pic 2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65D1EBD4-F10E-E44D-A398-EE045CCAB8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A07AB559-D19A-6A49-9523-A008077AFE2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60756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ver--Pic 3 (System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133B362F-1023-8D4F-ACC4-453FC34E0A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B1E354FC-14B6-4A4F-BF24-741B456075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9" cy="2135139"/>
          </a:xfrm>
        </p:spPr>
        <p:txBody>
          <a:bodyPr tIns="137160" rIns="137160" anchor="t"/>
          <a:lstStyle>
            <a:lvl1pPr marL="0" indent="0" algn="l">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87313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ver--Pic 4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252EF3DC-1B8E-414F-A7F7-A2CD8B9540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CE0BFAB4-5822-0D46-B821-248D6DE7CC87}"/>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person holding a basketball&#10;&#10;Description automatically generated">
            <a:extLst>
              <a:ext uri="{FF2B5EF4-FFF2-40B4-BE49-F238E27FC236}">
                <a16:creationId xmlns:a16="http://schemas.microsoft.com/office/drawing/2014/main" id="{0FCD24A5-E113-C240-BAB0-2EAFEAAB32A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7A6004D-3181-FD4C-9A86-5BE67209D2D1}"/>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183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DC57ACDE-7EFC-BC47-B6BE-F7FDD3525B0A}"/>
              </a:ext>
            </a:extLst>
          </p:cNvPr>
          <p:cNvSpPr>
            <a:spLocks noGrp="1"/>
          </p:cNvSpPr>
          <p:nvPr>
            <p:ph type="sldNum" sz="quarter" idx="10"/>
          </p:nvPr>
        </p:nvSpPr>
        <p:spPr/>
        <p:txBody>
          <a:bodyPr/>
          <a:lstStyle>
            <a:lvl1pPr>
              <a:defRPr/>
            </a:lvl1pPr>
          </a:lstStyle>
          <a:p>
            <a:fld id="{020074C1-06BF-444A-A53F-90073A4A0A1B}" type="slidenum">
              <a:rPr lang="en-US" altLang="en-US"/>
              <a:pPr/>
              <a:t>‹#›</a:t>
            </a:fld>
            <a:endParaRPr lang="en-US" altLang="en-US"/>
          </a:p>
        </p:txBody>
      </p:sp>
    </p:spTree>
    <p:extLst>
      <p:ext uri="{BB962C8B-B14F-4D97-AF65-F5344CB8AC3E}">
        <p14:creationId xmlns:p14="http://schemas.microsoft.com/office/powerpoint/2010/main" val="4060015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386831B9-E34C-6045-8333-6C7FD12521C8}"/>
              </a:ext>
            </a:extLst>
          </p:cNvPr>
          <p:cNvSpPr>
            <a:spLocks noGrp="1"/>
          </p:cNvSpPr>
          <p:nvPr>
            <p:ph type="sldNum" sz="quarter" idx="12"/>
          </p:nvPr>
        </p:nvSpPr>
        <p:spPr/>
        <p:txBody>
          <a:bodyPr/>
          <a:lstStyle>
            <a:lvl1pPr>
              <a:defRPr/>
            </a:lvl1pPr>
          </a:lstStyle>
          <a:p>
            <a:fld id="{3870E013-9BD2-8947-A05E-3BD820DFB66B}" type="slidenum">
              <a:rPr lang="en-US" altLang="en-US"/>
              <a:pPr/>
              <a:t>‹#›</a:t>
            </a:fld>
            <a:endParaRPr lang="en-US" altLang="en-US"/>
          </a:p>
        </p:txBody>
      </p:sp>
    </p:spTree>
    <p:extLst>
      <p:ext uri="{BB962C8B-B14F-4D97-AF65-F5344CB8AC3E}">
        <p14:creationId xmlns:p14="http://schemas.microsoft.com/office/powerpoint/2010/main" val="1675289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59D73C8-2E03-0A44-80D8-C65D8A473BC6}"/>
              </a:ext>
            </a:extLst>
          </p:cNvPr>
          <p:cNvSpPr>
            <a:spLocks noGrp="1"/>
          </p:cNvSpPr>
          <p:nvPr>
            <p:ph type="sldNum" sz="quarter" idx="10"/>
          </p:nvPr>
        </p:nvSpPr>
        <p:spPr/>
        <p:txBody>
          <a:bodyPr/>
          <a:lstStyle>
            <a:lvl1pPr>
              <a:defRPr/>
            </a:lvl1pPr>
          </a:lstStyle>
          <a:p>
            <a:fld id="{1A582F0A-4E05-4C4F-ADF6-220E05476D2F}" type="slidenum">
              <a:rPr lang="en-US" altLang="en-US"/>
              <a:pPr/>
              <a:t>‹#›</a:t>
            </a:fld>
            <a:endParaRPr lang="en-US" altLang="en-US"/>
          </a:p>
        </p:txBody>
      </p:sp>
    </p:spTree>
    <p:extLst>
      <p:ext uri="{BB962C8B-B14F-4D97-AF65-F5344CB8AC3E}">
        <p14:creationId xmlns:p14="http://schemas.microsoft.com/office/powerpoint/2010/main" val="2760858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8B7602F-7FD3-5144-9833-7C3EC94783DE}"/>
              </a:ext>
            </a:extLst>
          </p:cNvPr>
          <p:cNvSpPr>
            <a:spLocks noGrp="1"/>
          </p:cNvSpPr>
          <p:nvPr>
            <p:ph type="sldNum" sz="quarter" idx="10"/>
          </p:nvPr>
        </p:nvSpPr>
        <p:spPr/>
        <p:txBody>
          <a:bodyPr/>
          <a:lstStyle>
            <a:lvl1pPr>
              <a:defRPr/>
            </a:lvl1pPr>
          </a:lstStyle>
          <a:p>
            <a:fld id="{3F7EDADC-AAC8-6048-971D-6045F56FDD1D}" type="slidenum">
              <a:rPr lang="en-US" altLang="en-US"/>
              <a:pPr/>
              <a:t>‹#›</a:t>
            </a:fld>
            <a:endParaRPr lang="en-US" altLang="en-US"/>
          </a:p>
        </p:txBody>
      </p:sp>
    </p:spTree>
    <p:extLst>
      <p:ext uri="{BB962C8B-B14F-4D97-AF65-F5344CB8AC3E}">
        <p14:creationId xmlns:p14="http://schemas.microsoft.com/office/powerpoint/2010/main" val="2036471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494D5619-89CF-0A46-8842-E486F78880B5}"/>
              </a:ext>
            </a:extLst>
          </p:cNvPr>
          <p:cNvSpPr>
            <a:spLocks noGrp="1"/>
          </p:cNvSpPr>
          <p:nvPr>
            <p:ph type="sldNum" sz="quarter" idx="10"/>
          </p:nvPr>
        </p:nvSpPr>
        <p:spPr/>
        <p:txBody>
          <a:bodyPr/>
          <a:lstStyle>
            <a:lvl1pPr>
              <a:defRPr/>
            </a:lvl1pPr>
          </a:lstStyle>
          <a:p>
            <a:fld id="{8B2473CD-26BA-2C45-8AB5-C7C28805060F}" type="slidenum">
              <a:rPr lang="en-US" altLang="en-US"/>
              <a:pPr/>
              <a:t>‹#›</a:t>
            </a:fld>
            <a:endParaRPr lang="en-US" altLang="en-US"/>
          </a:p>
        </p:txBody>
      </p:sp>
    </p:spTree>
    <p:extLst>
      <p:ext uri="{BB962C8B-B14F-4D97-AF65-F5344CB8AC3E}">
        <p14:creationId xmlns:p14="http://schemas.microsoft.com/office/powerpoint/2010/main" val="3297714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78A595A-E20A-6E4A-9164-9246100CA266}"/>
              </a:ext>
            </a:extLst>
          </p:cNvPr>
          <p:cNvSpPr>
            <a:spLocks noGrp="1"/>
          </p:cNvSpPr>
          <p:nvPr>
            <p:ph type="sldNum" sz="quarter" idx="10"/>
          </p:nvPr>
        </p:nvSpPr>
        <p:spPr/>
        <p:txBody>
          <a:bodyPr/>
          <a:lstStyle>
            <a:lvl1pPr>
              <a:defRPr/>
            </a:lvl1pPr>
          </a:lstStyle>
          <a:p>
            <a:fld id="{8F21267D-388C-AA4E-AF34-357EDF8EDDE4}" type="slidenum">
              <a:rPr lang="en-US" altLang="en-US"/>
              <a:pPr/>
              <a:t>‹#›</a:t>
            </a:fld>
            <a:endParaRPr lang="en-US" altLang="en-US"/>
          </a:p>
        </p:txBody>
      </p:sp>
    </p:spTree>
    <p:extLst>
      <p:ext uri="{BB962C8B-B14F-4D97-AF65-F5344CB8AC3E}">
        <p14:creationId xmlns:p14="http://schemas.microsoft.com/office/powerpoint/2010/main" val="2321076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728FA4D-554F-DA4D-9D77-E8797E4A9058}"/>
              </a:ext>
            </a:extLst>
          </p:cNvPr>
          <p:cNvSpPr>
            <a:spLocks noGrp="1"/>
          </p:cNvSpPr>
          <p:nvPr>
            <p:ph type="sldNum" sz="quarter" idx="10"/>
          </p:nvPr>
        </p:nvSpPr>
        <p:spPr/>
        <p:txBody>
          <a:bodyPr/>
          <a:lstStyle>
            <a:lvl1pPr>
              <a:defRPr/>
            </a:lvl1pPr>
          </a:lstStyle>
          <a:p>
            <a:fld id="{24959D55-CD82-E248-B5F9-F49C108F7FED}" type="slidenum">
              <a:rPr lang="en-US" altLang="en-US"/>
              <a:pPr/>
              <a:t>‹#›</a:t>
            </a:fld>
            <a:endParaRPr lang="en-US" altLang="en-US"/>
          </a:p>
        </p:txBody>
      </p:sp>
    </p:spTree>
    <p:extLst>
      <p:ext uri="{BB962C8B-B14F-4D97-AF65-F5344CB8AC3E}">
        <p14:creationId xmlns:p14="http://schemas.microsoft.com/office/powerpoint/2010/main" val="268110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Color (Casey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2D92F9F4-69E7-2E46-B971-293DDB1FAA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14" name="Text Placeholder 13"/>
          <p:cNvSpPr>
            <a:spLocks noGrp="1"/>
          </p:cNvSpPr>
          <p:nvPr>
            <p:ph type="body" sz="quarter" idx="12"/>
          </p:nvPr>
        </p:nvSpPr>
        <p:spPr>
          <a:xfrm>
            <a:off x="0" y="6170614"/>
            <a:ext cx="9400117" cy="687387"/>
          </a:xfrm>
        </p:spPr>
        <p:txBody>
          <a:bodyPr lIns="457200" tIns="0" rIns="457200" bIns="457200" anchor="b"/>
          <a:lstStyle>
            <a:lvl1pPr algn="l">
              <a:defRPr sz="1800" baseline="0">
                <a:solidFill>
                  <a:srgbClr val="9D740F"/>
                </a:solidFill>
              </a:defRPr>
            </a:lvl1pPr>
          </a:lstStyle>
          <a:p>
            <a:pPr lvl="0"/>
            <a:r>
              <a:rPr lang="en-US"/>
              <a:t>Click to edit Master text styles</a:t>
            </a:r>
          </a:p>
        </p:txBody>
      </p:sp>
      <p:sp>
        <p:nvSpPr>
          <p:cNvPr id="16" name="Text Placeholder 15"/>
          <p:cNvSpPr>
            <a:spLocks noGrp="1"/>
          </p:cNvSpPr>
          <p:nvPr>
            <p:ph type="body" sz="quarter" idx="13"/>
          </p:nvPr>
        </p:nvSpPr>
        <p:spPr>
          <a:xfrm>
            <a:off x="9400117" y="6170614"/>
            <a:ext cx="2791883" cy="687387"/>
          </a:xfrm>
        </p:spPr>
        <p:txBody>
          <a:bodyPr lIns="0" tIns="0" rIns="457200" bIns="457200" anchor="b"/>
          <a:lstStyle>
            <a:lvl1pPr algn="r">
              <a:defRPr sz="130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3929635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EED83EAC-5D84-874A-9221-D76EFA845614}"/>
              </a:ext>
            </a:extLst>
          </p:cNvPr>
          <p:cNvSpPr>
            <a:spLocks noGrp="1"/>
          </p:cNvSpPr>
          <p:nvPr>
            <p:ph type="sldNum" sz="quarter" idx="10"/>
          </p:nvPr>
        </p:nvSpPr>
        <p:spPr/>
        <p:txBody>
          <a:bodyPr/>
          <a:lstStyle>
            <a:lvl1pPr>
              <a:defRPr/>
            </a:lvl1pPr>
          </a:lstStyle>
          <a:p>
            <a:fld id="{9EFB7886-0715-E64E-B21B-6AE1245E09BC}" type="slidenum">
              <a:rPr lang="en-US" altLang="en-US"/>
              <a:pPr/>
              <a:t>‹#›</a:t>
            </a:fld>
            <a:endParaRPr lang="en-US" altLang="en-US"/>
          </a:p>
        </p:txBody>
      </p:sp>
    </p:spTree>
    <p:extLst>
      <p:ext uri="{BB962C8B-B14F-4D97-AF65-F5344CB8AC3E}">
        <p14:creationId xmlns:p14="http://schemas.microsoft.com/office/powerpoint/2010/main" val="3944337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034B9DC-0F70-3748-8025-A5E55FFB1575}"/>
              </a:ext>
            </a:extLst>
          </p:cNvPr>
          <p:cNvSpPr>
            <a:spLocks noGrp="1"/>
          </p:cNvSpPr>
          <p:nvPr>
            <p:ph type="sldNum" sz="quarter" idx="10"/>
          </p:nvPr>
        </p:nvSpPr>
        <p:spPr/>
        <p:txBody>
          <a:bodyPr/>
          <a:lstStyle>
            <a:lvl1pPr>
              <a:defRPr/>
            </a:lvl1pPr>
          </a:lstStyle>
          <a:p>
            <a:fld id="{8F6976BA-F271-F441-B05B-FE6707C7409C}" type="slidenum">
              <a:rPr lang="en-US" altLang="en-US"/>
              <a:pPr/>
              <a:t>‹#›</a:t>
            </a:fld>
            <a:endParaRPr lang="en-US" altLang="en-US"/>
          </a:p>
        </p:txBody>
      </p:sp>
    </p:spTree>
    <p:extLst>
      <p:ext uri="{BB962C8B-B14F-4D97-AF65-F5344CB8AC3E}">
        <p14:creationId xmlns:p14="http://schemas.microsoft.com/office/powerpoint/2010/main" val="3676668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98E09C9C-C6B1-264C-9C2A-A0DFD59160D8}"/>
              </a:ext>
            </a:extLst>
          </p:cNvPr>
          <p:cNvSpPr>
            <a:spLocks noGrp="1"/>
          </p:cNvSpPr>
          <p:nvPr>
            <p:ph type="sldNum" sz="quarter" idx="10"/>
          </p:nvPr>
        </p:nvSpPr>
        <p:spPr/>
        <p:txBody>
          <a:bodyPr/>
          <a:lstStyle>
            <a:lvl1pPr>
              <a:defRPr/>
            </a:lvl1pPr>
          </a:lstStyle>
          <a:p>
            <a:fld id="{7B0D1F3D-B8B4-F844-95E5-EEAD10F00425}" type="slidenum">
              <a:rPr lang="en-US" altLang="en-US"/>
              <a:pPr/>
              <a:t>‹#›</a:t>
            </a:fld>
            <a:endParaRPr lang="en-US" altLang="en-US"/>
          </a:p>
        </p:txBody>
      </p:sp>
    </p:spTree>
    <p:extLst>
      <p:ext uri="{BB962C8B-B14F-4D97-AF65-F5344CB8AC3E}">
        <p14:creationId xmlns:p14="http://schemas.microsoft.com/office/powerpoint/2010/main" val="2746997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6C4243B7-089D-ED40-96FE-336836ACB783}"/>
              </a:ext>
            </a:extLst>
          </p:cNvPr>
          <p:cNvSpPr>
            <a:spLocks noGrp="1"/>
          </p:cNvSpPr>
          <p:nvPr>
            <p:ph type="sldNum" sz="quarter" idx="12"/>
          </p:nvPr>
        </p:nvSpPr>
        <p:spPr/>
        <p:txBody>
          <a:bodyPr/>
          <a:lstStyle>
            <a:lvl1pPr>
              <a:defRPr/>
            </a:lvl1pPr>
          </a:lstStyle>
          <a:p>
            <a:fld id="{545EE474-5CD7-8F4A-BF93-14FC96E9CC3C}" type="slidenum">
              <a:rPr lang="en-US" altLang="en-US"/>
              <a:pPr/>
              <a:t>‹#›</a:t>
            </a:fld>
            <a:endParaRPr lang="en-US" altLang="en-US"/>
          </a:p>
        </p:txBody>
      </p:sp>
    </p:spTree>
    <p:extLst>
      <p:ext uri="{BB962C8B-B14F-4D97-AF65-F5344CB8AC3E}">
        <p14:creationId xmlns:p14="http://schemas.microsoft.com/office/powerpoint/2010/main" val="2028505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D5136868-9E6D-E049-A6E4-91104899D0BE}"/>
              </a:ext>
            </a:extLst>
          </p:cNvPr>
          <p:cNvSpPr>
            <a:spLocks noGrp="1"/>
          </p:cNvSpPr>
          <p:nvPr>
            <p:ph type="sldNum" sz="quarter" idx="10"/>
          </p:nvPr>
        </p:nvSpPr>
        <p:spPr/>
        <p:txBody>
          <a:bodyPr/>
          <a:lstStyle>
            <a:lvl1pPr>
              <a:defRPr/>
            </a:lvl1pPr>
          </a:lstStyle>
          <a:p>
            <a:fld id="{943FCE7B-907A-DB4F-9926-0982DAF6472D}" type="slidenum">
              <a:rPr lang="en-US" altLang="en-US"/>
              <a:pPr/>
              <a:t>‹#›</a:t>
            </a:fld>
            <a:endParaRPr lang="en-US" altLang="en-US"/>
          </a:p>
        </p:txBody>
      </p:sp>
    </p:spTree>
    <p:extLst>
      <p:ext uri="{BB962C8B-B14F-4D97-AF65-F5344CB8AC3E}">
        <p14:creationId xmlns:p14="http://schemas.microsoft.com/office/powerpoint/2010/main" val="433127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CB575843-EC9A-DF45-91B3-8241EDE1E96B}"/>
              </a:ext>
            </a:extLst>
          </p:cNvPr>
          <p:cNvSpPr>
            <a:spLocks noGrp="1"/>
          </p:cNvSpPr>
          <p:nvPr>
            <p:ph type="sldNum" sz="quarter" idx="10"/>
          </p:nvPr>
        </p:nvSpPr>
        <p:spPr/>
        <p:txBody>
          <a:bodyPr/>
          <a:lstStyle>
            <a:lvl1pPr>
              <a:defRPr/>
            </a:lvl1pPr>
          </a:lstStyle>
          <a:p>
            <a:fld id="{0864F03A-7A6C-D14C-B8E6-BA9CB7F5A6AD}" type="slidenum">
              <a:rPr lang="en-US" altLang="en-US"/>
              <a:pPr/>
              <a:t>‹#›</a:t>
            </a:fld>
            <a:endParaRPr lang="en-US" altLang="en-US"/>
          </a:p>
        </p:txBody>
      </p:sp>
    </p:spTree>
    <p:extLst>
      <p:ext uri="{BB962C8B-B14F-4D97-AF65-F5344CB8AC3E}">
        <p14:creationId xmlns:p14="http://schemas.microsoft.com/office/powerpoint/2010/main" val="859357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137161AC-A97E-BE4B-8B04-52A586DD6D51}"/>
              </a:ext>
            </a:extLst>
          </p:cNvPr>
          <p:cNvSpPr>
            <a:spLocks noGrp="1"/>
          </p:cNvSpPr>
          <p:nvPr>
            <p:ph type="sldNum" sz="quarter" idx="12"/>
          </p:nvPr>
        </p:nvSpPr>
        <p:spPr/>
        <p:txBody>
          <a:bodyPr/>
          <a:lstStyle>
            <a:lvl1pPr>
              <a:defRPr/>
            </a:lvl1pPr>
          </a:lstStyle>
          <a:p>
            <a:fld id="{62D41ADD-0ABA-8F46-9004-F845001E3BAA}" type="slidenum">
              <a:rPr lang="en-US" altLang="en-US"/>
              <a:pPr/>
              <a:t>‹#›</a:t>
            </a:fld>
            <a:endParaRPr lang="en-US" altLang="en-US"/>
          </a:p>
        </p:txBody>
      </p:sp>
    </p:spTree>
    <p:extLst>
      <p:ext uri="{BB962C8B-B14F-4D97-AF65-F5344CB8AC3E}">
        <p14:creationId xmlns:p14="http://schemas.microsoft.com/office/powerpoint/2010/main" val="2620480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F2BFF004-E8F1-7844-A91E-F8FE160D2617}"/>
              </a:ext>
            </a:extLst>
          </p:cNvPr>
          <p:cNvSpPr>
            <a:spLocks noGrp="1"/>
          </p:cNvSpPr>
          <p:nvPr>
            <p:ph type="sldNum" sz="quarter" idx="13"/>
          </p:nvPr>
        </p:nvSpPr>
        <p:spPr/>
        <p:txBody>
          <a:bodyPr/>
          <a:lstStyle>
            <a:lvl1pPr>
              <a:defRPr/>
            </a:lvl1pPr>
          </a:lstStyle>
          <a:p>
            <a:fld id="{42D5D216-99D5-EE45-B85E-FFE6ACF7E547}" type="slidenum">
              <a:rPr lang="en-US" altLang="en-US"/>
              <a:pPr/>
              <a:t>‹#›</a:t>
            </a:fld>
            <a:endParaRPr lang="en-US" altLang="en-US"/>
          </a:p>
        </p:txBody>
      </p:sp>
    </p:spTree>
    <p:extLst>
      <p:ext uri="{BB962C8B-B14F-4D97-AF65-F5344CB8AC3E}">
        <p14:creationId xmlns:p14="http://schemas.microsoft.com/office/powerpoint/2010/main" val="122196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1495E7BF-A992-C341-AA4C-63C7B90F664B}"/>
              </a:ext>
            </a:extLst>
          </p:cNvPr>
          <p:cNvSpPr>
            <a:spLocks noGrp="1"/>
          </p:cNvSpPr>
          <p:nvPr>
            <p:ph type="sldNum" sz="quarter" idx="13"/>
          </p:nvPr>
        </p:nvSpPr>
        <p:spPr/>
        <p:txBody>
          <a:bodyPr/>
          <a:lstStyle>
            <a:lvl1pPr>
              <a:defRPr/>
            </a:lvl1pPr>
          </a:lstStyle>
          <a:p>
            <a:fld id="{4EF77293-2DEE-A94F-8717-351AFA091BB3}" type="slidenum">
              <a:rPr lang="en-US" altLang="en-US"/>
              <a:pPr/>
              <a:t>‹#›</a:t>
            </a:fld>
            <a:endParaRPr lang="en-US" altLang="en-US"/>
          </a:p>
        </p:txBody>
      </p:sp>
    </p:spTree>
    <p:extLst>
      <p:ext uri="{BB962C8B-B14F-4D97-AF65-F5344CB8AC3E}">
        <p14:creationId xmlns:p14="http://schemas.microsoft.com/office/powerpoint/2010/main" val="1880203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FF91F301-A914-794B-8307-584F14C1E707}"/>
              </a:ext>
            </a:extLst>
          </p:cNvPr>
          <p:cNvSpPr>
            <a:spLocks noGrp="1"/>
          </p:cNvSpPr>
          <p:nvPr>
            <p:ph type="sldNum" sz="quarter" idx="12"/>
          </p:nvPr>
        </p:nvSpPr>
        <p:spPr/>
        <p:txBody>
          <a:bodyPr/>
          <a:lstStyle>
            <a:lvl1pPr>
              <a:defRPr/>
            </a:lvl1pPr>
          </a:lstStyle>
          <a:p>
            <a:fld id="{4EAFDCCE-AF2C-A940-BBE6-9E0B38A7E265}" type="slidenum">
              <a:rPr lang="en-US" altLang="en-US"/>
              <a:pPr/>
              <a:t>‹#›</a:t>
            </a:fld>
            <a:endParaRPr lang="en-US" altLang="en-US"/>
          </a:p>
        </p:txBody>
      </p:sp>
    </p:spTree>
    <p:extLst>
      <p:ext uri="{BB962C8B-B14F-4D97-AF65-F5344CB8AC3E}">
        <p14:creationId xmlns:p14="http://schemas.microsoft.com/office/powerpoint/2010/main" val="2829742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F6F8B0-7226-5140-ABDC-AEBC5A4AA9E8}"/>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460BA241-F308-2347-8C15-DFDF2DD0D4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1871957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56C57514-3B06-9541-AE69-B75A2DE121AD}"/>
              </a:ext>
            </a:extLst>
          </p:cNvPr>
          <p:cNvSpPr>
            <a:spLocks noGrp="1"/>
          </p:cNvSpPr>
          <p:nvPr>
            <p:ph type="sldNum" sz="quarter" idx="15"/>
          </p:nvPr>
        </p:nvSpPr>
        <p:spPr/>
        <p:txBody>
          <a:bodyPr/>
          <a:lstStyle>
            <a:lvl1pPr>
              <a:defRPr/>
            </a:lvl1pPr>
          </a:lstStyle>
          <a:p>
            <a:fld id="{478D2513-A293-5449-9FB2-E05687A00B5B}" type="slidenum">
              <a:rPr lang="en-US" altLang="en-US"/>
              <a:pPr/>
              <a:t>‹#›</a:t>
            </a:fld>
            <a:endParaRPr lang="en-US" altLang="en-US"/>
          </a:p>
        </p:txBody>
      </p:sp>
    </p:spTree>
    <p:extLst>
      <p:ext uri="{BB962C8B-B14F-4D97-AF65-F5344CB8AC3E}">
        <p14:creationId xmlns:p14="http://schemas.microsoft.com/office/powerpoint/2010/main" val="3719219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3" name="Slide Number Placeholder 5">
            <a:extLst>
              <a:ext uri="{FF2B5EF4-FFF2-40B4-BE49-F238E27FC236}">
                <a16:creationId xmlns:a16="http://schemas.microsoft.com/office/drawing/2014/main" id="{58980FF7-B4A9-1742-B701-45A50CA134B3}"/>
              </a:ext>
            </a:extLst>
          </p:cNvPr>
          <p:cNvSpPr>
            <a:spLocks noGrp="1"/>
          </p:cNvSpPr>
          <p:nvPr>
            <p:ph type="sldNum" sz="quarter" idx="10"/>
          </p:nvPr>
        </p:nvSpPr>
        <p:spPr/>
        <p:txBody>
          <a:bodyPr/>
          <a:lstStyle>
            <a:lvl1pPr>
              <a:defRPr/>
            </a:lvl1pPr>
          </a:lstStyle>
          <a:p>
            <a:fld id="{CFD142A0-9537-BB4E-B85B-60D7ED3CF617}" type="slidenum">
              <a:rPr lang="en-US" altLang="en-US"/>
              <a:pPr/>
              <a:t>‹#›</a:t>
            </a:fld>
            <a:endParaRPr lang="en-US" altLang="en-US"/>
          </a:p>
        </p:txBody>
      </p:sp>
    </p:spTree>
    <p:extLst>
      <p:ext uri="{BB962C8B-B14F-4D97-AF65-F5344CB8AC3E}">
        <p14:creationId xmlns:p14="http://schemas.microsoft.com/office/powerpoint/2010/main" val="1343386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8F5283-319A-DD41-B6EE-FB5B89DA9A98}"/>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fld id="{C3D43D99-2A04-E847-A029-33020E6266BD}" type="datetime1">
              <a:rPr lang="en-US" altLang="en-US"/>
              <a:pPr/>
              <a:t>9/5/2025</a:t>
            </a:fld>
            <a:endParaRPr lang="en-US" altLang="en-US"/>
          </a:p>
        </p:txBody>
      </p:sp>
      <p:sp>
        <p:nvSpPr>
          <p:cNvPr id="3" name="Footer Placeholder 2">
            <a:extLst>
              <a:ext uri="{FF2B5EF4-FFF2-40B4-BE49-F238E27FC236}">
                <a16:creationId xmlns:a16="http://schemas.microsoft.com/office/drawing/2014/main" id="{F706171C-13E5-944E-A01F-B569A92140A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720A9FE7-6E08-564F-A2AD-BCEE20BB3135}"/>
              </a:ext>
            </a:extLst>
          </p:cNvPr>
          <p:cNvSpPr>
            <a:spLocks noGrp="1"/>
          </p:cNvSpPr>
          <p:nvPr>
            <p:ph type="sldNum" sz="quarter" idx="12"/>
          </p:nvPr>
        </p:nvSpPr>
        <p:spPr/>
        <p:txBody>
          <a:bodyPr/>
          <a:lstStyle>
            <a:lvl1pPr>
              <a:defRPr/>
            </a:lvl1pPr>
          </a:lstStyle>
          <a:p>
            <a:fld id="{BACB5C3D-FE01-514E-8566-3CD66EFBC602}" type="slidenum">
              <a:rPr lang="en-US" altLang="en-US"/>
              <a:pPr/>
              <a:t>‹#›</a:t>
            </a:fld>
            <a:endParaRPr lang="en-US" altLang="en-US"/>
          </a:p>
        </p:txBody>
      </p:sp>
    </p:spTree>
    <p:extLst>
      <p:ext uri="{BB962C8B-B14F-4D97-AF65-F5344CB8AC3E}">
        <p14:creationId xmlns:p14="http://schemas.microsoft.com/office/powerpoint/2010/main" val="479508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1A588BB-D592-5F4D-A4C0-A419E34FA1DD}"/>
              </a:ext>
            </a:extLst>
          </p:cNvPr>
          <p:cNvSpPr>
            <a:spLocks noGrp="1"/>
          </p:cNvSpPr>
          <p:nvPr>
            <p:ph type="sldNum" sz="quarter" idx="10"/>
          </p:nvPr>
        </p:nvSpPr>
        <p:spPr/>
        <p:txBody>
          <a:bodyPr/>
          <a:lstStyle>
            <a:lvl1pPr>
              <a:defRPr/>
            </a:lvl1pPr>
          </a:lstStyle>
          <a:p>
            <a:fld id="{58EE78A7-098E-D343-9ED0-B32C37638E3A}" type="slidenum">
              <a:rPr lang="en-US" altLang="en-US"/>
              <a:pPr/>
              <a:t>‹#›</a:t>
            </a:fld>
            <a:endParaRPr lang="en-US" altLang="en-US"/>
          </a:p>
        </p:txBody>
      </p:sp>
    </p:spTree>
    <p:extLst>
      <p:ext uri="{BB962C8B-B14F-4D97-AF65-F5344CB8AC3E}">
        <p14:creationId xmlns:p14="http://schemas.microsoft.com/office/powerpoint/2010/main" val="825686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2" y="2120529"/>
            <a:ext cx="12172949" cy="1389434"/>
          </a:xfrm>
        </p:spPr>
        <p:txBody>
          <a:bodyPr lIns="457200" rIns="457200" anchorCtr="0"/>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061399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ection Divider--Masthe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782BA6-951D-A74A-8E3D-E315A581C789}"/>
              </a:ext>
            </a:extLst>
          </p:cNvPr>
          <p:cNvSpPr/>
          <p:nvPr userDrawn="1"/>
        </p:nvSpPr>
        <p:spPr>
          <a:xfrm>
            <a:off x="0" y="0"/>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 y="2120529"/>
            <a:ext cx="12172949" cy="1389434"/>
          </a:xfrm>
        </p:spPr>
        <p:txBody>
          <a:bodyPr lIns="457200" rIns="457200" anchorCtr="0"/>
          <a:lstStyle>
            <a:lvl1pPr algn="ctr">
              <a:defRPr sz="40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105648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Color">
    <p:bg>
      <p:bgPr>
        <a:solidFill>
          <a:srgbClr val="E9AF1D"/>
        </a:solid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 y="3543300"/>
            <a:ext cx="12191999" cy="952500"/>
          </a:xfrm>
        </p:spPr>
        <p:txBody>
          <a:bodyPr lIns="914400" rIns="914400"/>
          <a:lstStyle>
            <a:lvl1pPr marL="0" indent="0" algn="ctr">
              <a:buNone/>
              <a:defRPr sz="2200" spc="3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000" cap="none" spc="3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82836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717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One Content (Portrai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9ACE6319-EE19-9E4B-962E-BA5EC598D440}"/>
              </a:ext>
            </a:extLst>
          </p:cNvPr>
          <p:cNvSpPr>
            <a:spLocks noGrp="1"/>
          </p:cNvSpPr>
          <p:nvPr>
            <p:ph type="sldNum" sz="quarter" idx="10"/>
          </p:nvPr>
        </p:nvSpPr>
        <p:spPr/>
        <p:txBody>
          <a:bodyPr/>
          <a:lstStyle>
            <a:lvl1pPr>
              <a:defRPr/>
            </a:lvl1pPr>
          </a:lstStyle>
          <a:p>
            <a:fld id="{23AA6151-B3A4-9340-9FF8-AA2CD723F728}" type="slidenum">
              <a:rPr lang="en-US" altLang="en-US"/>
              <a:pPr/>
              <a:t>‹#›</a:t>
            </a:fld>
            <a:endParaRPr lang="en-US" altLang="en-US"/>
          </a:p>
        </p:txBody>
      </p:sp>
    </p:spTree>
    <p:extLst>
      <p:ext uri="{BB962C8B-B14F-4D97-AF65-F5344CB8AC3E}">
        <p14:creationId xmlns:p14="http://schemas.microsoft.com/office/powerpoint/2010/main" val="1768824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DA720B-6722-A24F-8076-6BF9301BE05A}"/>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948AF4F9-218C-094B-9498-3C7EA43E53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1243703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003FA070-4786-E84B-BAB1-39E9BEF99D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1327594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591C1AD8-AE3C-BB48-BCB1-2CF3531CE6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437183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14B18C1-F8B3-CA47-BFE4-5F79E70E8F8F}"/>
              </a:ext>
            </a:extLst>
          </p:cNvPr>
          <p:cNvSpPr>
            <a:spLocks noGrp="1"/>
          </p:cNvSpPr>
          <p:nvPr>
            <p:ph type="sldNum" sz="quarter" idx="10"/>
          </p:nvPr>
        </p:nvSpPr>
        <p:spPr/>
        <p:txBody>
          <a:bodyPr/>
          <a:lstStyle>
            <a:lvl1pPr>
              <a:defRPr/>
            </a:lvl1pPr>
          </a:lstStyle>
          <a:p>
            <a:fld id="{682679F1-5F56-5D44-9DE4-A7448E7F7472}" type="slidenum">
              <a:rPr lang="en-US" altLang="en-US"/>
              <a:pPr/>
              <a:t>‹#›</a:t>
            </a:fld>
            <a:endParaRPr lang="en-US" altLang="en-US"/>
          </a:p>
        </p:txBody>
      </p:sp>
    </p:spTree>
    <p:extLst>
      <p:ext uri="{BB962C8B-B14F-4D97-AF65-F5344CB8AC3E}">
        <p14:creationId xmlns:p14="http://schemas.microsoft.com/office/powerpoint/2010/main" val="1872486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6BC17BCC-A453-5341-840C-217C01EDCAF4}"/>
              </a:ext>
            </a:extLst>
          </p:cNvPr>
          <p:cNvSpPr>
            <a:spLocks noGrp="1"/>
          </p:cNvSpPr>
          <p:nvPr>
            <p:ph type="sldNum" sz="quarter" idx="10"/>
          </p:nvPr>
        </p:nvSpPr>
        <p:spPr/>
        <p:txBody>
          <a:bodyPr/>
          <a:lstStyle>
            <a:lvl1pPr>
              <a:defRPr/>
            </a:lvl1pPr>
          </a:lstStyle>
          <a:p>
            <a:pPr>
              <a:defRPr/>
            </a:pPr>
            <a:fld id="{A0311BEA-D1E9-7B4F-AE43-C01D25FDFEC5}" type="slidenum">
              <a:rPr lang="en-US" altLang="en-US"/>
              <a:pPr>
                <a:defRPr/>
              </a:pPr>
              <a:t>‹#›</a:t>
            </a:fld>
            <a:endParaRPr lang="en-US" altLang="en-US"/>
          </a:p>
        </p:txBody>
      </p:sp>
    </p:spTree>
    <p:extLst>
      <p:ext uri="{BB962C8B-B14F-4D97-AF65-F5344CB8AC3E}">
        <p14:creationId xmlns:p14="http://schemas.microsoft.com/office/powerpoint/2010/main" val="875355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7D77AEC5-5F6E-DB48-9A9E-DE83ED26E423}"/>
              </a:ext>
            </a:extLst>
          </p:cNvPr>
          <p:cNvSpPr>
            <a:spLocks noGrp="1"/>
          </p:cNvSpPr>
          <p:nvPr>
            <p:ph type="sldNum" sz="quarter" idx="12"/>
          </p:nvPr>
        </p:nvSpPr>
        <p:spPr/>
        <p:txBody>
          <a:bodyPr/>
          <a:lstStyle>
            <a:lvl1pPr>
              <a:defRPr/>
            </a:lvl1pPr>
          </a:lstStyle>
          <a:p>
            <a:pPr>
              <a:defRPr/>
            </a:pPr>
            <a:fld id="{1D7FECBD-1B01-0D45-94E0-2F44FA1B8F6A}" type="slidenum">
              <a:rPr lang="en-US" altLang="en-US"/>
              <a:pPr>
                <a:defRPr/>
              </a:pPr>
              <a:t>‹#›</a:t>
            </a:fld>
            <a:endParaRPr lang="en-US" altLang="en-US"/>
          </a:p>
        </p:txBody>
      </p:sp>
    </p:spTree>
    <p:extLst>
      <p:ext uri="{BB962C8B-B14F-4D97-AF65-F5344CB8AC3E}">
        <p14:creationId xmlns:p14="http://schemas.microsoft.com/office/powerpoint/2010/main" val="4081141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3BD49FE-568D-364F-97A2-A13675C97BDF}"/>
              </a:ext>
            </a:extLst>
          </p:cNvPr>
          <p:cNvSpPr>
            <a:spLocks noGrp="1"/>
          </p:cNvSpPr>
          <p:nvPr>
            <p:ph type="sldNum" sz="quarter" idx="10"/>
          </p:nvPr>
        </p:nvSpPr>
        <p:spPr/>
        <p:txBody>
          <a:bodyPr/>
          <a:lstStyle>
            <a:lvl1pPr>
              <a:defRPr/>
            </a:lvl1pPr>
          </a:lstStyle>
          <a:p>
            <a:pPr>
              <a:defRPr/>
            </a:pPr>
            <a:fld id="{92221244-53CA-0B49-A12A-9F09DBE63DD3}" type="slidenum">
              <a:rPr lang="en-US" altLang="en-US"/>
              <a:pPr>
                <a:defRPr/>
              </a:pPr>
              <a:t>‹#›</a:t>
            </a:fld>
            <a:endParaRPr lang="en-US" altLang="en-US"/>
          </a:p>
        </p:txBody>
      </p:sp>
    </p:spTree>
    <p:extLst>
      <p:ext uri="{BB962C8B-B14F-4D97-AF65-F5344CB8AC3E}">
        <p14:creationId xmlns:p14="http://schemas.microsoft.com/office/powerpoint/2010/main" val="2595386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13F0567-295C-024B-B197-B6D10AA54A3A}"/>
              </a:ext>
            </a:extLst>
          </p:cNvPr>
          <p:cNvSpPr>
            <a:spLocks noGrp="1"/>
          </p:cNvSpPr>
          <p:nvPr>
            <p:ph type="sldNum" sz="quarter" idx="10"/>
          </p:nvPr>
        </p:nvSpPr>
        <p:spPr/>
        <p:txBody>
          <a:bodyPr/>
          <a:lstStyle>
            <a:lvl1pPr>
              <a:defRPr/>
            </a:lvl1pPr>
          </a:lstStyle>
          <a:p>
            <a:pPr>
              <a:defRPr/>
            </a:pPr>
            <a:fld id="{25C57263-7D57-9248-B2FA-412C9FDF9ED7}" type="slidenum">
              <a:rPr lang="en-US" altLang="en-US"/>
              <a:pPr>
                <a:defRPr/>
              </a:pPr>
              <a:t>‹#›</a:t>
            </a:fld>
            <a:endParaRPr lang="en-US" altLang="en-US"/>
          </a:p>
        </p:txBody>
      </p:sp>
    </p:spTree>
    <p:extLst>
      <p:ext uri="{BB962C8B-B14F-4D97-AF65-F5344CB8AC3E}">
        <p14:creationId xmlns:p14="http://schemas.microsoft.com/office/powerpoint/2010/main" val="2104881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2ADBA14-DCD6-0248-B81A-09DAE852116F}"/>
              </a:ext>
            </a:extLst>
          </p:cNvPr>
          <p:cNvSpPr>
            <a:spLocks noGrp="1"/>
          </p:cNvSpPr>
          <p:nvPr>
            <p:ph type="sldNum" sz="quarter" idx="10"/>
          </p:nvPr>
        </p:nvSpPr>
        <p:spPr/>
        <p:txBody>
          <a:bodyPr/>
          <a:lstStyle>
            <a:lvl1pPr>
              <a:defRPr/>
            </a:lvl1pPr>
          </a:lstStyle>
          <a:p>
            <a:pPr>
              <a:defRPr/>
            </a:pPr>
            <a:fld id="{0ED1C9BA-9B96-774A-B804-3D2EF1007958}" type="slidenum">
              <a:rPr lang="en-US" altLang="en-US"/>
              <a:pPr>
                <a:defRPr/>
              </a:pPr>
              <a:t>‹#›</a:t>
            </a:fld>
            <a:endParaRPr lang="en-US" altLang="en-US"/>
          </a:p>
        </p:txBody>
      </p:sp>
    </p:spTree>
    <p:extLst>
      <p:ext uri="{BB962C8B-B14F-4D97-AF65-F5344CB8AC3E}">
        <p14:creationId xmlns:p14="http://schemas.microsoft.com/office/powerpoint/2010/main" val="1616262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F72C1F0-3AE5-E94D-8C71-EDE70B91872F}"/>
              </a:ext>
            </a:extLst>
          </p:cNvPr>
          <p:cNvSpPr>
            <a:spLocks noGrp="1"/>
          </p:cNvSpPr>
          <p:nvPr>
            <p:ph type="sldNum" sz="quarter" idx="10"/>
          </p:nvPr>
        </p:nvSpPr>
        <p:spPr/>
        <p:txBody>
          <a:bodyPr/>
          <a:lstStyle>
            <a:lvl1pPr>
              <a:defRPr/>
            </a:lvl1pPr>
          </a:lstStyle>
          <a:p>
            <a:pPr>
              <a:defRPr/>
            </a:pPr>
            <a:fld id="{3AF111DB-D1B4-8542-B69D-9D294145FDD4}" type="slidenum">
              <a:rPr lang="en-US" altLang="en-US"/>
              <a:pPr>
                <a:defRPr/>
              </a:pPr>
              <a:t>‹#›</a:t>
            </a:fld>
            <a:endParaRPr lang="en-US" altLang="en-US"/>
          </a:p>
        </p:txBody>
      </p:sp>
    </p:spTree>
    <p:extLst>
      <p:ext uri="{BB962C8B-B14F-4D97-AF65-F5344CB8AC3E}">
        <p14:creationId xmlns:p14="http://schemas.microsoft.com/office/powerpoint/2010/main" val="87111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D4EAAB3-AEEB-EF49-A224-35F01F27BDD2}"/>
              </a:ext>
            </a:extLst>
          </p:cNvPr>
          <p:cNvSpPr>
            <a:spLocks noGrp="1"/>
          </p:cNvSpPr>
          <p:nvPr>
            <p:ph type="sldNum" sz="quarter" idx="10"/>
          </p:nvPr>
        </p:nvSpPr>
        <p:spPr/>
        <p:txBody>
          <a:bodyPr/>
          <a:lstStyle>
            <a:lvl1pPr>
              <a:defRPr/>
            </a:lvl1pPr>
          </a:lstStyle>
          <a:p>
            <a:pPr>
              <a:defRPr/>
            </a:pPr>
            <a:fld id="{13D5DF33-1FAC-8049-B079-3D34FFC2AC28}" type="slidenum">
              <a:rPr lang="en-US" altLang="en-US"/>
              <a:pPr>
                <a:defRPr/>
              </a:pPr>
              <a:t>‹#›</a:t>
            </a:fld>
            <a:endParaRPr lang="en-US" altLang="en-US"/>
          </a:p>
        </p:txBody>
      </p:sp>
    </p:spTree>
    <p:extLst>
      <p:ext uri="{BB962C8B-B14F-4D97-AF65-F5344CB8AC3E}">
        <p14:creationId xmlns:p14="http://schemas.microsoft.com/office/powerpoint/2010/main" val="2791602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B62F1EC-56E6-7D4C-8AA3-7F9D2F7FA185}"/>
              </a:ext>
            </a:extLst>
          </p:cNvPr>
          <p:cNvSpPr>
            <a:spLocks noGrp="1"/>
          </p:cNvSpPr>
          <p:nvPr>
            <p:ph type="sldNum" sz="quarter" idx="10"/>
          </p:nvPr>
        </p:nvSpPr>
        <p:spPr/>
        <p:txBody>
          <a:bodyPr/>
          <a:lstStyle>
            <a:lvl1pPr>
              <a:defRPr/>
            </a:lvl1pPr>
          </a:lstStyle>
          <a:p>
            <a:pPr>
              <a:defRPr/>
            </a:pPr>
            <a:fld id="{E219DF13-008F-4745-ABF8-93E710F59E5F}" type="slidenum">
              <a:rPr lang="en-US" altLang="en-US"/>
              <a:pPr>
                <a:defRPr/>
              </a:pPr>
              <a:t>‹#›</a:t>
            </a:fld>
            <a:endParaRPr lang="en-US" altLang="en-US"/>
          </a:p>
        </p:txBody>
      </p:sp>
    </p:spTree>
    <p:extLst>
      <p:ext uri="{BB962C8B-B14F-4D97-AF65-F5344CB8AC3E}">
        <p14:creationId xmlns:p14="http://schemas.microsoft.com/office/powerpoint/2010/main" val="154743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ver--Pic 1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F343E9D1-5F8A-614A-AE59-D571781DDF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0195B10E-1C31-7748-A3BD-6BEDAB9B0D11}"/>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628848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F8337F4-C7ED-3A45-B6DD-C0F01A84D46F}"/>
              </a:ext>
            </a:extLst>
          </p:cNvPr>
          <p:cNvSpPr>
            <a:spLocks noGrp="1"/>
          </p:cNvSpPr>
          <p:nvPr>
            <p:ph type="sldNum" sz="quarter" idx="10"/>
          </p:nvPr>
        </p:nvSpPr>
        <p:spPr/>
        <p:txBody>
          <a:bodyPr/>
          <a:lstStyle>
            <a:lvl1pPr>
              <a:defRPr/>
            </a:lvl1pPr>
          </a:lstStyle>
          <a:p>
            <a:pPr>
              <a:defRPr/>
            </a:pPr>
            <a:fld id="{42A54A64-10B8-D242-A2B7-11B7DD92022F}" type="slidenum">
              <a:rPr lang="en-US" altLang="en-US"/>
              <a:pPr>
                <a:defRPr/>
              </a:pPr>
              <a:t>‹#›</a:t>
            </a:fld>
            <a:endParaRPr lang="en-US" altLang="en-US"/>
          </a:p>
        </p:txBody>
      </p:sp>
    </p:spTree>
    <p:extLst>
      <p:ext uri="{BB962C8B-B14F-4D97-AF65-F5344CB8AC3E}">
        <p14:creationId xmlns:p14="http://schemas.microsoft.com/office/powerpoint/2010/main" val="3110421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69537D8-5CFE-1841-8A27-5B060C7C2F3D}"/>
              </a:ext>
            </a:extLst>
          </p:cNvPr>
          <p:cNvSpPr>
            <a:spLocks noGrp="1"/>
          </p:cNvSpPr>
          <p:nvPr>
            <p:ph type="sldNum" sz="quarter" idx="10"/>
          </p:nvPr>
        </p:nvSpPr>
        <p:spPr/>
        <p:txBody>
          <a:bodyPr/>
          <a:lstStyle>
            <a:lvl1pPr>
              <a:defRPr/>
            </a:lvl1pPr>
          </a:lstStyle>
          <a:p>
            <a:pPr>
              <a:defRPr/>
            </a:pPr>
            <a:fld id="{CD18C8BD-560C-FE45-A9B9-0406D56DE649}" type="slidenum">
              <a:rPr lang="en-US" altLang="en-US"/>
              <a:pPr>
                <a:defRPr/>
              </a:pPr>
              <a:t>‹#›</a:t>
            </a:fld>
            <a:endParaRPr lang="en-US" altLang="en-US"/>
          </a:p>
        </p:txBody>
      </p:sp>
    </p:spTree>
    <p:extLst>
      <p:ext uri="{BB962C8B-B14F-4D97-AF65-F5344CB8AC3E}">
        <p14:creationId xmlns:p14="http://schemas.microsoft.com/office/powerpoint/2010/main" val="3337067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2A8CE25A-2EE9-DF4F-B13E-1C20400E089C}"/>
              </a:ext>
            </a:extLst>
          </p:cNvPr>
          <p:cNvSpPr>
            <a:spLocks noGrp="1"/>
          </p:cNvSpPr>
          <p:nvPr>
            <p:ph type="sldNum" sz="quarter" idx="12"/>
          </p:nvPr>
        </p:nvSpPr>
        <p:spPr/>
        <p:txBody>
          <a:bodyPr/>
          <a:lstStyle>
            <a:lvl1pPr>
              <a:defRPr/>
            </a:lvl1pPr>
          </a:lstStyle>
          <a:p>
            <a:pPr>
              <a:defRPr/>
            </a:pPr>
            <a:fld id="{6D8750E4-A0AD-D248-A599-97DD63A6717B}" type="slidenum">
              <a:rPr lang="en-US" altLang="en-US"/>
              <a:pPr>
                <a:defRPr/>
              </a:pPr>
              <a:t>‹#›</a:t>
            </a:fld>
            <a:endParaRPr lang="en-US" altLang="en-US"/>
          </a:p>
        </p:txBody>
      </p:sp>
    </p:spTree>
    <p:extLst>
      <p:ext uri="{BB962C8B-B14F-4D97-AF65-F5344CB8AC3E}">
        <p14:creationId xmlns:p14="http://schemas.microsoft.com/office/powerpoint/2010/main" val="831559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53AF619A-8CD6-E54B-81EA-133BA781D5EC}"/>
              </a:ext>
            </a:extLst>
          </p:cNvPr>
          <p:cNvSpPr>
            <a:spLocks noGrp="1"/>
          </p:cNvSpPr>
          <p:nvPr>
            <p:ph type="sldNum" sz="quarter" idx="10"/>
          </p:nvPr>
        </p:nvSpPr>
        <p:spPr/>
        <p:txBody>
          <a:bodyPr/>
          <a:lstStyle>
            <a:lvl1pPr>
              <a:defRPr/>
            </a:lvl1pPr>
          </a:lstStyle>
          <a:p>
            <a:pPr>
              <a:defRPr/>
            </a:pPr>
            <a:fld id="{9777A2D9-348E-9B4E-A5EA-26B97776548C}" type="slidenum">
              <a:rPr lang="en-US" altLang="en-US"/>
              <a:pPr>
                <a:defRPr/>
              </a:pPr>
              <a:t>‹#›</a:t>
            </a:fld>
            <a:endParaRPr lang="en-US" altLang="en-US"/>
          </a:p>
        </p:txBody>
      </p:sp>
    </p:spTree>
    <p:extLst>
      <p:ext uri="{BB962C8B-B14F-4D97-AF65-F5344CB8AC3E}">
        <p14:creationId xmlns:p14="http://schemas.microsoft.com/office/powerpoint/2010/main" val="1749374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8A3BCD77-B29C-424A-B471-9BD83B4E1FCC}"/>
              </a:ext>
            </a:extLst>
          </p:cNvPr>
          <p:cNvSpPr>
            <a:spLocks noGrp="1"/>
          </p:cNvSpPr>
          <p:nvPr>
            <p:ph type="sldNum" sz="quarter" idx="10"/>
          </p:nvPr>
        </p:nvSpPr>
        <p:spPr/>
        <p:txBody>
          <a:bodyPr/>
          <a:lstStyle>
            <a:lvl1pPr>
              <a:defRPr/>
            </a:lvl1pPr>
          </a:lstStyle>
          <a:p>
            <a:pPr>
              <a:defRPr/>
            </a:pPr>
            <a:fld id="{304A8BAF-F8FF-2948-B8E7-E9709EF49974}" type="slidenum">
              <a:rPr lang="en-US" altLang="en-US"/>
              <a:pPr>
                <a:defRPr/>
              </a:pPr>
              <a:t>‹#›</a:t>
            </a:fld>
            <a:endParaRPr lang="en-US" altLang="en-US"/>
          </a:p>
        </p:txBody>
      </p:sp>
    </p:spTree>
    <p:extLst>
      <p:ext uri="{BB962C8B-B14F-4D97-AF65-F5344CB8AC3E}">
        <p14:creationId xmlns:p14="http://schemas.microsoft.com/office/powerpoint/2010/main" val="30507832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926CB6B-7DE6-5146-9374-B79E4B4915F4}"/>
              </a:ext>
            </a:extLst>
          </p:cNvPr>
          <p:cNvSpPr>
            <a:spLocks noGrp="1"/>
          </p:cNvSpPr>
          <p:nvPr>
            <p:ph type="sldNum" sz="quarter" idx="12"/>
          </p:nvPr>
        </p:nvSpPr>
        <p:spPr/>
        <p:txBody>
          <a:bodyPr/>
          <a:lstStyle>
            <a:lvl1pPr>
              <a:defRPr/>
            </a:lvl1pPr>
          </a:lstStyle>
          <a:p>
            <a:pPr>
              <a:defRPr/>
            </a:pPr>
            <a:fld id="{207669ED-E9DF-F848-A17C-91B3D3DA2FC7}" type="slidenum">
              <a:rPr lang="en-US" altLang="en-US"/>
              <a:pPr>
                <a:defRPr/>
              </a:pPr>
              <a:t>‹#›</a:t>
            </a:fld>
            <a:endParaRPr lang="en-US" altLang="en-US"/>
          </a:p>
        </p:txBody>
      </p:sp>
    </p:spTree>
    <p:extLst>
      <p:ext uri="{BB962C8B-B14F-4D97-AF65-F5344CB8AC3E}">
        <p14:creationId xmlns:p14="http://schemas.microsoft.com/office/powerpoint/2010/main" val="3993447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6195D1C7-DA7F-FF46-A02E-15228ED1D9D3}"/>
              </a:ext>
            </a:extLst>
          </p:cNvPr>
          <p:cNvSpPr>
            <a:spLocks noGrp="1"/>
          </p:cNvSpPr>
          <p:nvPr>
            <p:ph type="sldNum" sz="quarter" idx="13"/>
          </p:nvPr>
        </p:nvSpPr>
        <p:spPr/>
        <p:txBody>
          <a:bodyPr/>
          <a:lstStyle>
            <a:lvl1pPr>
              <a:defRPr/>
            </a:lvl1pPr>
          </a:lstStyle>
          <a:p>
            <a:pPr>
              <a:defRPr/>
            </a:pPr>
            <a:fld id="{EC6F08E4-1B05-E24D-AD8B-BA4F6E458911}" type="slidenum">
              <a:rPr lang="en-US" altLang="en-US"/>
              <a:pPr>
                <a:defRPr/>
              </a:pPr>
              <a:t>‹#›</a:t>
            </a:fld>
            <a:endParaRPr lang="en-US" altLang="en-US"/>
          </a:p>
        </p:txBody>
      </p:sp>
    </p:spTree>
    <p:extLst>
      <p:ext uri="{BB962C8B-B14F-4D97-AF65-F5344CB8AC3E}">
        <p14:creationId xmlns:p14="http://schemas.microsoft.com/office/powerpoint/2010/main" val="1463994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DEAE58D9-4DB3-1041-8453-167B62586301}"/>
              </a:ext>
            </a:extLst>
          </p:cNvPr>
          <p:cNvSpPr>
            <a:spLocks noGrp="1"/>
          </p:cNvSpPr>
          <p:nvPr>
            <p:ph type="sldNum" sz="quarter" idx="13"/>
          </p:nvPr>
        </p:nvSpPr>
        <p:spPr/>
        <p:txBody>
          <a:bodyPr/>
          <a:lstStyle>
            <a:lvl1pPr>
              <a:defRPr/>
            </a:lvl1pPr>
          </a:lstStyle>
          <a:p>
            <a:pPr>
              <a:defRPr/>
            </a:pPr>
            <a:fld id="{62799411-AD42-984B-8C36-4437095144E8}" type="slidenum">
              <a:rPr lang="en-US" altLang="en-US"/>
              <a:pPr>
                <a:defRPr/>
              </a:pPr>
              <a:t>‹#›</a:t>
            </a:fld>
            <a:endParaRPr lang="en-US" altLang="en-US"/>
          </a:p>
        </p:txBody>
      </p:sp>
    </p:spTree>
    <p:extLst>
      <p:ext uri="{BB962C8B-B14F-4D97-AF65-F5344CB8AC3E}">
        <p14:creationId xmlns:p14="http://schemas.microsoft.com/office/powerpoint/2010/main" val="3074426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83659A23-03A1-8942-B687-0A8805E539E3}"/>
              </a:ext>
            </a:extLst>
          </p:cNvPr>
          <p:cNvSpPr>
            <a:spLocks noGrp="1"/>
          </p:cNvSpPr>
          <p:nvPr>
            <p:ph type="sldNum" sz="quarter" idx="12"/>
          </p:nvPr>
        </p:nvSpPr>
        <p:spPr/>
        <p:txBody>
          <a:bodyPr/>
          <a:lstStyle>
            <a:lvl1pPr>
              <a:defRPr/>
            </a:lvl1pPr>
          </a:lstStyle>
          <a:p>
            <a:pPr>
              <a:defRPr/>
            </a:pPr>
            <a:fld id="{7DF157A5-A8F1-444F-AFF1-A9EDFB0D80C7}" type="slidenum">
              <a:rPr lang="en-US" altLang="en-US"/>
              <a:pPr>
                <a:defRPr/>
              </a:pPr>
              <a:t>‹#›</a:t>
            </a:fld>
            <a:endParaRPr lang="en-US" altLang="en-US"/>
          </a:p>
        </p:txBody>
      </p:sp>
    </p:spTree>
    <p:extLst>
      <p:ext uri="{BB962C8B-B14F-4D97-AF65-F5344CB8AC3E}">
        <p14:creationId xmlns:p14="http://schemas.microsoft.com/office/powerpoint/2010/main" val="38546221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75D17E3D-1EB9-C644-8105-CB1B359107CA}"/>
              </a:ext>
            </a:extLst>
          </p:cNvPr>
          <p:cNvSpPr>
            <a:spLocks noGrp="1"/>
          </p:cNvSpPr>
          <p:nvPr>
            <p:ph type="sldNum" sz="quarter" idx="15"/>
          </p:nvPr>
        </p:nvSpPr>
        <p:spPr/>
        <p:txBody>
          <a:bodyPr/>
          <a:lstStyle>
            <a:lvl1pPr>
              <a:defRPr/>
            </a:lvl1pPr>
          </a:lstStyle>
          <a:p>
            <a:pPr>
              <a:defRPr/>
            </a:pPr>
            <a:fld id="{D09AB906-C86B-0C4E-81A3-C05D727D5395}" type="slidenum">
              <a:rPr lang="en-US" altLang="en-US"/>
              <a:pPr>
                <a:defRPr/>
              </a:pPr>
              <a:t>‹#›</a:t>
            </a:fld>
            <a:endParaRPr lang="en-US" altLang="en-US"/>
          </a:p>
        </p:txBody>
      </p:sp>
    </p:spTree>
    <p:extLst>
      <p:ext uri="{BB962C8B-B14F-4D97-AF65-F5344CB8AC3E}">
        <p14:creationId xmlns:p14="http://schemas.microsoft.com/office/powerpoint/2010/main" val="184633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ver--Pic 2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B1718996-3C32-9B4D-9661-9A908C0BFAE5}"/>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EA132347-4DB5-674F-B143-5E80DEFFA22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23314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3" name="Slide Number Placeholder 5">
            <a:extLst>
              <a:ext uri="{FF2B5EF4-FFF2-40B4-BE49-F238E27FC236}">
                <a16:creationId xmlns:a16="http://schemas.microsoft.com/office/drawing/2014/main" id="{3AD77A15-B1E0-3D41-A5F0-432B5D14B3A7}"/>
              </a:ext>
            </a:extLst>
          </p:cNvPr>
          <p:cNvSpPr>
            <a:spLocks noGrp="1"/>
          </p:cNvSpPr>
          <p:nvPr>
            <p:ph type="sldNum" sz="quarter" idx="10"/>
          </p:nvPr>
        </p:nvSpPr>
        <p:spPr/>
        <p:txBody>
          <a:bodyPr/>
          <a:lstStyle>
            <a:lvl1pPr>
              <a:defRPr/>
            </a:lvl1pPr>
          </a:lstStyle>
          <a:p>
            <a:pPr>
              <a:defRPr/>
            </a:pPr>
            <a:fld id="{0206052E-1EA7-8340-B782-2A263437DFC0}" type="slidenum">
              <a:rPr lang="en-US" altLang="en-US"/>
              <a:pPr>
                <a:defRPr/>
              </a:pPr>
              <a:t>‹#›</a:t>
            </a:fld>
            <a:endParaRPr lang="en-US" altLang="en-US"/>
          </a:p>
        </p:txBody>
      </p:sp>
    </p:spTree>
    <p:extLst>
      <p:ext uri="{BB962C8B-B14F-4D97-AF65-F5344CB8AC3E}">
        <p14:creationId xmlns:p14="http://schemas.microsoft.com/office/powerpoint/2010/main" val="763588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C4BCA7-E893-8340-994B-0CBD26C03CD4}"/>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Graphic 7">
            <a:extLst>
              <a:ext uri="{FF2B5EF4-FFF2-40B4-BE49-F238E27FC236}">
                <a16:creationId xmlns:a16="http://schemas.microsoft.com/office/drawing/2014/main" id="{09CC3C94-D383-4842-A521-4EA769B041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noAutofit/>
          </a:bodyPr>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1811844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1D891-3D02-3C4E-AC52-169CF0894786}"/>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03FE8A9-6B60-EA42-88F7-149D23C85FAD}" type="datetime1">
              <a:rPr lang="en-US" altLang="en-US"/>
              <a:pPr>
                <a:defRPr/>
              </a:pPr>
              <a:t>9/5/2025</a:t>
            </a:fld>
            <a:endParaRPr lang="en-US" altLang="en-US"/>
          </a:p>
        </p:txBody>
      </p:sp>
      <p:sp>
        <p:nvSpPr>
          <p:cNvPr id="3" name="Footer Placeholder 2">
            <a:extLst>
              <a:ext uri="{FF2B5EF4-FFF2-40B4-BE49-F238E27FC236}">
                <a16:creationId xmlns:a16="http://schemas.microsoft.com/office/drawing/2014/main" id="{204C9B03-80B7-9A4E-A263-A4F0EADE2F0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668168EE-634B-EF4D-8AC4-4F678EF289DF}"/>
              </a:ext>
            </a:extLst>
          </p:cNvPr>
          <p:cNvSpPr>
            <a:spLocks noGrp="1"/>
          </p:cNvSpPr>
          <p:nvPr>
            <p:ph type="sldNum" sz="quarter" idx="12"/>
          </p:nvPr>
        </p:nvSpPr>
        <p:spPr/>
        <p:txBody>
          <a:bodyPr/>
          <a:lstStyle>
            <a:lvl1pPr>
              <a:defRPr smtClean="0"/>
            </a:lvl1pPr>
          </a:lstStyle>
          <a:p>
            <a:pPr>
              <a:defRPr/>
            </a:pPr>
            <a:fld id="{92F4E82E-F785-6E4F-A09E-FB0ECAA978B3}" type="slidenum">
              <a:rPr lang="en-US" altLang="en-US"/>
              <a:pPr>
                <a:defRPr/>
              </a:pPr>
              <a:t>‹#›</a:t>
            </a:fld>
            <a:endParaRPr lang="en-US" altLang="en-US"/>
          </a:p>
        </p:txBody>
      </p:sp>
    </p:spTree>
    <p:extLst>
      <p:ext uri="{BB962C8B-B14F-4D97-AF65-F5344CB8AC3E}">
        <p14:creationId xmlns:p14="http://schemas.microsoft.com/office/powerpoint/2010/main" val="9699234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877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ver--Pic 3  (Casey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3F5EFAA2-3FEA-A940-9D4B-775C52F4D7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B5E3F6C8-FCC6-5444-96B3-14514ABE1CF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7" cy="2135139"/>
          </a:xfrm>
        </p:spPr>
        <p:txBody>
          <a:bodyPr tIns="137160" rIns="137160" anchor="t"/>
          <a:lstStyle>
            <a:lvl1pPr marL="0" indent="0" algn="l">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4019234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ver--Pic 4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6A607BDD-A899-3C4F-86C6-AA11D230C930}"/>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C422FEF9-CDF3-E949-9D92-160746E2E7B7}"/>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person holding a basketball&#10;&#10;Description automatically generated">
            <a:extLst>
              <a:ext uri="{FF2B5EF4-FFF2-40B4-BE49-F238E27FC236}">
                <a16:creationId xmlns:a16="http://schemas.microsoft.com/office/drawing/2014/main" id="{BE546565-AEA0-D149-8C58-1ADFB0D4AA3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E0A3F9E-B78D-CF45-8617-2DF20068D39E}"/>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30176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ver--Pic 1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62733A68-6A8A-8842-840F-FA0182BFAA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4818957C-CA30-6141-8592-7CEFEE31B0D5}"/>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8934663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theme" Target="../theme/theme10.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7.xml"/><Relationship Id="rId4"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4AF276-75FC-A04A-BC66-978C6A10AF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40174A5F-F3F4-134C-AAF4-F495D69CF4A2}"/>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Lst>
  <p:hf hdr="0" ftr="0" dt="0"/>
  <p:txStyles>
    <p:titleStyle>
      <a:lvl1pPr algn="ctr" defTabSz="685800" rtl="0" eaLnBrk="0" fontAlgn="base" hangingPunct="0">
        <a:lnSpc>
          <a:spcPct val="80000"/>
        </a:lnSpc>
        <a:spcBef>
          <a:spcPct val="0"/>
        </a:spcBef>
        <a:spcAft>
          <a:spcPct val="0"/>
        </a:spcAft>
        <a:defRPr sz="4500" kern="2200" cap="all" spc="30">
          <a:solidFill>
            <a:schemeClr val="accent2"/>
          </a:solidFill>
          <a:latin typeface="Knockout 30 Junior Welterwt" pitchFamily="50" charset="0"/>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Knockout 30 Junior Welterwt" pitchFamily="50" charset="0"/>
          <a:ea typeface="ＭＳ Ｐゴシック" panose="020B0600070205080204" pitchFamily="34" charset="-128"/>
          <a:cs typeface="+mn-cs"/>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57A71-75BD-2B49-A6B8-979AD023AF20}"/>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dirty="0"/>
          </a:p>
        </p:txBody>
      </p:sp>
      <p:sp>
        <p:nvSpPr>
          <p:cNvPr id="17411" name="Text Placeholder 2">
            <a:extLst>
              <a:ext uri="{FF2B5EF4-FFF2-40B4-BE49-F238E27FC236}">
                <a16:creationId xmlns:a16="http://schemas.microsoft.com/office/drawing/2014/main" id="{7BFA6337-3EC9-BD4F-AF20-BFBC21E3C9E3}"/>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97B64DC-5C01-1645-A531-A8D2F331DB3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9A9A9A"/>
                </a:solidFill>
              </a:defRPr>
            </a:lvl1pPr>
          </a:lstStyle>
          <a:p>
            <a:pPr>
              <a:defRPr/>
            </a:pPr>
            <a:fld id="{73CC3D3B-7FCC-5645-B2D9-19759E5C2BF5}" type="slidenum">
              <a:rPr lang="en-US" altLang="en-US"/>
              <a:pPr>
                <a:defRPr/>
              </a:pPr>
              <a:t>‹#›</a:t>
            </a:fld>
            <a:endParaRPr lang="en-US" altLang="en-US"/>
          </a:p>
        </p:txBody>
      </p:sp>
      <p:cxnSp>
        <p:nvCxnSpPr>
          <p:cNvPr id="5" name="Straight Connector 4">
            <a:extLst>
              <a:ext uri="{FF2B5EF4-FFF2-40B4-BE49-F238E27FC236}">
                <a16:creationId xmlns:a16="http://schemas.microsoft.com/office/drawing/2014/main" id="{522BC005-C61D-3F41-A1E0-95807E8B1958}"/>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7953869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itchFamily="9" charset="-128"/>
          <a:cs typeface="ＭＳ Ｐゴシック" pitchFamily="9"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31D12C-DB1A-BC4D-8004-746120F61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119CD179-6F9C-AA45-8B4C-615895D8B8EA}"/>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anose="020B0600070205080204" pitchFamily="34" charset="-128"/>
          <a:cs typeface="+mn-cs"/>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3644A7-55F4-DC44-86E7-F47E4A16C014}"/>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D69DC951-844D-2549-8E5A-65DAEAD33463}"/>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endParaRPr lang="en-US" altLang="en-US"/>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Lst>
  <p:hf hdr="0" ftr="0" dt="0"/>
  <p:txStyles>
    <p:titleStyle>
      <a:lvl1pPr algn="ctr" defTabSz="685800" rtl="0" eaLnBrk="0" fontAlgn="base" hangingPunct="0">
        <a:lnSpc>
          <a:spcPct val="80000"/>
        </a:lnSpc>
        <a:spcBef>
          <a:spcPct val="0"/>
        </a:spcBef>
        <a:spcAft>
          <a:spcPct val="0"/>
        </a:spcAft>
        <a:defRPr sz="4000" kern="2200" cap="all">
          <a:solidFill>
            <a:schemeClr val="bg1"/>
          </a:solidFill>
          <a:latin typeface="Knockout 30 Junior Welterwt" pitchFamily="50" charset="0"/>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Knockout 30 Junior Welterwt" pitchFamily="50" charset="0"/>
          <a:ea typeface="ＭＳ Ｐゴシック" panose="020B0600070205080204" pitchFamily="34" charset="-128"/>
          <a:cs typeface="+mn-cs"/>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0D6A1-681C-FF4E-B179-7270A996F817}"/>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448EE7DB-081A-FA4E-9EA5-3166610CEAF2}"/>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Lst>
  <p:hf hdr="0" ftr="0" dt="0"/>
  <p:txStyles>
    <p:titleStyle>
      <a:lvl1pPr algn="ctr" defTabSz="685800" rtl="0" eaLnBrk="0" fontAlgn="base" hangingPunct="0">
        <a:lnSpc>
          <a:spcPct val="80000"/>
        </a:lnSpc>
        <a:spcBef>
          <a:spcPct val="0"/>
        </a:spcBef>
        <a:spcAft>
          <a:spcPct val="0"/>
        </a:spcAft>
        <a:defRPr sz="4000" b="1" kern="2200" cap="all">
          <a:solidFill>
            <a:schemeClr val="bg1"/>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panose="020B0600070205080204" pitchFamily="34" charset="-128"/>
          <a:cs typeface="+mn-cs"/>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AEC56D-5156-A044-8C6C-FBC23233D602}"/>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dirty="0"/>
          </a:p>
        </p:txBody>
      </p:sp>
      <p:sp>
        <p:nvSpPr>
          <p:cNvPr id="17411" name="Text Placeholder 2">
            <a:extLst>
              <a:ext uri="{FF2B5EF4-FFF2-40B4-BE49-F238E27FC236}">
                <a16:creationId xmlns:a16="http://schemas.microsoft.com/office/drawing/2014/main" id="{91B1F44D-7C6C-8A49-9E45-11BAF49D0926}"/>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3E0ED697-60E8-4B4C-B4ED-E32339FE0BD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F75B075A-39C1-3D43-88BD-BC8AF796A9EA}" type="slidenum">
              <a:rPr lang="en-US" altLang="en-US"/>
              <a:pPr/>
              <a:t>‹#›</a:t>
            </a:fld>
            <a:endParaRPr lang="en-US" altLang="en-US"/>
          </a:p>
        </p:txBody>
      </p:sp>
      <p:cxnSp>
        <p:nvCxnSpPr>
          <p:cNvPr id="5" name="Straight Connector 4">
            <a:extLst>
              <a:ext uri="{FF2B5EF4-FFF2-40B4-BE49-F238E27FC236}">
                <a16:creationId xmlns:a16="http://schemas.microsoft.com/office/drawing/2014/main" id="{2C04AAE5-FB1E-844A-9056-98200AAC1F89}"/>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903" r:id="rId20"/>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8EACF8F-645C-8A40-92E6-0BCB028F8D7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5E4A0690-508D-1E4D-9E22-FFF6EE02AE2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7" r:id="rId1"/>
  </p:sldLayoutIdLst>
  <p:hf hdr="0" ftr="0" dt="0"/>
  <p:txStyles>
    <p:titleStyle>
      <a:lvl1pPr algn="l" defTabSz="685800" rtl="0" eaLnBrk="0" fontAlgn="base" hangingPunct="0">
        <a:lnSpc>
          <a:spcPct val="87000"/>
        </a:lnSpc>
        <a:spcBef>
          <a:spcPct val="0"/>
        </a:spcBef>
        <a:spcAft>
          <a:spcPct val="0"/>
        </a:spcAft>
        <a:defRPr sz="3300" b="1" kern="220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9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457200" indent="-228600"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EEC322-4C78-A74C-9AA8-B6E43F8A55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4EF71B28-DA2A-F043-B025-4E6E6B1D14FF}"/>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88" r:id="rId1"/>
    <p:sldLayoutId id="2147483904" r:id="rId2"/>
    <p:sldLayoutId id="2147483905" r:id="rId3"/>
    <p:sldLayoutId id="2147483906" r:id="rId4"/>
  </p:sldLayoutIdLst>
  <p:hf hdr="0" ftr="0" dt="0"/>
  <p:txStyles>
    <p:titleStyle>
      <a:lvl1pPr algn="ctr" defTabSz="685800" rtl="0" eaLnBrk="0" fontAlgn="base" hangingPunct="0">
        <a:lnSpc>
          <a:spcPct val="80000"/>
        </a:lnSpc>
        <a:spcBef>
          <a:spcPct val="0"/>
        </a:spcBef>
        <a:spcAft>
          <a:spcPct val="0"/>
        </a:spcAft>
        <a:defRPr sz="4000" b="1" kern="2200" spc="30">
          <a:solidFill>
            <a:schemeClr val="accent2"/>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panose="020B0600070205080204" pitchFamily="34" charset="-128"/>
          <a:cs typeface="+mn-cs"/>
        </a:defRPr>
      </a:lvl1pPr>
      <a:lvl2pPr marL="457200" indent="-227013" algn="l" defTabSz="685800" rtl="0" eaLnBrk="0" fontAlgn="base" hangingPunct="0">
        <a:lnSpc>
          <a:spcPct val="90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CF6EE-359C-CC4A-A9A0-2AB0A3754142}"/>
              </a:ext>
            </a:extLst>
          </p:cNvPr>
          <p:cNvSpPr>
            <a:spLocks noGrp="1"/>
          </p:cNvSpPr>
          <p:nvPr>
            <p:ph type="title"/>
          </p:nvPr>
        </p:nvSpPr>
        <p:spPr>
          <a:xfrm>
            <a:off x="838200" y="493713"/>
            <a:ext cx="10515600" cy="865187"/>
          </a:xfrm>
          <a:prstGeom prst="rect">
            <a:avLst/>
          </a:prstGeom>
          <a:ln>
            <a:noFill/>
          </a:ln>
        </p:spPr>
        <p:txBody>
          <a:bodyPr vert="horz" lIns="0" tIns="45720" rIns="91440" bIns="45720" rtlCol="0" anchor="ctr" anchorCtr="0">
            <a:noAutofit/>
          </a:bodyPr>
          <a:lstStyle/>
          <a:p>
            <a:r>
              <a:rPr lang="en-US" dirty="0"/>
              <a:t>Click to edit Master title</a:t>
            </a:r>
          </a:p>
        </p:txBody>
      </p:sp>
      <p:sp>
        <p:nvSpPr>
          <p:cNvPr id="47107" name="Text Placeholder 2">
            <a:extLst>
              <a:ext uri="{FF2B5EF4-FFF2-40B4-BE49-F238E27FC236}">
                <a16:creationId xmlns:a16="http://schemas.microsoft.com/office/drawing/2014/main" id="{8BA5EC0E-8FF9-4648-B532-6A08B5E2F02F}"/>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3EEE2825-02A4-4440-90D9-D95E4B32F4B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F52121F3-FB72-3F48-8FE4-1D21A3A41FF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9" r:id="rId1"/>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547688" indent="-27305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822325"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1096963"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371600"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88E91-FA25-1A45-BA9E-691830EF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E3FF41AB-43D3-184C-A18F-0291CAC5F132}"/>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extLst>
      <p:ext uri="{BB962C8B-B14F-4D97-AF65-F5344CB8AC3E}">
        <p14:creationId xmlns:p14="http://schemas.microsoft.com/office/powerpoint/2010/main" val="315392314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33" r:id="rId3"/>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itchFamily="9" charset="-128"/>
          <a:cs typeface="ＭＳ Ｐゴシック" pitchFamily="9"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1.xml"/><Relationship Id="rId1" Type="http://schemas.openxmlformats.org/officeDocument/2006/relationships/video" Target="https://www.youtube.com/embed/SGcmAHzT0h0?start=24&amp;feature=oembed" TargetMode="External"/><Relationship Id="rId6" Type="http://schemas.openxmlformats.org/officeDocument/2006/relationships/hyperlink" Target="https://youtu.be/SGcmAHzT0h0?si=2n0WuXiAZJ5PEeih" TargetMode="Externa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1.xml"/><Relationship Id="rId1" Type="http://schemas.openxmlformats.org/officeDocument/2006/relationships/video" Target="https://www.youtube.com/embed/QyuU4wFIz3o?feature=oembed" TargetMode="External"/><Relationship Id="rId5" Type="http://schemas.openxmlformats.org/officeDocument/2006/relationships/hyperlink" Target="https://youtu.be/QyuU4wFIz3o?si=AAAp7Z64ons5uefz"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8FB4-1A21-7241-A332-42AA81608A36}"/>
              </a:ext>
            </a:extLst>
          </p:cNvPr>
          <p:cNvSpPr>
            <a:spLocks noGrp="1"/>
          </p:cNvSpPr>
          <p:nvPr>
            <p:ph type="title"/>
          </p:nvPr>
        </p:nvSpPr>
        <p:spPr>
          <a:xfrm>
            <a:off x="838200" y="494853"/>
            <a:ext cx="10515600" cy="865222"/>
          </a:xfrm>
        </p:spPr>
        <p:txBody>
          <a:bodyPr wrap="square" numCol="1" compatLnSpc="1">
            <a:prstTxWarp prst="textNoShape">
              <a:avLst/>
            </a:prstTxWarp>
          </a:bodyPr>
          <a:lstStyle/>
          <a:p>
            <a:r>
              <a:rPr lang="en-US" altLang="en-US" dirty="0"/>
              <a:t>Agenda: List of training activities</a:t>
            </a:r>
          </a:p>
        </p:txBody>
      </p:sp>
      <p:graphicFrame>
        <p:nvGraphicFramePr>
          <p:cNvPr id="3" name="Table 4">
            <a:extLst>
              <a:ext uri="{FF2B5EF4-FFF2-40B4-BE49-F238E27FC236}">
                <a16:creationId xmlns:a16="http://schemas.microsoft.com/office/drawing/2014/main" id="{A9D8A9E6-7432-73FB-1E22-0231B3325F05}"/>
              </a:ext>
            </a:extLst>
          </p:cNvPr>
          <p:cNvGraphicFramePr>
            <a:graphicFrameLocks noGrp="1"/>
          </p:cNvGraphicFramePr>
          <p:nvPr>
            <p:ph sz="half" idx="1"/>
            <p:extLst>
              <p:ext uri="{D42A27DB-BD31-4B8C-83A1-F6EECF244321}">
                <p14:modId xmlns:p14="http://schemas.microsoft.com/office/powerpoint/2010/main" val="74827028"/>
              </p:ext>
            </p:extLst>
          </p:nvPr>
        </p:nvGraphicFramePr>
        <p:xfrm>
          <a:off x="838199" y="1627150"/>
          <a:ext cx="10515601" cy="3783888"/>
        </p:xfrm>
        <a:graphic>
          <a:graphicData uri="http://schemas.openxmlformats.org/drawingml/2006/table">
            <a:tbl>
              <a:tblPr firstRow="1" bandRow="1">
                <a:tableStyleId>{9D7B26C5-4107-4FEC-AEDC-1716B250A1EF}</a:tableStyleId>
              </a:tblPr>
              <a:tblGrid>
                <a:gridCol w="2648374">
                  <a:extLst>
                    <a:ext uri="{9D8B030D-6E8A-4147-A177-3AD203B41FA5}">
                      <a16:colId xmlns:a16="http://schemas.microsoft.com/office/drawing/2014/main" val="1648639371"/>
                    </a:ext>
                  </a:extLst>
                </a:gridCol>
                <a:gridCol w="5733627">
                  <a:extLst>
                    <a:ext uri="{9D8B030D-6E8A-4147-A177-3AD203B41FA5}">
                      <a16:colId xmlns:a16="http://schemas.microsoft.com/office/drawing/2014/main" val="2622832553"/>
                    </a:ext>
                  </a:extLst>
                </a:gridCol>
                <a:gridCol w="2133600">
                  <a:extLst>
                    <a:ext uri="{9D8B030D-6E8A-4147-A177-3AD203B41FA5}">
                      <a16:colId xmlns:a16="http://schemas.microsoft.com/office/drawing/2014/main" val="3122767967"/>
                    </a:ext>
                  </a:extLst>
                </a:gridCol>
              </a:tblGrid>
              <a:tr h="371568">
                <a:tc>
                  <a:txBody>
                    <a:bodyPr/>
                    <a:lstStyle/>
                    <a:p>
                      <a:r>
                        <a:rPr lang="en-US" sz="1800" dirty="0"/>
                        <a:t>TRAINING METHOD</a:t>
                      </a:r>
                    </a:p>
                  </a:txBody>
                  <a:tcPr/>
                </a:tc>
                <a:tc>
                  <a:txBody>
                    <a:bodyPr/>
                    <a:lstStyle/>
                    <a:p>
                      <a:r>
                        <a:rPr lang="en-US" sz="1800" dirty="0"/>
                        <a:t>TOPIC</a:t>
                      </a:r>
                    </a:p>
                  </a:txBody>
                  <a:tcPr/>
                </a:tc>
                <a:tc>
                  <a:txBody>
                    <a:bodyPr/>
                    <a:lstStyle/>
                    <a:p>
                      <a:r>
                        <a:rPr lang="en-US" sz="1800" dirty="0"/>
                        <a:t>TIME ESTIMATED</a:t>
                      </a:r>
                    </a:p>
                  </a:txBody>
                  <a:tcPr/>
                </a:tc>
                <a:extLst>
                  <a:ext uri="{0D108BD9-81ED-4DB2-BD59-A6C34878D82A}">
                    <a16:rowId xmlns:a16="http://schemas.microsoft.com/office/drawing/2014/main" val="879388456"/>
                  </a:ext>
                </a:extLst>
              </a:tr>
              <a:tr h="371568">
                <a:tc>
                  <a:txBody>
                    <a:bodyPr/>
                    <a:lstStyle/>
                    <a:p>
                      <a:r>
                        <a:rPr lang="en-US" sz="1400" dirty="0"/>
                        <a:t>Presentation</a:t>
                      </a:r>
                    </a:p>
                  </a:txBody>
                  <a:tcPr/>
                </a:tc>
                <a:tc>
                  <a:txBody>
                    <a:bodyPr/>
                    <a:lstStyle/>
                    <a:p>
                      <a:r>
                        <a:rPr lang="en-US" sz="1400" dirty="0"/>
                        <a:t>Welcome and Session Objectives; Icebreaker</a:t>
                      </a:r>
                    </a:p>
                  </a:txBody>
                  <a:tcPr/>
                </a:tc>
                <a:tc>
                  <a:txBody>
                    <a:bodyPr/>
                    <a:lstStyle/>
                    <a:p>
                      <a:r>
                        <a:rPr lang="en-US" sz="1400" dirty="0"/>
                        <a:t>5 minutes</a:t>
                      </a:r>
                    </a:p>
                  </a:txBody>
                  <a:tcPr/>
                </a:tc>
                <a:extLst>
                  <a:ext uri="{0D108BD9-81ED-4DB2-BD59-A6C34878D82A}">
                    <a16:rowId xmlns:a16="http://schemas.microsoft.com/office/drawing/2014/main" val="34277529"/>
                  </a:ext>
                </a:extLst>
              </a:tr>
              <a:tr h="458097">
                <a:tc>
                  <a:txBody>
                    <a:bodyPr/>
                    <a:lstStyle/>
                    <a:p>
                      <a:r>
                        <a:rPr lang="en-US" sz="1400" dirty="0"/>
                        <a:t>Presentation and facilitated discussion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Needs/Obligations/Wants Video;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t>Key Activity: </a:t>
                      </a:r>
                      <a:r>
                        <a:rPr lang="en-US" sz="1400" dirty="0"/>
                        <a:t>Layla’s Needs, Obligations and Wants</a:t>
                      </a:r>
                    </a:p>
                  </a:txBody>
                  <a:tcPr/>
                </a:tc>
                <a:tc>
                  <a:txBody>
                    <a:bodyPr/>
                    <a:lstStyle/>
                    <a:p>
                      <a:r>
                        <a:rPr lang="en-US" sz="1400" dirty="0"/>
                        <a:t>10 minutes</a:t>
                      </a:r>
                    </a:p>
                  </a:txBody>
                  <a:tcPr/>
                </a:tc>
                <a:extLst>
                  <a:ext uri="{0D108BD9-81ED-4DB2-BD59-A6C34878D82A}">
                    <a16:rowId xmlns:a16="http://schemas.microsoft.com/office/drawing/2014/main" val="4216262225"/>
                  </a:ext>
                </a:extLst>
              </a:tr>
              <a:tr h="458097">
                <a:tc>
                  <a:txBody>
                    <a:bodyPr/>
                    <a:lstStyle/>
                    <a:p>
                      <a:r>
                        <a:rPr lang="en-US" sz="1400" dirty="0"/>
                        <a:t>Presentation</a:t>
                      </a:r>
                    </a:p>
                  </a:txBody>
                  <a:tcPr/>
                </a:tc>
                <a:tc>
                  <a:txBody>
                    <a:bodyPr/>
                    <a:lstStyle/>
                    <a:p>
                      <a:r>
                        <a:rPr lang="en-US" sz="1400" dirty="0"/>
                        <a:t>Bills vs. Expenses</a:t>
                      </a:r>
                      <a:r>
                        <a:rPr lang="en-US" sz="1400" b="0" dirty="0"/>
                        <a:t>; </a:t>
                      </a:r>
                      <a:r>
                        <a:rPr lang="en-US" sz="1400" b="1" dirty="0"/>
                        <a:t>Key Activity</a:t>
                      </a:r>
                      <a:r>
                        <a:rPr lang="en-US" sz="1400" dirty="0"/>
                        <a:t>: Benefits and Risks of Different Ways to Pay</a:t>
                      </a:r>
                      <a:r>
                        <a:rPr lang="en-US" sz="1400" b="0" dirty="0"/>
                        <a:t>; Bill Calendar</a:t>
                      </a:r>
                    </a:p>
                  </a:txBody>
                  <a:tcPr/>
                </a:tc>
                <a:tc>
                  <a:txBody>
                    <a:bodyPr/>
                    <a:lstStyle/>
                    <a:p>
                      <a:r>
                        <a:rPr lang="en-US" sz="1400" dirty="0"/>
                        <a:t>10 minutes</a:t>
                      </a:r>
                    </a:p>
                  </a:txBody>
                  <a:tcPr/>
                </a:tc>
                <a:extLst>
                  <a:ext uri="{0D108BD9-81ED-4DB2-BD59-A6C34878D82A}">
                    <a16:rowId xmlns:a16="http://schemas.microsoft.com/office/drawing/2014/main" val="2318212957"/>
                  </a:ext>
                </a:extLst>
              </a:tr>
              <a:tr h="371568">
                <a:tc>
                  <a:txBody>
                    <a:bodyPr/>
                    <a:lstStyle/>
                    <a:p>
                      <a:r>
                        <a:rPr lang="en-US" sz="1400" dirty="0"/>
                        <a:t>Facilitated discussion</a:t>
                      </a:r>
                    </a:p>
                  </a:txBody>
                  <a:tcPr/>
                </a:tc>
                <a:tc>
                  <a:txBody>
                    <a:bodyPr/>
                    <a:lstStyle/>
                    <a:p>
                      <a:r>
                        <a:rPr lang="en-US" sz="1400" dirty="0"/>
                        <a:t>Budget Chat</a:t>
                      </a:r>
                    </a:p>
                  </a:txBody>
                  <a:tcPr/>
                </a:tc>
                <a:tc>
                  <a:txBody>
                    <a:bodyPr/>
                    <a:lstStyle/>
                    <a:p>
                      <a:r>
                        <a:rPr lang="en-US" sz="1400" dirty="0"/>
                        <a:t>5 minutes</a:t>
                      </a:r>
                    </a:p>
                  </a:txBody>
                  <a:tcPr/>
                </a:tc>
                <a:extLst>
                  <a:ext uri="{0D108BD9-81ED-4DB2-BD59-A6C34878D82A}">
                    <a16:rowId xmlns:a16="http://schemas.microsoft.com/office/drawing/2014/main" val="3877621690"/>
                  </a:ext>
                </a:extLst>
              </a:tr>
              <a:tr h="371568">
                <a:tc>
                  <a:txBody>
                    <a:bodyPr/>
                    <a:lstStyle/>
                    <a:p>
                      <a:r>
                        <a:rPr lang="en-US" sz="1400" dirty="0"/>
                        <a:t>Small or Large Group Exercise</a:t>
                      </a:r>
                    </a:p>
                  </a:txBody>
                  <a:tcPr/>
                </a:tc>
                <a:tc>
                  <a:txBody>
                    <a:bodyPr/>
                    <a:lstStyle/>
                    <a:p>
                      <a:r>
                        <a:rPr lang="en-US" sz="1400" b="1" dirty="0"/>
                        <a:t>Bean Game — Short Version</a:t>
                      </a:r>
                      <a:endParaRPr lang="en-US" sz="1400" dirty="0"/>
                    </a:p>
                  </a:txBody>
                  <a:tcPr/>
                </a:tc>
                <a:tc>
                  <a:txBody>
                    <a:bodyPr/>
                    <a:lstStyle/>
                    <a:p>
                      <a:r>
                        <a:rPr lang="en-US" sz="1400" dirty="0"/>
                        <a:t>15 minutes</a:t>
                      </a:r>
                    </a:p>
                  </a:txBody>
                  <a:tcPr/>
                </a:tc>
                <a:extLst>
                  <a:ext uri="{0D108BD9-81ED-4DB2-BD59-A6C34878D82A}">
                    <a16:rowId xmlns:a16="http://schemas.microsoft.com/office/drawing/2014/main" val="292358428"/>
                  </a:ext>
                </a:extLst>
              </a:tr>
              <a:tr h="458097">
                <a:tc>
                  <a:txBody>
                    <a:bodyPr/>
                    <a:lstStyle/>
                    <a:p>
                      <a:r>
                        <a:rPr lang="en-US" sz="1400" dirty="0"/>
                        <a:t>Presentation</a:t>
                      </a:r>
                    </a:p>
                  </a:txBody>
                  <a:tcPr/>
                </a:tc>
                <a:tc>
                  <a:txBody>
                    <a:bodyPr/>
                    <a:lstStyle/>
                    <a:p>
                      <a:r>
                        <a:rPr lang="en-US" sz="1400" dirty="0"/>
                        <a:t>Spending Tracker; Budget Tools; Money Lessons</a:t>
                      </a:r>
                      <a:r>
                        <a:rPr lang="en-US" sz="1350" kern="1200" dirty="0">
                          <a:solidFill>
                            <a:schemeClr val="tx1"/>
                          </a:solidFill>
                          <a:effectLst/>
                          <a:latin typeface="+mn-lt"/>
                          <a:ea typeface="+mn-ea"/>
                          <a:cs typeface="+mn-cs"/>
                        </a:rPr>
                        <a:t>; </a:t>
                      </a:r>
                      <a:r>
                        <a:rPr lang="en-US" sz="1400" dirty="0"/>
                        <a:t>Develop Good Habits or “Rules of Thumb”</a:t>
                      </a:r>
                    </a:p>
                  </a:txBody>
                  <a:tcPr/>
                </a:tc>
                <a:tc>
                  <a:txBody>
                    <a:bodyPr/>
                    <a:lstStyle/>
                    <a:p>
                      <a:r>
                        <a:rPr lang="en-US" sz="1400" dirty="0"/>
                        <a:t>15 minutes</a:t>
                      </a:r>
                    </a:p>
                  </a:txBody>
                  <a:tcPr/>
                </a:tc>
                <a:extLst>
                  <a:ext uri="{0D108BD9-81ED-4DB2-BD59-A6C34878D82A}">
                    <a16:rowId xmlns:a16="http://schemas.microsoft.com/office/drawing/2014/main" val="1858849016"/>
                  </a:ext>
                </a:extLst>
              </a:tr>
              <a:tr h="371568">
                <a:tc>
                  <a:txBody>
                    <a:bodyPr/>
                    <a:lstStyle/>
                    <a:p>
                      <a:r>
                        <a:rPr lang="en-US" sz="1400" dirty="0"/>
                        <a:t>Closing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Questions? What Is One Thing Learned? Next Training Date and Time</a:t>
                      </a:r>
                    </a:p>
                  </a:txBody>
                  <a:tcPr/>
                </a:tc>
                <a:tc>
                  <a:txBody>
                    <a:bodyPr/>
                    <a:lstStyle/>
                    <a:p>
                      <a:r>
                        <a:rPr lang="en-US" sz="1400" dirty="0"/>
                        <a:t>5 minutes</a:t>
                      </a:r>
                    </a:p>
                  </a:txBody>
                  <a:tcPr/>
                </a:tc>
                <a:extLst>
                  <a:ext uri="{0D108BD9-81ED-4DB2-BD59-A6C34878D82A}">
                    <a16:rowId xmlns:a16="http://schemas.microsoft.com/office/drawing/2014/main" val="252550614"/>
                  </a:ext>
                </a:extLst>
              </a:tr>
              <a:tr h="371568">
                <a:tc gridSpan="2">
                  <a:txBody>
                    <a:bodyPr/>
                    <a:lstStyle/>
                    <a:p>
                      <a:pPr algn="r"/>
                      <a:r>
                        <a:rPr lang="en-US" sz="1400" b="1" dirty="0"/>
                        <a:t>TOTAL TIME ESTIMATE</a:t>
                      </a:r>
                    </a:p>
                  </a:txBody>
                  <a:tcPr>
                    <a:solidFill>
                      <a:schemeClr val="accent3">
                        <a:lumMod val="60000"/>
                        <a:lumOff val="40000"/>
                      </a:schemeClr>
                    </a:solidFill>
                  </a:tcPr>
                </a:tc>
                <a:tc hMerge="1">
                  <a:txBody>
                    <a:bodyPr/>
                    <a:lstStyle/>
                    <a:p>
                      <a:endParaRPr lang="en-US" dirty="0"/>
                    </a:p>
                  </a:txBody>
                  <a:tcPr/>
                </a:tc>
                <a:tc>
                  <a:txBody>
                    <a:bodyPr/>
                    <a:lstStyle/>
                    <a:p>
                      <a:r>
                        <a:rPr lang="en-US" sz="1400" b="1" dirty="0"/>
                        <a:t>Approx 1 hour</a:t>
                      </a:r>
                    </a:p>
                  </a:txBody>
                  <a:tcPr>
                    <a:solidFill>
                      <a:schemeClr val="accent3">
                        <a:lumMod val="60000"/>
                        <a:lumOff val="40000"/>
                      </a:schemeClr>
                    </a:solidFill>
                  </a:tcPr>
                </a:tc>
                <a:extLst>
                  <a:ext uri="{0D108BD9-81ED-4DB2-BD59-A6C34878D82A}">
                    <a16:rowId xmlns:a16="http://schemas.microsoft.com/office/drawing/2014/main" val="3885357077"/>
                  </a:ext>
                </a:extLst>
              </a:tr>
            </a:tbl>
          </a:graphicData>
        </a:graphic>
      </p:graphicFrame>
      <p:sp>
        <p:nvSpPr>
          <p:cNvPr id="6" name="Slide Number Placeholder 3">
            <a:extLst>
              <a:ext uri="{FF2B5EF4-FFF2-40B4-BE49-F238E27FC236}">
                <a16:creationId xmlns:a16="http://schemas.microsoft.com/office/drawing/2014/main" id="{85700B7E-A0A1-4049-9636-297881A50128}"/>
              </a:ext>
            </a:extLst>
          </p:cNvPr>
          <p:cNvSpPr>
            <a:spLocks noGrp="1"/>
          </p:cNvSpPr>
          <p:nvPr>
            <p:ph type="sldNum" sz="quarter" idx="10"/>
          </p:nvPr>
        </p:nvSpPr>
        <p:spPr>
          <a:xfrm>
            <a:off x="8610600" y="6356350"/>
            <a:ext cx="2743200" cy="365125"/>
          </a:xfrm>
        </p:spPr>
        <p:txBody>
          <a:bodyPr/>
          <a:lstStyle/>
          <a:p>
            <a:pPr algn="r"/>
            <a:fld id="{1103CFA8-974B-0447-A530-7264BC7D73A8}" type="slidenum">
              <a:rPr lang="en-US" altLang="en-US" smtClean="0"/>
              <a:pPr algn="r"/>
              <a:t>1</a:t>
            </a:fld>
            <a:endParaRPr lang="en-US" altLang="en-US" dirty="0"/>
          </a:p>
        </p:txBody>
      </p:sp>
    </p:spTree>
    <p:extLst>
      <p:ext uri="{BB962C8B-B14F-4D97-AF65-F5344CB8AC3E}">
        <p14:creationId xmlns:p14="http://schemas.microsoft.com/office/powerpoint/2010/main" val="402962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7AE26C09-9B64-1C48-B211-FBC0A97352B3}"/>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fld id="{1A582F0A-4E05-4C4F-ADF6-220E05476D2F}" type="slidenum">
              <a:rPr lang="en-US" altLang="en-US" sz="900" smtClean="0"/>
              <a:pPr algn="r"/>
              <a:t>10</a:t>
            </a:fld>
            <a:endParaRPr lang="en-US" altLang="en-US" sz="900" dirty="0"/>
          </a:p>
        </p:txBody>
      </p:sp>
      <p:sp>
        <p:nvSpPr>
          <p:cNvPr id="2" name="Title 1">
            <a:extLst>
              <a:ext uri="{FF2B5EF4-FFF2-40B4-BE49-F238E27FC236}">
                <a16:creationId xmlns:a16="http://schemas.microsoft.com/office/drawing/2014/main" id="{E634F00C-AAD0-1A4E-98DE-F7ADBBDF49F3}"/>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rPr>
              <a:t>Budget Chat</a:t>
            </a:r>
            <a:endParaRPr lang="en-US" dirty="0"/>
          </a:p>
        </p:txBody>
      </p:sp>
      <p:sp>
        <p:nvSpPr>
          <p:cNvPr id="3" name="Content Placeholder 2">
            <a:extLst>
              <a:ext uri="{FF2B5EF4-FFF2-40B4-BE49-F238E27FC236}">
                <a16:creationId xmlns:a16="http://schemas.microsoft.com/office/drawing/2014/main" id="{6144CDA5-DE3F-CD44-BA3A-A54E86B7EE74}"/>
              </a:ext>
            </a:extLst>
          </p:cNvPr>
          <p:cNvSpPr>
            <a:spLocks noGrp="1"/>
          </p:cNvSpPr>
          <p:nvPr>
            <p:ph idx="1"/>
          </p:nvPr>
        </p:nvSpPr>
        <p:spPr>
          <a:xfrm>
            <a:off x="838200" y="1646238"/>
            <a:ext cx="6553200" cy="4662487"/>
          </a:xfrm>
        </p:spPr>
        <p:txBody>
          <a:bodyPr/>
          <a:lstStyle/>
          <a:p>
            <a:pPr marL="0" indent="0">
              <a:buNone/>
            </a:pPr>
            <a:r>
              <a:rPr lang="en-US" b="1" dirty="0"/>
              <a:t>Activity</a:t>
            </a:r>
            <a:endParaRPr lang="en-US" dirty="0"/>
          </a:p>
          <a:p>
            <a:r>
              <a:rPr lang="en-US" dirty="0"/>
              <a:t>What is a budget?</a:t>
            </a:r>
          </a:p>
          <a:p>
            <a:r>
              <a:rPr lang="en-US" dirty="0"/>
              <a:t>How do you feel about a budget?</a:t>
            </a:r>
          </a:p>
          <a:p>
            <a:r>
              <a:rPr lang="en-US" dirty="0"/>
              <a:t>Why is it hard for some people to use a budget?</a:t>
            </a:r>
          </a:p>
          <a:p>
            <a:endParaRPr lang="en-US" dirty="0"/>
          </a:p>
          <a:p>
            <a:endParaRPr lang="en-US" dirty="0"/>
          </a:p>
        </p:txBody>
      </p:sp>
      <p:pic>
        <p:nvPicPr>
          <p:cNvPr id="4" name="Graphic 3">
            <a:extLst>
              <a:ext uri="{FF2B5EF4-FFF2-40B4-BE49-F238E27FC236}">
                <a16:creationId xmlns:a16="http://schemas.microsoft.com/office/drawing/2014/main" id="{531F05FF-99EF-C2F3-4784-AE646EB55259}"/>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772400" y="1752600"/>
            <a:ext cx="3810000" cy="3810000"/>
          </a:xfrm>
          <a:prstGeom prst="rect">
            <a:avLst/>
          </a:prstGeom>
          <a:effectLst>
            <a:outerShdw blurRad="38100" dist="25400" dir="2700000" algn="tl" rotWithShape="0">
              <a:prstClr val="black">
                <a:alpha val="6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947B56-0DE4-9244-984D-F6F1E66A33B8}"/>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fld id="{1A582F0A-4E05-4C4F-ADF6-220E05476D2F}" type="slidenum">
              <a:rPr lang="en-US" altLang="en-US" sz="900" smtClean="0"/>
              <a:pPr algn="r"/>
              <a:t>11</a:t>
            </a:fld>
            <a:endParaRPr lang="en-US" altLang="en-US" sz="900" dirty="0"/>
          </a:p>
        </p:txBody>
      </p:sp>
      <p:sp>
        <p:nvSpPr>
          <p:cNvPr id="2" name="Title 1">
            <a:extLst>
              <a:ext uri="{FF2B5EF4-FFF2-40B4-BE49-F238E27FC236}">
                <a16:creationId xmlns:a16="http://schemas.microsoft.com/office/drawing/2014/main" id="{CDFB2DDD-904B-A545-82FB-95609421F580}"/>
              </a:ext>
            </a:extLst>
          </p:cNvPr>
          <p:cNvSpPr>
            <a:spLocks noGrp="1"/>
          </p:cNvSpPr>
          <p:nvPr>
            <p:ph type="title"/>
          </p:nvPr>
        </p:nvSpPr>
        <p:spPr>
          <a:xfrm>
            <a:off x="838200" y="493776"/>
            <a:ext cx="10515600" cy="859536"/>
          </a:xfrm>
        </p:spPr>
        <p:txBody>
          <a:bodyPr/>
          <a:lstStyle/>
          <a:p>
            <a:r>
              <a:rPr lang="en-US" dirty="0"/>
              <a:t>Bean Game — Short Version</a:t>
            </a:r>
          </a:p>
        </p:txBody>
      </p:sp>
      <p:graphicFrame>
        <p:nvGraphicFramePr>
          <p:cNvPr id="3" name="Table 4">
            <a:extLst>
              <a:ext uri="{FF2B5EF4-FFF2-40B4-BE49-F238E27FC236}">
                <a16:creationId xmlns:a16="http://schemas.microsoft.com/office/drawing/2014/main" id="{9CF6CDB7-CEA4-2997-C4D3-B51B87D5A364}"/>
              </a:ext>
            </a:extLst>
          </p:cNvPr>
          <p:cNvGraphicFramePr>
            <a:graphicFrameLocks noGrp="1"/>
          </p:cNvGraphicFramePr>
          <p:nvPr>
            <p:extLst>
              <p:ext uri="{D42A27DB-BD31-4B8C-83A1-F6EECF244321}">
                <p14:modId xmlns:p14="http://schemas.microsoft.com/office/powerpoint/2010/main" val="2910773899"/>
              </p:ext>
            </p:extLst>
          </p:nvPr>
        </p:nvGraphicFramePr>
        <p:xfrm>
          <a:off x="1257300" y="1747171"/>
          <a:ext cx="2971800" cy="1944211"/>
        </p:xfrm>
        <a:graphic>
          <a:graphicData uri="http://schemas.openxmlformats.org/drawingml/2006/table">
            <a:tbl>
              <a:tblPr firstRow="1" bandRow="1">
                <a:tableStyleId>{17292A2E-F333-43FB-9621-5CBBE7FDCDCB}</a:tableStyleId>
              </a:tblPr>
              <a:tblGrid>
                <a:gridCol w="2971800">
                  <a:extLst>
                    <a:ext uri="{9D8B030D-6E8A-4147-A177-3AD203B41FA5}">
                      <a16:colId xmlns:a16="http://schemas.microsoft.com/office/drawing/2014/main" val="1031769865"/>
                    </a:ext>
                  </a:extLst>
                </a:gridCol>
              </a:tblGrid>
              <a:tr h="510601">
                <a:tc>
                  <a:txBody>
                    <a:bodyPr/>
                    <a:lstStyle/>
                    <a:p>
                      <a:pPr algn="ctr"/>
                      <a:r>
                        <a:rPr lang="en-US" sz="2200" dirty="0">
                          <a:latin typeface="+mj-lt"/>
                        </a:rPr>
                        <a:t>HOUSING</a:t>
                      </a:r>
                    </a:p>
                  </a:txBody>
                  <a:tcPr anchor="ctr">
                    <a:solidFill>
                      <a:schemeClr val="tx2"/>
                    </a:solidFill>
                  </a:tcPr>
                </a:tc>
                <a:extLst>
                  <a:ext uri="{0D108BD9-81ED-4DB2-BD59-A6C34878D82A}">
                    <a16:rowId xmlns:a16="http://schemas.microsoft.com/office/drawing/2014/main" val="913691766"/>
                  </a:ext>
                </a:extLst>
              </a:tr>
              <a:tr h="477870">
                <a:tc>
                  <a:txBody>
                    <a:bodyPr/>
                    <a:lstStyle/>
                    <a:p>
                      <a:r>
                        <a:rPr lang="en-US" sz="1800" dirty="0"/>
                        <a:t>Live rent-free with relative</a:t>
                      </a:r>
                    </a:p>
                  </a:txBody>
                  <a:tcPr anchor="ctr"/>
                </a:tc>
                <a:extLst>
                  <a:ext uri="{0D108BD9-81ED-4DB2-BD59-A6C34878D82A}">
                    <a16:rowId xmlns:a16="http://schemas.microsoft.com/office/drawing/2014/main" val="3055008464"/>
                  </a:ext>
                </a:extLst>
              </a:tr>
              <a:tr h="477870">
                <a:tc>
                  <a:txBody>
                    <a:bodyPr/>
                    <a:lstStyle/>
                    <a:p>
                      <a:r>
                        <a:rPr lang="en-US" sz="1800" dirty="0"/>
                        <a:t>       Rent with roommate</a:t>
                      </a:r>
                    </a:p>
                  </a:txBody>
                  <a:tcPr anchor="ctr"/>
                </a:tc>
                <a:extLst>
                  <a:ext uri="{0D108BD9-81ED-4DB2-BD59-A6C34878D82A}">
                    <a16:rowId xmlns:a16="http://schemas.microsoft.com/office/drawing/2014/main" val="3146777309"/>
                  </a:ext>
                </a:extLst>
              </a:tr>
              <a:tr h="477870">
                <a:tc>
                  <a:txBody>
                    <a:bodyPr/>
                    <a:lstStyle/>
                    <a:p>
                      <a:r>
                        <a:rPr lang="en-US" sz="1800" dirty="0"/>
                        <a:t>             Rent own place</a:t>
                      </a:r>
                    </a:p>
                  </a:txBody>
                  <a:tcPr anchor="ctr"/>
                </a:tc>
                <a:extLst>
                  <a:ext uri="{0D108BD9-81ED-4DB2-BD59-A6C34878D82A}">
                    <a16:rowId xmlns:a16="http://schemas.microsoft.com/office/drawing/2014/main" val="3758392686"/>
                  </a:ext>
                </a:extLst>
              </a:tr>
            </a:tbl>
          </a:graphicData>
        </a:graphic>
      </p:graphicFrame>
      <p:graphicFrame>
        <p:nvGraphicFramePr>
          <p:cNvPr id="5" name="Table 4">
            <a:extLst>
              <a:ext uri="{FF2B5EF4-FFF2-40B4-BE49-F238E27FC236}">
                <a16:creationId xmlns:a16="http://schemas.microsoft.com/office/drawing/2014/main" id="{87BA85E8-55F9-0F44-095F-A6A124A48DB4}"/>
              </a:ext>
            </a:extLst>
          </p:cNvPr>
          <p:cNvGraphicFramePr>
            <a:graphicFrameLocks noGrp="1"/>
          </p:cNvGraphicFramePr>
          <p:nvPr>
            <p:extLst>
              <p:ext uri="{D42A27DB-BD31-4B8C-83A1-F6EECF244321}">
                <p14:modId xmlns:p14="http://schemas.microsoft.com/office/powerpoint/2010/main" val="3825519143"/>
              </p:ext>
            </p:extLst>
          </p:nvPr>
        </p:nvGraphicFramePr>
        <p:xfrm>
          <a:off x="1257300" y="4043680"/>
          <a:ext cx="2971800" cy="1944211"/>
        </p:xfrm>
        <a:graphic>
          <a:graphicData uri="http://schemas.openxmlformats.org/drawingml/2006/table">
            <a:tbl>
              <a:tblPr firstRow="1" bandRow="1">
                <a:tableStyleId>{69012ECD-51FC-41F1-AA8D-1B2483CD663E}</a:tableStyleId>
              </a:tblPr>
              <a:tblGrid>
                <a:gridCol w="2971800">
                  <a:extLst>
                    <a:ext uri="{9D8B030D-6E8A-4147-A177-3AD203B41FA5}">
                      <a16:colId xmlns:a16="http://schemas.microsoft.com/office/drawing/2014/main" val="1031769865"/>
                    </a:ext>
                  </a:extLst>
                </a:gridCol>
              </a:tblGrid>
              <a:tr h="510601">
                <a:tc>
                  <a:txBody>
                    <a:bodyPr/>
                    <a:lstStyle/>
                    <a:p>
                      <a:pPr algn="ctr"/>
                      <a:r>
                        <a:rPr lang="en-US" sz="2200" dirty="0">
                          <a:latin typeface="+mj-lt"/>
                        </a:rPr>
                        <a:t>FOOD</a:t>
                      </a:r>
                    </a:p>
                  </a:txBody>
                  <a:tcPr anchor="ctr"/>
                </a:tc>
                <a:extLst>
                  <a:ext uri="{0D108BD9-81ED-4DB2-BD59-A6C34878D82A}">
                    <a16:rowId xmlns:a16="http://schemas.microsoft.com/office/drawing/2014/main" val="913691766"/>
                  </a:ext>
                </a:extLst>
              </a:tr>
              <a:tr h="477870">
                <a:tc>
                  <a:txBody>
                    <a:bodyPr/>
                    <a:lstStyle/>
                    <a:p>
                      <a:r>
                        <a:rPr lang="en-US" sz="1800" dirty="0"/>
                        <a:t>Use food assistance</a:t>
                      </a:r>
                    </a:p>
                  </a:txBody>
                  <a:tcPr anchor="ctr"/>
                </a:tc>
                <a:extLst>
                  <a:ext uri="{0D108BD9-81ED-4DB2-BD59-A6C34878D82A}">
                    <a16:rowId xmlns:a16="http://schemas.microsoft.com/office/drawing/2014/main" val="3923327392"/>
                  </a:ext>
                </a:extLst>
              </a:tr>
              <a:tr h="477870">
                <a:tc>
                  <a:txBody>
                    <a:bodyPr/>
                    <a:lstStyle/>
                    <a:p>
                      <a:r>
                        <a:rPr lang="en-US" sz="1800" dirty="0"/>
                        <a:t>       Cook at home</a:t>
                      </a:r>
                    </a:p>
                  </a:txBody>
                  <a:tcPr anchor="ctr"/>
                </a:tc>
                <a:extLst>
                  <a:ext uri="{0D108BD9-81ED-4DB2-BD59-A6C34878D82A}">
                    <a16:rowId xmlns:a16="http://schemas.microsoft.com/office/drawing/2014/main" val="3146777309"/>
                  </a:ext>
                </a:extLst>
              </a:tr>
              <a:tr h="477870">
                <a:tc>
                  <a:txBody>
                    <a:bodyPr/>
                    <a:lstStyle/>
                    <a:p>
                      <a:r>
                        <a:rPr lang="en-US" sz="1800" dirty="0"/>
                        <a:t>           Eat out frequently</a:t>
                      </a:r>
                    </a:p>
                  </a:txBody>
                  <a:tcPr anchor="ctr"/>
                </a:tc>
                <a:extLst>
                  <a:ext uri="{0D108BD9-81ED-4DB2-BD59-A6C34878D82A}">
                    <a16:rowId xmlns:a16="http://schemas.microsoft.com/office/drawing/2014/main" val="3758392686"/>
                  </a:ext>
                </a:extLst>
              </a:tr>
            </a:tbl>
          </a:graphicData>
        </a:graphic>
      </p:graphicFrame>
      <p:graphicFrame>
        <p:nvGraphicFramePr>
          <p:cNvPr id="6" name="Table 5">
            <a:extLst>
              <a:ext uri="{FF2B5EF4-FFF2-40B4-BE49-F238E27FC236}">
                <a16:creationId xmlns:a16="http://schemas.microsoft.com/office/drawing/2014/main" id="{DFF77D4E-EE22-F880-DBCC-CFECA2B61299}"/>
              </a:ext>
            </a:extLst>
          </p:cNvPr>
          <p:cNvGraphicFramePr>
            <a:graphicFrameLocks noGrp="1"/>
          </p:cNvGraphicFramePr>
          <p:nvPr>
            <p:extLst>
              <p:ext uri="{D42A27DB-BD31-4B8C-83A1-F6EECF244321}">
                <p14:modId xmlns:p14="http://schemas.microsoft.com/office/powerpoint/2010/main" val="2436886126"/>
              </p:ext>
            </p:extLst>
          </p:nvPr>
        </p:nvGraphicFramePr>
        <p:xfrm>
          <a:off x="4591050" y="1754662"/>
          <a:ext cx="2971800" cy="1944211"/>
        </p:xfrm>
        <a:graphic>
          <a:graphicData uri="http://schemas.openxmlformats.org/drawingml/2006/table">
            <a:tbl>
              <a:tblPr firstRow="1" bandRow="1">
                <a:tableStyleId>{F2DE63D5-997A-4646-A377-4702673A728D}</a:tableStyleId>
              </a:tblPr>
              <a:tblGrid>
                <a:gridCol w="2971800">
                  <a:extLst>
                    <a:ext uri="{9D8B030D-6E8A-4147-A177-3AD203B41FA5}">
                      <a16:colId xmlns:a16="http://schemas.microsoft.com/office/drawing/2014/main" val="1031769865"/>
                    </a:ext>
                  </a:extLst>
                </a:gridCol>
              </a:tblGrid>
              <a:tr h="510601">
                <a:tc>
                  <a:txBody>
                    <a:bodyPr/>
                    <a:lstStyle/>
                    <a:p>
                      <a:pPr algn="ctr"/>
                      <a:r>
                        <a:rPr lang="en-US" sz="2200" dirty="0">
                          <a:latin typeface="+mj-lt"/>
                        </a:rPr>
                        <a:t>TRANSPORTATION </a:t>
                      </a:r>
                    </a:p>
                  </a:txBody>
                  <a:tcPr anchor="ctr"/>
                </a:tc>
                <a:extLst>
                  <a:ext uri="{0D108BD9-81ED-4DB2-BD59-A6C34878D82A}">
                    <a16:rowId xmlns:a16="http://schemas.microsoft.com/office/drawing/2014/main" val="913691766"/>
                  </a:ext>
                </a:extLst>
              </a:tr>
              <a:tr h="477870">
                <a:tc>
                  <a:txBody>
                    <a:bodyPr/>
                    <a:lstStyle/>
                    <a:p>
                      <a:r>
                        <a:rPr lang="en-US" sz="1800" dirty="0"/>
                        <a:t>Walk or bike</a:t>
                      </a:r>
                    </a:p>
                  </a:txBody>
                  <a:tcPr anchor="ctr"/>
                </a:tc>
                <a:extLst>
                  <a:ext uri="{0D108BD9-81ED-4DB2-BD59-A6C34878D82A}">
                    <a16:rowId xmlns:a16="http://schemas.microsoft.com/office/drawing/2014/main" val="1781219796"/>
                  </a:ext>
                </a:extLst>
              </a:tr>
              <a:tr h="477870">
                <a:tc>
                  <a:txBody>
                    <a:bodyPr/>
                    <a:lstStyle/>
                    <a:p>
                      <a:r>
                        <a:rPr lang="en-US" sz="1800" dirty="0"/>
                        <a:t>       Public transit</a:t>
                      </a:r>
                    </a:p>
                  </a:txBody>
                  <a:tcPr anchor="ctr"/>
                </a:tc>
                <a:extLst>
                  <a:ext uri="{0D108BD9-81ED-4DB2-BD59-A6C34878D82A}">
                    <a16:rowId xmlns:a16="http://schemas.microsoft.com/office/drawing/2014/main" val="3146777309"/>
                  </a:ext>
                </a:extLst>
              </a:tr>
              <a:tr h="477870">
                <a:tc>
                  <a:txBody>
                    <a:bodyPr/>
                    <a:lstStyle/>
                    <a:p>
                      <a:r>
                        <a:rPr lang="en-US" sz="1800" dirty="0"/>
                        <a:t>            Buy used car</a:t>
                      </a:r>
                    </a:p>
                  </a:txBody>
                  <a:tcPr anchor="ctr"/>
                </a:tc>
                <a:extLst>
                  <a:ext uri="{0D108BD9-81ED-4DB2-BD59-A6C34878D82A}">
                    <a16:rowId xmlns:a16="http://schemas.microsoft.com/office/drawing/2014/main" val="3758392686"/>
                  </a:ext>
                </a:extLst>
              </a:tr>
            </a:tbl>
          </a:graphicData>
        </a:graphic>
      </p:graphicFrame>
      <p:graphicFrame>
        <p:nvGraphicFramePr>
          <p:cNvPr id="7" name="Table 6">
            <a:extLst>
              <a:ext uri="{FF2B5EF4-FFF2-40B4-BE49-F238E27FC236}">
                <a16:creationId xmlns:a16="http://schemas.microsoft.com/office/drawing/2014/main" id="{73B0805B-5114-93C0-742F-801C0B72598E}"/>
              </a:ext>
            </a:extLst>
          </p:cNvPr>
          <p:cNvGraphicFramePr>
            <a:graphicFrameLocks noGrp="1"/>
          </p:cNvGraphicFramePr>
          <p:nvPr>
            <p:extLst>
              <p:ext uri="{D42A27DB-BD31-4B8C-83A1-F6EECF244321}">
                <p14:modId xmlns:p14="http://schemas.microsoft.com/office/powerpoint/2010/main" val="370323939"/>
              </p:ext>
            </p:extLst>
          </p:nvPr>
        </p:nvGraphicFramePr>
        <p:xfrm>
          <a:off x="7924800" y="1754662"/>
          <a:ext cx="2971800" cy="1944211"/>
        </p:xfrm>
        <a:graphic>
          <a:graphicData uri="http://schemas.openxmlformats.org/drawingml/2006/table">
            <a:tbl>
              <a:tblPr firstRow="1" bandRow="1">
                <a:tableStyleId>{5A111915-BE36-4E01-A7E5-04B1672EAD32}</a:tableStyleId>
              </a:tblPr>
              <a:tblGrid>
                <a:gridCol w="2971800">
                  <a:extLst>
                    <a:ext uri="{9D8B030D-6E8A-4147-A177-3AD203B41FA5}">
                      <a16:colId xmlns:a16="http://schemas.microsoft.com/office/drawing/2014/main" val="1031769865"/>
                    </a:ext>
                  </a:extLst>
                </a:gridCol>
              </a:tblGrid>
              <a:tr h="510601">
                <a:tc>
                  <a:txBody>
                    <a:bodyPr/>
                    <a:lstStyle/>
                    <a:p>
                      <a:pPr algn="ctr"/>
                      <a:r>
                        <a:rPr lang="en-US" sz="2200" dirty="0">
                          <a:latin typeface="+mj-lt"/>
                        </a:rPr>
                        <a:t>INSURANCE</a:t>
                      </a:r>
                    </a:p>
                  </a:txBody>
                  <a:tcPr anchor="ctr"/>
                </a:tc>
                <a:extLst>
                  <a:ext uri="{0D108BD9-81ED-4DB2-BD59-A6C34878D82A}">
                    <a16:rowId xmlns:a16="http://schemas.microsoft.com/office/drawing/2014/main" val="913691766"/>
                  </a:ext>
                </a:extLst>
              </a:tr>
              <a:tr h="477870">
                <a:tc>
                  <a:txBody>
                    <a:bodyPr/>
                    <a:lstStyle/>
                    <a:p>
                      <a:r>
                        <a:rPr lang="en-US" sz="1800" dirty="0"/>
                        <a:t>No coverage or Medicaid</a:t>
                      </a:r>
                    </a:p>
                  </a:txBody>
                  <a:tcPr anchor="ctr"/>
                </a:tc>
                <a:extLst>
                  <a:ext uri="{0D108BD9-81ED-4DB2-BD59-A6C34878D82A}">
                    <a16:rowId xmlns:a16="http://schemas.microsoft.com/office/drawing/2014/main" val="3146777309"/>
                  </a:ext>
                </a:extLst>
              </a:tr>
              <a:tr h="477870">
                <a:tc>
                  <a:txBody>
                    <a:bodyPr/>
                    <a:lstStyle/>
                    <a:p>
                      <a:r>
                        <a:rPr lang="en-US" sz="1800" dirty="0"/>
                        <a:t>        Group Coverage</a:t>
                      </a:r>
                    </a:p>
                  </a:txBody>
                  <a:tcPr anchor="ctr"/>
                </a:tc>
                <a:extLst>
                  <a:ext uri="{0D108BD9-81ED-4DB2-BD59-A6C34878D82A}">
                    <a16:rowId xmlns:a16="http://schemas.microsoft.com/office/drawing/2014/main" val="2207747899"/>
                  </a:ext>
                </a:extLst>
              </a:tr>
              <a:tr h="477870">
                <a:tc>
                  <a:txBody>
                    <a:bodyPr/>
                    <a:lstStyle/>
                    <a:p>
                      <a:r>
                        <a:rPr lang="en-US" sz="1800" dirty="0"/>
                        <a:t>            Individual insurance</a:t>
                      </a:r>
                    </a:p>
                  </a:txBody>
                  <a:tcPr anchor="ctr"/>
                </a:tc>
                <a:extLst>
                  <a:ext uri="{0D108BD9-81ED-4DB2-BD59-A6C34878D82A}">
                    <a16:rowId xmlns:a16="http://schemas.microsoft.com/office/drawing/2014/main" val="3758392686"/>
                  </a:ext>
                </a:extLst>
              </a:tr>
            </a:tbl>
          </a:graphicData>
        </a:graphic>
      </p:graphicFrame>
      <p:graphicFrame>
        <p:nvGraphicFramePr>
          <p:cNvPr id="8" name="Table 7">
            <a:extLst>
              <a:ext uri="{FF2B5EF4-FFF2-40B4-BE49-F238E27FC236}">
                <a16:creationId xmlns:a16="http://schemas.microsoft.com/office/drawing/2014/main" id="{49A0AF3F-8218-05D2-82DB-B1063939DF54}"/>
              </a:ext>
            </a:extLst>
          </p:cNvPr>
          <p:cNvGraphicFramePr>
            <a:graphicFrameLocks noGrp="1"/>
          </p:cNvGraphicFramePr>
          <p:nvPr>
            <p:extLst>
              <p:ext uri="{D42A27DB-BD31-4B8C-83A1-F6EECF244321}">
                <p14:modId xmlns:p14="http://schemas.microsoft.com/office/powerpoint/2010/main" val="1761683346"/>
              </p:ext>
            </p:extLst>
          </p:nvPr>
        </p:nvGraphicFramePr>
        <p:xfrm>
          <a:off x="4591050" y="4043680"/>
          <a:ext cx="2971800" cy="1944211"/>
        </p:xfrm>
        <a:graphic>
          <a:graphicData uri="http://schemas.openxmlformats.org/drawingml/2006/table">
            <a:tbl>
              <a:tblPr firstRow="1" bandRow="1">
                <a:tableStyleId>{72833802-FEF1-4C79-8D5D-14CF1EAF98D9}</a:tableStyleId>
              </a:tblPr>
              <a:tblGrid>
                <a:gridCol w="2971800">
                  <a:extLst>
                    <a:ext uri="{9D8B030D-6E8A-4147-A177-3AD203B41FA5}">
                      <a16:colId xmlns:a16="http://schemas.microsoft.com/office/drawing/2014/main" val="1031769865"/>
                    </a:ext>
                  </a:extLst>
                </a:gridCol>
              </a:tblGrid>
              <a:tr h="510601">
                <a:tc>
                  <a:txBody>
                    <a:bodyPr/>
                    <a:lstStyle/>
                    <a:p>
                      <a:pPr algn="ctr"/>
                      <a:r>
                        <a:rPr lang="en-US" sz="2200" dirty="0">
                          <a:latin typeface="+mj-lt"/>
                        </a:rPr>
                        <a:t>PERSONAL CARE</a:t>
                      </a:r>
                    </a:p>
                  </a:txBody>
                  <a:tcPr anchor="ctr"/>
                </a:tc>
                <a:extLst>
                  <a:ext uri="{0D108BD9-81ED-4DB2-BD59-A6C34878D82A}">
                    <a16:rowId xmlns:a16="http://schemas.microsoft.com/office/drawing/2014/main" val="913691766"/>
                  </a:ext>
                </a:extLst>
              </a:tr>
              <a:tr h="477870">
                <a:tc>
                  <a:txBody>
                    <a:bodyPr/>
                    <a:lstStyle/>
                    <a:p>
                      <a:r>
                        <a:rPr lang="en-US" sz="1800" dirty="0"/>
                        <a:t>Get at local hygiene bank</a:t>
                      </a:r>
                    </a:p>
                  </a:txBody>
                  <a:tcPr anchor="ctr"/>
                </a:tc>
                <a:extLst>
                  <a:ext uri="{0D108BD9-81ED-4DB2-BD59-A6C34878D82A}">
                    <a16:rowId xmlns:a16="http://schemas.microsoft.com/office/drawing/2014/main" val="2438330551"/>
                  </a:ext>
                </a:extLst>
              </a:tr>
              <a:tr h="477870">
                <a:tc>
                  <a:txBody>
                    <a:bodyPr/>
                    <a:lstStyle/>
                    <a:p>
                      <a:r>
                        <a:rPr lang="en-US" sz="1800" dirty="0"/>
                        <a:t>        Buy generic products</a:t>
                      </a:r>
                    </a:p>
                  </a:txBody>
                  <a:tcPr anchor="ctr"/>
                </a:tc>
                <a:extLst>
                  <a:ext uri="{0D108BD9-81ED-4DB2-BD59-A6C34878D82A}">
                    <a16:rowId xmlns:a16="http://schemas.microsoft.com/office/drawing/2014/main" val="3146777309"/>
                  </a:ext>
                </a:extLst>
              </a:tr>
              <a:tr h="477870">
                <a:tc>
                  <a:txBody>
                    <a:bodyPr/>
                    <a:lstStyle/>
                    <a:p>
                      <a:r>
                        <a:rPr lang="en-US" sz="1800" dirty="0"/>
                        <a:t>            Brand products</a:t>
                      </a:r>
                    </a:p>
                  </a:txBody>
                  <a:tcPr anchor="ctr"/>
                </a:tc>
                <a:extLst>
                  <a:ext uri="{0D108BD9-81ED-4DB2-BD59-A6C34878D82A}">
                    <a16:rowId xmlns:a16="http://schemas.microsoft.com/office/drawing/2014/main" val="3758392686"/>
                  </a:ext>
                </a:extLst>
              </a:tr>
            </a:tbl>
          </a:graphicData>
        </a:graphic>
      </p:graphicFrame>
      <p:graphicFrame>
        <p:nvGraphicFramePr>
          <p:cNvPr id="9" name="Table 8">
            <a:extLst>
              <a:ext uri="{FF2B5EF4-FFF2-40B4-BE49-F238E27FC236}">
                <a16:creationId xmlns:a16="http://schemas.microsoft.com/office/drawing/2014/main" id="{851BD510-E958-A388-CFB3-F8D8175B9328}"/>
              </a:ext>
            </a:extLst>
          </p:cNvPr>
          <p:cNvGraphicFramePr>
            <a:graphicFrameLocks noGrp="1"/>
          </p:cNvGraphicFramePr>
          <p:nvPr>
            <p:extLst>
              <p:ext uri="{D42A27DB-BD31-4B8C-83A1-F6EECF244321}">
                <p14:modId xmlns:p14="http://schemas.microsoft.com/office/powerpoint/2010/main" val="734195784"/>
              </p:ext>
            </p:extLst>
          </p:nvPr>
        </p:nvGraphicFramePr>
        <p:xfrm>
          <a:off x="7924800" y="4043679"/>
          <a:ext cx="2971800" cy="1944211"/>
        </p:xfrm>
        <a:graphic>
          <a:graphicData uri="http://schemas.openxmlformats.org/drawingml/2006/table">
            <a:tbl>
              <a:tblPr firstRow="1" bandRow="1">
                <a:tableStyleId>{912C8C85-51F0-491E-9774-3900AFEF0FD7}</a:tableStyleId>
              </a:tblPr>
              <a:tblGrid>
                <a:gridCol w="2971800">
                  <a:extLst>
                    <a:ext uri="{9D8B030D-6E8A-4147-A177-3AD203B41FA5}">
                      <a16:colId xmlns:a16="http://schemas.microsoft.com/office/drawing/2014/main" val="1031769865"/>
                    </a:ext>
                  </a:extLst>
                </a:gridCol>
              </a:tblGrid>
              <a:tr h="510601">
                <a:tc>
                  <a:txBody>
                    <a:bodyPr/>
                    <a:lstStyle/>
                    <a:p>
                      <a:pPr algn="ctr"/>
                      <a:r>
                        <a:rPr lang="en-US" sz="2200" dirty="0">
                          <a:latin typeface="+mj-lt"/>
                        </a:rPr>
                        <a:t>FUN</a:t>
                      </a:r>
                    </a:p>
                  </a:txBody>
                  <a:tcPr anchor="ctr"/>
                </a:tc>
                <a:extLst>
                  <a:ext uri="{0D108BD9-81ED-4DB2-BD59-A6C34878D82A}">
                    <a16:rowId xmlns:a16="http://schemas.microsoft.com/office/drawing/2014/main" val="913691766"/>
                  </a:ext>
                </a:extLst>
              </a:tr>
              <a:tr h="477870">
                <a:tc>
                  <a:txBody>
                    <a:bodyPr/>
                    <a:lstStyle/>
                    <a:p>
                      <a:r>
                        <a:rPr lang="en-US" sz="1800" dirty="0"/>
                        <a:t>Use public library</a:t>
                      </a:r>
                    </a:p>
                  </a:txBody>
                  <a:tcPr anchor="ctr"/>
                </a:tc>
                <a:extLst>
                  <a:ext uri="{0D108BD9-81ED-4DB2-BD59-A6C34878D82A}">
                    <a16:rowId xmlns:a16="http://schemas.microsoft.com/office/drawing/2014/main" val="3146777309"/>
                  </a:ext>
                </a:extLst>
              </a:tr>
              <a:tr h="477870">
                <a:tc>
                  <a:txBody>
                    <a:bodyPr/>
                    <a:lstStyle/>
                    <a:p>
                      <a:r>
                        <a:rPr lang="en-US" sz="1800" dirty="0"/>
                        <a:t>        Streaming services</a:t>
                      </a:r>
                    </a:p>
                  </a:txBody>
                  <a:tcPr anchor="ctr"/>
                </a:tc>
                <a:extLst>
                  <a:ext uri="{0D108BD9-81ED-4DB2-BD59-A6C34878D82A}">
                    <a16:rowId xmlns:a16="http://schemas.microsoft.com/office/drawing/2014/main" val="3758392686"/>
                  </a:ext>
                </a:extLst>
              </a:tr>
              <a:tr h="477870">
                <a:tc>
                  <a:txBody>
                    <a:bodyPr/>
                    <a:lstStyle/>
                    <a:p>
                      <a:r>
                        <a:rPr lang="en-US" sz="1800" dirty="0"/>
                        <a:t>            Pet and expenses</a:t>
                      </a:r>
                    </a:p>
                  </a:txBody>
                  <a:tcPr anchor="ctr"/>
                </a:tc>
                <a:extLst>
                  <a:ext uri="{0D108BD9-81ED-4DB2-BD59-A6C34878D82A}">
                    <a16:rowId xmlns:a16="http://schemas.microsoft.com/office/drawing/2014/main" val="1831635199"/>
                  </a:ext>
                </a:extLst>
              </a:tr>
            </a:tbl>
          </a:graphicData>
        </a:graphic>
      </p:graphicFrame>
      <p:pic>
        <p:nvPicPr>
          <p:cNvPr id="10" name="Graphic 9">
            <a:extLst>
              <a:ext uri="{FF2B5EF4-FFF2-40B4-BE49-F238E27FC236}">
                <a16:creationId xmlns:a16="http://schemas.microsoft.com/office/drawing/2014/main" id="{7D576805-65F0-BFE9-5F44-D4F47D8C55E4}"/>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662762" y="2756941"/>
            <a:ext cx="461568" cy="461568"/>
          </a:xfrm>
          <a:prstGeom prst="rect">
            <a:avLst/>
          </a:prstGeom>
          <a:effectLst>
            <a:outerShdw blurRad="38100" dist="25400" dir="2700000" algn="tl" rotWithShape="0">
              <a:prstClr val="black">
                <a:alpha val="9000"/>
              </a:prstClr>
            </a:outerShdw>
          </a:effectLst>
        </p:spPr>
      </p:pic>
      <p:grpSp>
        <p:nvGrpSpPr>
          <p:cNvPr id="14" name="Group 13">
            <a:extLst>
              <a:ext uri="{FF2B5EF4-FFF2-40B4-BE49-F238E27FC236}">
                <a16:creationId xmlns:a16="http://schemas.microsoft.com/office/drawing/2014/main" id="{6E20D8E4-2D04-45EE-8B01-968191CBA5D3}"/>
              </a:ext>
            </a:extLst>
          </p:cNvPr>
          <p:cNvGrpSpPr/>
          <p:nvPr/>
        </p:nvGrpSpPr>
        <p:grpSpPr>
          <a:xfrm>
            <a:off x="4636093" y="3245491"/>
            <a:ext cx="767428" cy="461568"/>
            <a:chOff x="4521793" y="3327120"/>
            <a:chExt cx="767428" cy="461568"/>
          </a:xfrm>
        </p:grpSpPr>
        <p:pic>
          <p:nvPicPr>
            <p:cNvPr id="12" name="Graphic 11">
              <a:extLst>
                <a:ext uri="{FF2B5EF4-FFF2-40B4-BE49-F238E27FC236}">
                  <a16:creationId xmlns:a16="http://schemas.microsoft.com/office/drawing/2014/main" id="{E83FE69C-130B-6680-D4D4-69D29634CEF8}"/>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521793" y="3327120"/>
              <a:ext cx="461568" cy="461568"/>
            </a:xfrm>
            <a:prstGeom prst="rect">
              <a:avLst/>
            </a:prstGeom>
            <a:effectLst>
              <a:outerShdw blurRad="38100" dist="25400" dir="2700000" algn="tl" rotWithShape="0">
                <a:prstClr val="black">
                  <a:alpha val="9000"/>
                </a:prstClr>
              </a:outerShdw>
            </a:effectLst>
          </p:spPr>
        </p:pic>
        <p:pic>
          <p:nvPicPr>
            <p:cNvPr id="13" name="Graphic 12">
              <a:extLst>
                <a:ext uri="{FF2B5EF4-FFF2-40B4-BE49-F238E27FC236}">
                  <a16:creationId xmlns:a16="http://schemas.microsoft.com/office/drawing/2014/main" id="{99EFE065-41B7-4C80-9359-023DBBD9515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827653" y="3327120"/>
              <a:ext cx="461568" cy="461568"/>
            </a:xfrm>
            <a:prstGeom prst="rect">
              <a:avLst/>
            </a:prstGeom>
            <a:effectLst>
              <a:outerShdw blurRad="38100" dist="25400" dir="2700000" algn="tl" rotWithShape="0">
                <a:prstClr val="black">
                  <a:alpha val="9000"/>
                </a:prstClr>
              </a:outerShdw>
            </a:effectLst>
          </p:spPr>
        </p:pic>
      </p:grpSp>
      <p:pic>
        <p:nvPicPr>
          <p:cNvPr id="19" name="Graphic 18">
            <a:extLst>
              <a:ext uri="{FF2B5EF4-FFF2-40B4-BE49-F238E27FC236}">
                <a16:creationId xmlns:a16="http://schemas.microsoft.com/office/drawing/2014/main" id="{ABB76BE4-4BC0-5225-587B-1AEFA7BB69C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1348655" y="2761909"/>
            <a:ext cx="461568" cy="461568"/>
          </a:xfrm>
          <a:prstGeom prst="rect">
            <a:avLst/>
          </a:prstGeom>
          <a:effectLst>
            <a:outerShdw blurRad="38100" dist="25400" dir="2700000" algn="tl" rotWithShape="0">
              <a:prstClr val="black">
                <a:alpha val="9000"/>
              </a:prstClr>
            </a:outerShdw>
          </a:effectLst>
        </p:spPr>
      </p:pic>
      <p:grpSp>
        <p:nvGrpSpPr>
          <p:cNvPr id="20" name="Group 19">
            <a:extLst>
              <a:ext uri="{FF2B5EF4-FFF2-40B4-BE49-F238E27FC236}">
                <a16:creationId xmlns:a16="http://schemas.microsoft.com/office/drawing/2014/main" id="{EB08CC04-B39B-EC73-DA5F-A870D214993C}"/>
              </a:ext>
            </a:extLst>
          </p:cNvPr>
          <p:cNvGrpSpPr/>
          <p:nvPr/>
        </p:nvGrpSpPr>
        <p:grpSpPr>
          <a:xfrm>
            <a:off x="1321986" y="3250459"/>
            <a:ext cx="767428" cy="461568"/>
            <a:chOff x="4521793" y="3327120"/>
            <a:chExt cx="767428" cy="461568"/>
          </a:xfrm>
        </p:grpSpPr>
        <p:pic>
          <p:nvPicPr>
            <p:cNvPr id="21" name="Graphic 20">
              <a:extLst>
                <a:ext uri="{FF2B5EF4-FFF2-40B4-BE49-F238E27FC236}">
                  <a16:creationId xmlns:a16="http://schemas.microsoft.com/office/drawing/2014/main" id="{2FF63BD7-6485-DF63-1422-6A295E78F92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521793" y="3327120"/>
              <a:ext cx="461568" cy="461568"/>
            </a:xfrm>
            <a:prstGeom prst="rect">
              <a:avLst/>
            </a:prstGeom>
            <a:effectLst>
              <a:outerShdw blurRad="38100" dist="25400" dir="2700000" algn="tl" rotWithShape="0">
                <a:prstClr val="black">
                  <a:alpha val="9000"/>
                </a:prstClr>
              </a:outerShdw>
            </a:effectLst>
          </p:spPr>
        </p:pic>
        <p:pic>
          <p:nvPicPr>
            <p:cNvPr id="22" name="Graphic 21">
              <a:extLst>
                <a:ext uri="{FF2B5EF4-FFF2-40B4-BE49-F238E27FC236}">
                  <a16:creationId xmlns:a16="http://schemas.microsoft.com/office/drawing/2014/main" id="{A81899C2-9F4F-E0B1-205B-77134239898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827653" y="3327120"/>
              <a:ext cx="461568" cy="461568"/>
            </a:xfrm>
            <a:prstGeom prst="rect">
              <a:avLst/>
            </a:prstGeom>
            <a:effectLst>
              <a:outerShdw blurRad="38100" dist="25400" dir="2700000" algn="tl" rotWithShape="0">
                <a:prstClr val="black">
                  <a:alpha val="9000"/>
                </a:prstClr>
              </a:outerShdw>
            </a:effectLst>
          </p:spPr>
        </p:pic>
      </p:grpSp>
      <p:pic>
        <p:nvPicPr>
          <p:cNvPr id="23" name="Graphic 22">
            <a:extLst>
              <a:ext uri="{FF2B5EF4-FFF2-40B4-BE49-F238E27FC236}">
                <a16:creationId xmlns:a16="http://schemas.microsoft.com/office/drawing/2014/main" id="{20B1320E-5E76-B84B-CB04-597AB36EA69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8000695" y="2746380"/>
            <a:ext cx="461568" cy="461568"/>
          </a:xfrm>
          <a:prstGeom prst="rect">
            <a:avLst/>
          </a:prstGeom>
          <a:effectLst>
            <a:outerShdw blurRad="38100" dist="25400" dir="2700000" algn="tl" rotWithShape="0">
              <a:prstClr val="black">
                <a:alpha val="9000"/>
              </a:prstClr>
            </a:outerShdw>
          </a:effectLst>
        </p:spPr>
      </p:pic>
      <p:grpSp>
        <p:nvGrpSpPr>
          <p:cNvPr id="24" name="Group 23">
            <a:extLst>
              <a:ext uri="{FF2B5EF4-FFF2-40B4-BE49-F238E27FC236}">
                <a16:creationId xmlns:a16="http://schemas.microsoft.com/office/drawing/2014/main" id="{89703FA3-7FFE-1240-FB97-9326D34507BF}"/>
              </a:ext>
            </a:extLst>
          </p:cNvPr>
          <p:cNvGrpSpPr/>
          <p:nvPr/>
        </p:nvGrpSpPr>
        <p:grpSpPr>
          <a:xfrm>
            <a:off x="7974026" y="3234930"/>
            <a:ext cx="767428" cy="461568"/>
            <a:chOff x="4521793" y="3327120"/>
            <a:chExt cx="767428" cy="461568"/>
          </a:xfrm>
        </p:grpSpPr>
        <p:pic>
          <p:nvPicPr>
            <p:cNvPr id="25" name="Graphic 24">
              <a:extLst>
                <a:ext uri="{FF2B5EF4-FFF2-40B4-BE49-F238E27FC236}">
                  <a16:creationId xmlns:a16="http://schemas.microsoft.com/office/drawing/2014/main" id="{42864863-1D8F-AFA3-FF75-08E93EC6CDD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521793" y="3327120"/>
              <a:ext cx="461568" cy="461568"/>
            </a:xfrm>
            <a:prstGeom prst="rect">
              <a:avLst/>
            </a:prstGeom>
            <a:effectLst>
              <a:outerShdw blurRad="38100" dist="25400" dir="2700000" algn="tl" rotWithShape="0">
                <a:prstClr val="black">
                  <a:alpha val="9000"/>
                </a:prstClr>
              </a:outerShdw>
            </a:effectLst>
          </p:spPr>
        </p:pic>
        <p:pic>
          <p:nvPicPr>
            <p:cNvPr id="26" name="Graphic 25">
              <a:extLst>
                <a:ext uri="{FF2B5EF4-FFF2-40B4-BE49-F238E27FC236}">
                  <a16:creationId xmlns:a16="http://schemas.microsoft.com/office/drawing/2014/main" id="{C821700C-EB46-348A-432B-E1656940A46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827653" y="3327120"/>
              <a:ext cx="461568" cy="461568"/>
            </a:xfrm>
            <a:prstGeom prst="rect">
              <a:avLst/>
            </a:prstGeom>
            <a:effectLst>
              <a:outerShdw blurRad="38100" dist="25400" dir="2700000" algn="tl" rotWithShape="0">
                <a:prstClr val="black">
                  <a:alpha val="9000"/>
                </a:prstClr>
              </a:outerShdw>
            </a:effectLst>
          </p:spPr>
        </p:pic>
      </p:grpSp>
      <p:pic>
        <p:nvPicPr>
          <p:cNvPr id="27" name="Graphic 26">
            <a:extLst>
              <a:ext uri="{FF2B5EF4-FFF2-40B4-BE49-F238E27FC236}">
                <a16:creationId xmlns:a16="http://schemas.microsoft.com/office/drawing/2014/main" id="{A8FD4F7E-DA27-359C-C02B-3C4532E6E1D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1333120" y="5035723"/>
            <a:ext cx="461568" cy="461568"/>
          </a:xfrm>
          <a:prstGeom prst="rect">
            <a:avLst/>
          </a:prstGeom>
          <a:effectLst>
            <a:outerShdw blurRad="38100" dist="25400" dir="2700000" algn="tl" rotWithShape="0">
              <a:prstClr val="black">
                <a:alpha val="9000"/>
              </a:prstClr>
            </a:outerShdw>
          </a:effectLst>
        </p:spPr>
      </p:pic>
      <p:grpSp>
        <p:nvGrpSpPr>
          <p:cNvPr id="28" name="Group 27">
            <a:extLst>
              <a:ext uri="{FF2B5EF4-FFF2-40B4-BE49-F238E27FC236}">
                <a16:creationId xmlns:a16="http://schemas.microsoft.com/office/drawing/2014/main" id="{68701279-3EA1-AB81-B115-7C6A70D77539}"/>
              </a:ext>
            </a:extLst>
          </p:cNvPr>
          <p:cNvGrpSpPr/>
          <p:nvPr/>
        </p:nvGrpSpPr>
        <p:grpSpPr>
          <a:xfrm>
            <a:off x="1306451" y="5524273"/>
            <a:ext cx="767428" cy="461568"/>
            <a:chOff x="4521793" y="3327120"/>
            <a:chExt cx="767428" cy="461568"/>
          </a:xfrm>
        </p:grpSpPr>
        <p:pic>
          <p:nvPicPr>
            <p:cNvPr id="29" name="Graphic 28">
              <a:extLst>
                <a:ext uri="{FF2B5EF4-FFF2-40B4-BE49-F238E27FC236}">
                  <a16:creationId xmlns:a16="http://schemas.microsoft.com/office/drawing/2014/main" id="{2F4A445E-4A0C-5519-2E12-6836CB28CDD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521793" y="3327120"/>
              <a:ext cx="461568" cy="461568"/>
            </a:xfrm>
            <a:prstGeom prst="rect">
              <a:avLst/>
            </a:prstGeom>
            <a:effectLst>
              <a:outerShdw blurRad="38100" dist="25400" dir="2700000" algn="tl" rotWithShape="0">
                <a:prstClr val="black">
                  <a:alpha val="9000"/>
                </a:prstClr>
              </a:outerShdw>
            </a:effectLst>
          </p:spPr>
        </p:pic>
        <p:pic>
          <p:nvPicPr>
            <p:cNvPr id="30" name="Graphic 29">
              <a:extLst>
                <a:ext uri="{FF2B5EF4-FFF2-40B4-BE49-F238E27FC236}">
                  <a16:creationId xmlns:a16="http://schemas.microsoft.com/office/drawing/2014/main" id="{70D1DB8E-CCBA-5184-90D4-3160B774746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827653" y="3327120"/>
              <a:ext cx="461568" cy="461568"/>
            </a:xfrm>
            <a:prstGeom prst="rect">
              <a:avLst/>
            </a:prstGeom>
            <a:effectLst>
              <a:outerShdw blurRad="38100" dist="25400" dir="2700000" algn="tl" rotWithShape="0">
                <a:prstClr val="black">
                  <a:alpha val="9000"/>
                </a:prstClr>
              </a:outerShdw>
            </a:effectLst>
          </p:spPr>
        </p:pic>
      </p:grpSp>
      <p:pic>
        <p:nvPicPr>
          <p:cNvPr id="31" name="Graphic 30">
            <a:extLst>
              <a:ext uri="{FF2B5EF4-FFF2-40B4-BE49-F238E27FC236}">
                <a16:creationId xmlns:a16="http://schemas.microsoft.com/office/drawing/2014/main" id="{2F378C47-F719-31C1-2440-1C1F97AF47F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692135" y="5037772"/>
            <a:ext cx="461568" cy="461568"/>
          </a:xfrm>
          <a:prstGeom prst="rect">
            <a:avLst/>
          </a:prstGeom>
          <a:effectLst>
            <a:outerShdw blurRad="38100" dist="25400" dir="2700000" algn="tl" rotWithShape="0">
              <a:prstClr val="black">
                <a:alpha val="9000"/>
              </a:prstClr>
            </a:outerShdw>
          </a:effectLst>
        </p:spPr>
      </p:pic>
      <p:grpSp>
        <p:nvGrpSpPr>
          <p:cNvPr id="32" name="Group 31">
            <a:extLst>
              <a:ext uri="{FF2B5EF4-FFF2-40B4-BE49-F238E27FC236}">
                <a16:creationId xmlns:a16="http://schemas.microsoft.com/office/drawing/2014/main" id="{54217343-5642-59A8-0BC5-9325551A946D}"/>
              </a:ext>
            </a:extLst>
          </p:cNvPr>
          <p:cNvGrpSpPr/>
          <p:nvPr/>
        </p:nvGrpSpPr>
        <p:grpSpPr>
          <a:xfrm>
            <a:off x="4665466" y="5526322"/>
            <a:ext cx="767428" cy="461568"/>
            <a:chOff x="4521793" y="3327120"/>
            <a:chExt cx="767428" cy="461568"/>
          </a:xfrm>
        </p:grpSpPr>
        <p:pic>
          <p:nvPicPr>
            <p:cNvPr id="33" name="Graphic 32">
              <a:extLst>
                <a:ext uri="{FF2B5EF4-FFF2-40B4-BE49-F238E27FC236}">
                  <a16:creationId xmlns:a16="http://schemas.microsoft.com/office/drawing/2014/main" id="{061E6B85-BEA3-08C5-488D-D32007CA5F5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521793" y="3327120"/>
              <a:ext cx="461568" cy="461568"/>
            </a:xfrm>
            <a:prstGeom prst="rect">
              <a:avLst/>
            </a:prstGeom>
            <a:effectLst>
              <a:outerShdw blurRad="38100" dist="25400" dir="2700000" algn="tl" rotWithShape="0">
                <a:prstClr val="black">
                  <a:alpha val="9000"/>
                </a:prstClr>
              </a:outerShdw>
            </a:effectLst>
          </p:spPr>
        </p:pic>
        <p:pic>
          <p:nvPicPr>
            <p:cNvPr id="34" name="Graphic 33">
              <a:extLst>
                <a:ext uri="{FF2B5EF4-FFF2-40B4-BE49-F238E27FC236}">
                  <a16:creationId xmlns:a16="http://schemas.microsoft.com/office/drawing/2014/main" id="{566FC30D-8CD0-E065-923E-2962953C45EF}"/>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827653" y="3327120"/>
              <a:ext cx="461568" cy="461568"/>
            </a:xfrm>
            <a:prstGeom prst="rect">
              <a:avLst/>
            </a:prstGeom>
            <a:effectLst>
              <a:outerShdw blurRad="38100" dist="25400" dir="2700000" algn="tl" rotWithShape="0">
                <a:prstClr val="black">
                  <a:alpha val="9000"/>
                </a:prstClr>
              </a:outerShdw>
            </a:effectLst>
          </p:spPr>
        </p:pic>
      </p:grpSp>
      <p:pic>
        <p:nvPicPr>
          <p:cNvPr id="35" name="Graphic 34">
            <a:extLst>
              <a:ext uri="{FF2B5EF4-FFF2-40B4-BE49-F238E27FC236}">
                <a16:creationId xmlns:a16="http://schemas.microsoft.com/office/drawing/2014/main" id="{559E3BA4-506F-063A-28FA-F2B1BDC1679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8013819" y="5037772"/>
            <a:ext cx="461568" cy="461568"/>
          </a:xfrm>
          <a:prstGeom prst="rect">
            <a:avLst/>
          </a:prstGeom>
          <a:effectLst>
            <a:outerShdw blurRad="38100" dist="25400" dir="2700000" algn="tl" rotWithShape="0">
              <a:prstClr val="black">
                <a:alpha val="9000"/>
              </a:prstClr>
            </a:outerShdw>
          </a:effectLst>
        </p:spPr>
      </p:pic>
      <p:grpSp>
        <p:nvGrpSpPr>
          <p:cNvPr id="36" name="Group 35">
            <a:extLst>
              <a:ext uri="{FF2B5EF4-FFF2-40B4-BE49-F238E27FC236}">
                <a16:creationId xmlns:a16="http://schemas.microsoft.com/office/drawing/2014/main" id="{6F92FC79-83A5-C1F1-13EA-842AFFDA7A55}"/>
              </a:ext>
            </a:extLst>
          </p:cNvPr>
          <p:cNvGrpSpPr/>
          <p:nvPr/>
        </p:nvGrpSpPr>
        <p:grpSpPr>
          <a:xfrm>
            <a:off x="7987150" y="5526322"/>
            <a:ext cx="767428" cy="461568"/>
            <a:chOff x="4521793" y="3327120"/>
            <a:chExt cx="767428" cy="461568"/>
          </a:xfrm>
        </p:grpSpPr>
        <p:pic>
          <p:nvPicPr>
            <p:cNvPr id="37" name="Graphic 36">
              <a:extLst>
                <a:ext uri="{FF2B5EF4-FFF2-40B4-BE49-F238E27FC236}">
                  <a16:creationId xmlns:a16="http://schemas.microsoft.com/office/drawing/2014/main" id="{C69ECD19-5611-1C84-2A34-8713E402388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521793" y="3327120"/>
              <a:ext cx="461568" cy="461568"/>
            </a:xfrm>
            <a:prstGeom prst="rect">
              <a:avLst/>
            </a:prstGeom>
            <a:effectLst>
              <a:outerShdw blurRad="38100" dist="25400" dir="2700000" algn="tl" rotWithShape="0">
                <a:prstClr val="black">
                  <a:alpha val="9000"/>
                </a:prstClr>
              </a:outerShdw>
            </a:effectLst>
          </p:spPr>
        </p:pic>
        <p:pic>
          <p:nvPicPr>
            <p:cNvPr id="38" name="Graphic 37">
              <a:extLst>
                <a:ext uri="{FF2B5EF4-FFF2-40B4-BE49-F238E27FC236}">
                  <a16:creationId xmlns:a16="http://schemas.microsoft.com/office/drawing/2014/main" id="{2BAF940D-FAC4-5979-6B0F-4FAF1BE0A9E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8227531">
              <a:off x="4827653" y="3327120"/>
              <a:ext cx="461568" cy="461568"/>
            </a:xfrm>
            <a:prstGeom prst="rect">
              <a:avLst/>
            </a:prstGeom>
            <a:effectLst>
              <a:outerShdw blurRad="38100" dist="25400" dir="2700000" algn="tl" rotWithShape="0">
                <a:prstClr val="black">
                  <a:alpha val="9000"/>
                </a:prstClr>
              </a:outerShdw>
            </a:effec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3" name="Picture 2" descr="A screenshot of a cell phone&#10;&#10;Description automatically generated">
            <a:extLst>
              <a:ext uri="{FF2B5EF4-FFF2-40B4-BE49-F238E27FC236}">
                <a16:creationId xmlns:a16="http://schemas.microsoft.com/office/drawing/2014/main" id="{025E66C8-BF86-1445-9AB8-A00DF2DBB0C6}"/>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452" t="29854" r="37666" b="14821"/>
          <a:stretch/>
        </p:blipFill>
        <p:spPr bwMode="auto">
          <a:xfrm>
            <a:off x="838200" y="2057400"/>
            <a:ext cx="4428879" cy="2209800"/>
          </a:xfrm>
          <a:prstGeom prst="rect">
            <a:avLst/>
          </a:prstGeom>
          <a:noFill/>
          <a:ln w="9525">
            <a:solidFill>
              <a:schemeClr val="tx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7885D56-C409-8849-9E60-A97532B996F8}"/>
              </a:ext>
            </a:extLst>
          </p:cNvPr>
          <p:cNvSpPr>
            <a:spLocks noGrp="1"/>
          </p:cNvSpPr>
          <p:nvPr>
            <p:ph type="title"/>
          </p:nvPr>
        </p:nvSpPr>
        <p:spPr/>
        <p:txBody>
          <a:bodyPr/>
          <a:lstStyle/>
          <a:p>
            <a:r>
              <a:rPr lang="en-US" dirty="0"/>
              <a:t>Spending Tracker</a:t>
            </a:r>
          </a:p>
        </p:txBody>
      </p:sp>
      <p:sp>
        <p:nvSpPr>
          <p:cNvPr id="9" name="Rectangle 8">
            <a:extLst>
              <a:ext uri="{FF2B5EF4-FFF2-40B4-BE49-F238E27FC236}">
                <a16:creationId xmlns:a16="http://schemas.microsoft.com/office/drawing/2014/main" id="{D9296FA5-4BDF-0143-BAD0-A5E1128C2DCB}"/>
              </a:ext>
            </a:extLst>
          </p:cNvPr>
          <p:cNvSpPr>
            <a:spLocks noChangeArrowheads="1"/>
          </p:cNvSpPr>
          <p:nvPr/>
        </p:nvSpPr>
        <p:spPr bwMode="auto">
          <a:xfrm>
            <a:off x="10591800" y="2492375"/>
            <a:ext cx="381000" cy="457200"/>
          </a:xfrm>
          <a:prstGeom prst="rect">
            <a:avLst/>
          </a:prstGeom>
          <a:solidFill>
            <a:schemeClr val="bg1"/>
          </a:solidFill>
          <a:ln>
            <a:noFill/>
          </a:ln>
          <a:effectLst>
            <a:outerShdw sx="999" sy="999" algn="ctr" rotWithShape="0">
              <a:schemeClr val="bg1"/>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defRPr/>
            </a:pPr>
            <a:endParaRPr lang="en-US" sz="4500" b="1" dirty="0">
              <a:ln w="0"/>
              <a:solidFill>
                <a:schemeClr val="accent2"/>
              </a:solidFill>
              <a:latin typeface="+mj-lt"/>
              <a:ea typeface="+mn-ea"/>
            </a:endParaRPr>
          </a:p>
        </p:txBody>
      </p:sp>
      <p:sp>
        <p:nvSpPr>
          <p:cNvPr id="6" name="Slide Number Placeholder 3">
            <a:extLst>
              <a:ext uri="{FF2B5EF4-FFF2-40B4-BE49-F238E27FC236}">
                <a16:creationId xmlns:a16="http://schemas.microsoft.com/office/drawing/2014/main" id="{2546AEB7-02E8-B146-B241-2799E41FB019}"/>
              </a:ext>
            </a:extLst>
          </p:cNvPr>
          <p:cNvSpPr txBox="1">
            <a:spLocks/>
          </p:cNvSpPr>
          <p:nvPr/>
        </p:nvSpPr>
        <p:spPr>
          <a:xfrm>
            <a:off x="8686800" y="6264275"/>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fld id="{1A582F0A-4E05-4C4F-ADF6-220E05476D2F}" type="slidenum">
              <a:rPr lang="en-US" altLang="en-US" sz="900" smtClean="0"/>
              <a:pPr algn="r"/>
              <a:t>12</a:t>
            </a:fld>
            <a:endParaRPr lang="en-US" altLang="en-US" sz="900" dirty="0"/>
          </a:p>
        </p:txBody>
      </p:sp>
      <p:pic>
        <p:nvPicPr>
          <p:cNvPr id="2" name="Online Media 1" title="Monthly Budgeting">
            <a:hlinkClick r:id="" action="ppaction://media"/>
            <a:extLst>
              <a:ext uri="{FF2B5EF4-FFF2-40B4-BE49-F238E27FC236}">
                <a16:creationId xmlns:a16="http://schemas.microsoft.com/office/drawing/2014/main" id="{3F054E2A-C818-3170-DD3C-10F3D7BBE5F3}"/>
              </a:ext>
            </a:extLst>
          </p:cNvPr>
          <p:cNvPicPr>
            <a:picLocks noRot="1" noChangeAspect="1"/>
          </p:cNvPicPr>
          <p:nvPr>
            <a:videoFile r:link="rId1"/>
          </p:nvPr>
        </p:nvPicPr>
        <p:blipFill>
          <a:blip r:embed="rId5"/>
          <a:stretch>
            <a:fillRect/>
          </a:stretch>
        </p:blipFill>
        <p:spPr>
          <a:xfrm>
            <a:off x="6705600" y="1891919"/>
            <a:ext cx="4568202" cy="2540762"/>
          </a:xfrm>
          <a:prstGeom prst="rect">
            <a:avLst/>
          </a:prstGeom>
        </p:spPr>
      </p:pic>
      <p:cxnSp>
        <p:nvCxnSpPr>
          <p:cNvPr id="5" name="Straight Connector 4">
            <a:extLst>
              <a:ext uri="{FF2B5EF4-FFF2-40B4-BE49-F238E27FC236}">
                <a16:creationId xmlns:a16="http://schemas.microsoft.com/office/drawing/2014/main" id="{B7375F1C-4265-4B93-BF70-A5B2E2F4F60D}"/>
              </a:ext>
            </a:extLst>
          </p:cNvPr>
          <p:cNvCxnSpPr/>
          <p:nvPr/>
        </p:nvCxnSpPr>
        <p:spPr>
          <a:xfrm>
            <a:off x="5943600" y="1600200"/>
            <a:ext cx="0" cy="3886200"/>
          </a:xfrm>
          <a:prstGeom prst="line">
            <a:avLst/>
          </a:prstGeom>
          <a:ln>
            <a:solidFill>
              <a:schemeClr val="tx1">
                <a:lumMod val="40000"/>
                <a:lumOff val="60000"/>
              </a:schemeClr>
            </a:solidFill>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5A748DA3-23AB-32E1-0AE6-9D086430FECF}"/>
              </a:ext>
            </a:extLst>
          </p:cNvPr>
          <p:cNvSpPr txBox="1"/>
          <p:nvPr/>
        </p:nvSpPr>
        <p:spPr>
          <a:xfrm>
            <a:off x="762000" y="5947347"/>
            <a:ext cx="10178394" cy="707886"/>
          </a:xfrm>
          <a:prstGeom prst="rect">
            <a:avLst/>
          </a:prstGeom>
          <a:noFill/>
          <a:ln w="6350">
            <a:noFill/>
          </a:ln>
        </p:spPr>
        <p:txBody>
          <a:bodyPr wrap="square">
            <a:spAutoFit/>
          </a:bodyPr>
          <a:lstStyle/>
          <a:p>
            <a:r>
              <a:rPr lang="en-US" sz="1000" i="1" dirty="0"/>
              <a:t>SOURCE: UC ANR Money Talks. (September 19, 2017). Monthly Budgeting. Retrieved from: </a:t>
            </a:r>
            <a:r>
              <a:rPr lang="en-US" sz="1000" i="1" dirty="0">
                <a:hlinkClick r:id="rId6"/>
              </a:rPr>
              <a:t>https://youtu.be/SGcmAHzT0h0?si=2n0WuXiAZJ5PEeih</a:t>
            </a:r>
            <a:r>
              <a:rPr lang="en-US" sz="1000" i="1" dirty="0"/>
              <a:t>. Used with permission.</a:t>
            </a:r>
          </a:p>
          <a:p>
            <a:endParaRPr lang="en-US" sz="1000" i="1" dirty="0"/>
          </a:p>
          <a:p>
            <a:r>
              <a:rPr lang="en-US" sz="1000" i="1" dirty="0"/>
              <a:t>Copyright (c) 2024 Regents of the University of California. This work is licensed under the Creative Commons Attribution-</a:t>
            </a:r>
            <a:r>
              <a:rPr lang="en-US" sz="1000" i="1" dirty="0" err="1"/>
              <a:t>NonCommercial</a:t>
            </a:r>
            <a:r>
              <a:rPr lang="en-US" sz="1000" i="1" dirty="0"/>
              <a:t>-</a:t>
            </a:r>
            <a:r>
              <a:rPr lang="en-US" sz="1000" i="1" dirty="0" err="1"/>
              <a:t>NoDerivatives</a:t>
            </a:r>
            <a:r>
              <a:rPr lang="en-US" sz="1000" i="1" dirty="0"/>
              <a:t> 4.0 International License. To view a copy of this license, visit http://creativecommons.org/licenses/by-nc-nd/4.0/ or send a letter to Creative Commons, PO Box 1866, Mountain View, CA 94042, USA.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FCA239-1481-2EC4-020A-37736552ED17}"/>
              </a:ext>
            </a:extLst>
          </p:cNvPr>
          <p:cNvSpPr/>
          <p:nvPr/>
        </p:nvSpPr>
        <p:spPr>
          <a:xfrm>
            <a:off x="8110676" y="1904999"/>
            <a:ext cx="3147827" cy="3211504"/>
          </a:xfrm>
          <a:prstGeom prst="rect">
            <a:avLst/>
          </a:prstGeom>
          <a:solidFill>
            <a:schemeClr val="bg2"/>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4" name="Rectangle 3">
            <a:extLst>
              <a:ext uri="{FF2B5EF4-FFF2-40B4-BE49-F238E27FC236}">
                <a16:creationId xmlns:a16="http://schemas.microsoft.com/office/drawing/2014/main" id="{CB6A5198-E5B7-791C-9499-31C58AA8F4DB}"/>
              </a:ext>
            </a:extLst>
          </p:cNvPr>
          <p:cNvSpPr/>
          <p:nvPr/>
        </p:nvSpPr>
        <p:spPr>
          <a:xfrm>
            <a:off x="4556248" y="1904999"/>
            <a:ext cx="3147827" cy="3211504"/>
          </a:xfrm>
          <a:prstGeom prst="rect">
            <a:avLst/>
          </a:prstGeom>
          <a:solidFill>
            <a:schemeClr val="bg2"/>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2" name="Rectangle 1">
            <a:extLst>
              <a:ext uri="{FF2B5EF4-FFF2-40B4-BE49-F238E27FC236}">
                <a16:creationId xmlns:a16="http://schemas.microsoft.com/office/drawing/2014/main" id="{0135C567-56A4-AC8E-645D-762F23463F6E}"/>
              </a:ext>
            </a:extLst>
          </p:cNvPr>
          <p:cNvSpPr/>
          <p:nvPr/>
        </p:nvSpPr>
        <p:spPr>
          <a:xfrm>
            <a:off x="920010" y="1904999"/>
            <a:ext cx="3196484" cy="3211504"/>
          </a:xfrm>
          <a:prstGeom prst="rect">
            <a:avLst/>
          </a:prstGeom>
          <a:solidFill>
            <a:schemeClr val="bg2"/>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3" name="Title 2">
            <a:extLst>
              <a:ext uri="{FF2B5EF4-FFF2-40B4-BE49-F238E27FC236}">
                <a16:creationId xmlns:a16="http://schemas.microsoft.com/office/drawing/2014/main" id="{8FDA55F6-2B5E-4A42-9857-101F192AF933}"/>
              </a:ext>
            </a:extLst>
          </p:cNvPr>
          <p:cNvSpPr>
            <a:spLocks noGrp="1"/>
          </p:cNvSpPr>
          <p:nvPr>
            <p:ph type="title"/>
          </p:nvPr>
        </p:nvSpPr>
        <p:spPr/>
        <p:txBody>
          <a:bodyPr/>
          <a:lstStyle/>
          <a:p>
            <a:r>
              <a:rPr lang="en-US" dirty="0"/>
              <a:t>Budget Tools</a:t>
            </a:r>
          </a:p>
        </p:txBody>
      </p:sp>
      <p:sp>
        <p:nvSpPr>
          <p:cNvPr id="6" name="Slide Number Placeholder 3">
            <a:extLst>
              <a:ext uri="{FF2B5EF4-FFF2-40B4-BE49-F238E27FC236}">
                <a16:creationId xmlns:a16="http://schemas.microsoft.com/office/drawing/2014/main" id="{0A4FE26B-1115-E647-BF2B-788C46C4882D}"/>
              </a:ext>
            </a:extLst>
          </p:cNvPr>
          <p:cNvSpPr txBox="1">
            <a:spLocks/>
          </p:cNvSpPr>
          <p:nvPr/>
        </p:nvSpPr>
        <p:spPr>
          <a:xfrm>
            <a:off x="18211800" y="6154737"/>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fld id="{1A582F0A-4E05-4C4F-ADF6-220E05476D2F}" type="slidenum">
              <a:rPr lang="en-US" altLang="en-US" sz="900" smtClean="0"/>
              <a:pPr algn="r"/>
              <a:t>13</a:t>
            </a:fld>
            <a:endParaRPr lang="en-US" altLang="en-US" sz="900" dirty="0"/>
          </a:p>
        </p:txBody>
      </p:sp>
      <p:sp>
        <p:nvSpPr>
          <p:cNvPr id="10" name="TextBox 9">
            <a:extLst>
              <a:ext uri="{FF2B5EF4-FFF2-40B4-BE49-F238E27FC236}">
                <a16:creationId xmlns:a16="http://schemas.microsoft.com/office/drawing/2014/main" id="{3D86DDC0-9173-1FF2-ACBB-8C616F35796C}"/>
              </a:ext>
            </a:extLst>
          </p:cNvPr>
          <p:cNvSpPr txBox="1"/>
          <p:nvPr/>
        </p:nvSpPr>
        <p:spPr>
          <a:xfrm>
            <a:off x="4640323" y="2286000"/>
            <a:ext cx="2979675" cy="193847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b="1" kern="2400" dirty="0">
                <a:solidFill>
                  <a:schemeClr val="accent5"/>
                </a:solidFill>
                <a:latin typeface="+mj-lt"/>
              </a:rPr>
              <a:t>EXCEL/NOTEBOOK METHOD</a:t>
            </a:r>
          </a:p>
          <a:p>
            <a:pPr algn="ctr" defTabSz="685800">
              <a:lnSpc>
                <a:spcPct val="95000"/>
              </a:lnSpc>
              <a:spcBef>
                <a:spcPts val="1400"/>
              </a:spcBef>
              <a:buClr>
                <a:srgbClr val="DA5521"/>
              </a:buClr>
            </a:pPr>
            <a:r>
              <a:rPr lang="en-US" sz="1600" kern="2400" dirty="0">
                <a:solidFill>
                  <a:srgbClr val="595959"/>
                </a:solidFill>
              </a:rPr>
              <a:t>Use a spreadsheet or notebook to list all monthly expenses. Include your monthly income. Use it as a guide to allocate income throughout the month. </a:t>
            </a:r>
          </a:p>
        </p:txBody>
      </p:sp>
      <p:sp>
        <p:nvSpPr>
          <p:cNvPr id="11" name="TextBox 10">
            <a:extLst>
              <a:ext uri="{FF2B5EF4-FFF2-40B4-BE49-F238E27FC236}">
                <a16:creationId xmlns:a16="http://schemas.microsoft.com/office/drawing/2014/main" id="{06D6EDFA-C8BA-F0BE-76F3-CEAA1FBFCCCA}"/>
              </a:ext>
            </a:extLst>
          </p:cNvPr>
          <p:cNvSpPr txBox="1"/>
          <p:nvPr/>
        </p:nvSpPr>
        <p:spPr>
          <a:xfrm>
            <a:off x="1117979" y="2286000"/>
            <a:ext cx="2800545" cy="2172390"/>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b="1" kern="2400" dirty="0">
                <a:solidFill>
                  <a:schemeClr val="accent2"/>
                </a:solidFill>
                <a:latin typeface="+mj-lt"/>
              </a:rPr>
              <a:t>ENVELOPE METHOD</a:t>
            </a:r>
          </a:p>
          <a:p>
            <a:pPr algn="ctr" defTabSz="685800">
              <a:lnSpc>
                <a:spcPct val="95000"/>
              </a:lnSpc>
              <a:spcBef>
                <a:spcPts val="1400"/>
              </a:spcBef>
              <a:buClr>
                <a:srgbClr val="DA5521"/>
              </a:buClr>
            </a:pPr>
            <a:r>
              <a:rPr lang="en-US" sz="1600" kern="2400" dirty="0">
                <a:solidFill>
                  <a:srgbClr val="595959"/>
                </a:solidFill>
              </a:rPr>
              <a:t>Grab a set of envelopes and label each one with an expense category such as food, clothes and savings. Put your income, in cash, in each category that the cash will be spent. </a:t>
            </a:r>
          </a:p>
        </p:txBody>
      </p:sp>
      <p:sp>
        <p:nvSpPr>
          <p:cNvPr id="12" name="TextBox 11">
            <a:extLst>
              <a:ext uri="{FF2B5EF4-FFF2-40B4-BE49-F238E27FC236}">
                <a16:creationId xmlns:a16="http://schemas.microsoft.com/office/drawing/2014/main" id="{EFECAB66-80F5-E6B3-F3EA-CB9456C11F39}"/>
              </a:ext>
            </a:extLst>
          </p:cNvPr>
          <p:cNvSpPr txBox="1"/>
          <p:nvPr/>
        </p:nvSpPr>
        <p:spPr>
          <a:xfrm>
            <a:off x="8235995" y="2286000"/>
            <a:ext cx="2897187" cy="193847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b="1" kern="2400" dirty="0">
                <a:solidFill>
                  <a:schemeClr val="tx2"/>
                </a:solidFill>
                <a:latin typeface="+mj-lt"/>
              </a:rPr>
              <a:t>MOBILE BUDGET APPS</a:t>
            </a:r>
          </a:p>
          <a:p>
            <a:pPr algn="ctr" defTabSz="685800">
              <a:lnSpc>
                <a:spcPct val="95000"/>
              </a:lnSpc>
              <a:spcBef>
                <a:spcPts val="1400"/>
              </a:spcBef>
              <a:buClr>
                <a:srgbClr val="DA5521"/>
              </a:buClr>
            </a:pPr>
            <a:r>
              <a:rPr lang="en-US" sz="1600" kern="2400" dirty="0">
                <a:solidFill>
                  <a:srgbClr val="595959"/>
                </a:solidFill>
              </a:rPr>
              <a:t>There are financial technology apps with budgeting tools. They often connect with your bank account(s) so they can import information automatically. </a:t>
            </a:r>
          </a:p>
        </p:txBody>
      </p:sp>
    </p:spTree>
    <p:extLst>
      <p:ext uri="{BB962C8B-B14F-4D97-AF65-F5344CB8AC3E}">
        <p14:creationId xmlns:p14="http://schemas.microsoft.com/office/powerpoint/2010/main" val="1141314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7EFE2DD3-B4F1-B64A-B572-6DA617BF7623}"/>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fld id="{1A582F0A-4E05-4C4F-ADF6-220E05476D2F}" type="slidenum">
              <a:rPr lang="en-US" altLang="en-US" sz="900" smtClean="0"/>
              <a:pPr algn="r"/>
              <a:t>14</a:t>
            </a:fld>
            <a:endParaRPr lang="en-US" altLang="en-US" sz="900" dirty="0"/>
          </a:p>
        </p:txBody>
      </p:sp>
      <p:sp>
        <p:nvSpPr>
          <p:cNvPr id="2" name="Title 1">
            <a:extLst>
              <a:ext uri="{FF2B5EF4-FFF2-40B4-BE49-F238E27FC236}">
                <a16:creationId xmlns:a16="http://schemas.microsoft.com/office/drawing/2014/main" id="{2F6E0DD5-001D-3D40-B5A4-26A5DEE93E27}"/>
              </a:ext>
            </a:extLst>
          </p:cNvPr>
          <p:cNvSpPr>
            <a:spLocks noGrp="1"/>
          </p:cNvSpPr>
          <p:nvPr>
            <p:ph type="title"/>
          </p:nvPr>
        </p:nvSpPr>
        <p:spPr>
          <a:xfrm>
            <a:off x="838200" y="506412"/>
            <a:ext cx="10515600" cy="865188"/>
          </a:xfrm>
        </p:spPr>
        <p:txBody>
          <a:bodyPr/>
          <a:lstStyle/>
          <a:p>
            <a:r>
              <a:rPr lang="en-US" altLang="en-US" dirty="0">
                <a:solidFill>
                  <a:srgbClr val="DA5521"/>
                </a:solidFill>
                <a:latin typeface="Arial Narrow" panose="020B0604020202020204" pitchFamily="34" charset="0"/>
              </a:rPr>
              <a:t>Develop Good Habits or “Rules of Thumb”</a:t>
            </a:r>
            <a:endParaRPr lang="en-US" dirty="0"/>
          </a:p>
        </p:txBody>
      </p:sp>
      <p:sp>
        <p:nvSpPr>
          <p:cNvPr id="3" name="Content Placeholder 2">
            <a:extLst>
              <a:ext uri="{FF2B5EF4-FFF2-40B4-BE49-F238E27FC236}">
                <a16:creationId xmlns:a16="http://schemas.microsoft.com/office/drawing/2014/main" id="{BCFDE650-2E7B-6745-97AC-DA1D762D1558}"/>
              </a:ext>
            </a:extLst>
          </p:cNvPr>
          <p:cNvSpPr>
            <a:spLocks noGrp="1"/>
          </p:cNvSpPr>
          <p:nvPr>
            <p:ph idx="1"/>
          </p:nvPr>
        </p:nvSpPr>
        <p:spPr>
          <a:xfrm>
            <a:off x="838200" y="1646238"/>
            <a:ext cx="9601200" cy="4662487"/>
          </a:xfrm>
        </p:spPr>
        <p:txBody>
          <a:bodyPr/>
          <a:lstStyle/>
          <a:p>
            <a:r>
              <a:rPr lang="en-US" dirty="0"/>
              <a:t>Automate your savings</a:t>
            </a:r>
          </a:p>
          <a:p>
            <a:r>
              <a:rPr lang="en-US" dirty="0"/>
              <a:t>Save half of any raise, gift, tax return or other unexpected money</a:t>
            </a:r>
          </a:p>
          <a:p>
            <a:r>
              <a:rPr lang="en-US" dirty="0"/>
              <a:t>Use text and email alerts to remind you about upcoming bills</a:t>
            </a:r>
          </a:p>
          <a:p>
            <a:r>
              <a:rPr lang="en-US" dirty="0"/>
              <a:t>Use online bill payments to automatically pay your bills on time</a:t>
            </a:r>
          </a:p>
          <a:p>
            <a:r>
              <a:rPr lang="en-US" dirty="0"/>
              <a:t>Pack your lunch</a:t>
            </a:r>
          </a:p>
          <a:p>
            <a:r>
              <a:rPr lang="en-US" dirty="0"/>
              <a:t>Shop with a list and never shop when you’re hungry</a:t>
            </a:r>
          </a:p>
          <a:p>
            <a:r>
              <a:rPr lang="en-US" dirty="0"/>
              <a:t>Always buy less than you can afford</a:t>
            </a:r>
          </a:p>
          <a:p>
            <a:endParaRPr lang="en-US" dirty="0"/>
          </a:p>
        </p:txBody>
      </p:sp>
    </p:spTree>
    <p:extLst>
      <p:ext uri="{BB962C8B-B14F-4D97-AF65-F5344CB8AC3E}">
        <p14:creationId xmlns:p14="http://schemas.microsoft.com/office/powerpoint/2010/main" val="1537295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ABD0-2A04-6F42-A1A7-3512F52F962E}"/>
              </a:ext>
            </a:extLst>
          </p:cNvPr>
          <p:cNvSpPr>
            <a:spLocks noGrp="1"/>
          </p:cNvSpPr>
          <p:nvPr>
            <p:ph type="title"/>
          </p:nvPr>
        </p:nvSpPr>
        <p:spPr>
          <a:xfrm>
            <a:off x="838200" y="502920"/>
            <a:ext cx="10515600" cy="868680"/>
          </a:xfrm>
        </p:spPr>
        <p:txBody>
          <a:bodyPr>
            <a:normAutofit/>
          </a:bodyPr>
          <a:lstStyle/>
          <a:p>
            <a:pPr eaLnBrk="1" fontAlgn="auto" hangingPunct="1">
              <a:spcAft>
                <a:spcPts val="0"/>
              </a:spcAft>
              <a:defRPr/>
            </a:pPr>
            <a:r>
              <a:rPr lang="en-US" dirty="0">
                <a:ea typeface="+mj-ea"/>
                <a:cs typeface="+mj-cs"/>
              </a:rPr>
              <a:t>Wrap Up – Questions and Comments?</a:t>
            </a:r>
          </a:p>
        </p:txBody>
      </p:sp>
      <p:sp>
        <p:nvSpPr>
          <p:cNvPr id="6" name="Slide Number Placeholder 3">
            <a:extLst>
              <a:ext uri="{FF2B5EF4-FFF2-40B4-BE49-F238E27FC236}">
                <a16:creationId xmlns:a16="http://schemas.microsoft.com/office/drawing/2014/main" id="{8F7FB5E8-BFB0-3047-BE63-A7A86D7E0A16}"/>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8" name="Slide Number Placeholder 3">
            <a:extLst>
              <a:ext uri="{FF2B5EF4-FFF2-40B4-BE49-F238E27FC236}">
                <a16:creationId xmlns:a16="http://schemas.microsoft.com/office/drawing/2014/main" id="{0E4AE8AF-FF58-F14E-A1D7-D2D3B563CEAB}"/>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pic>
        <p:nvPicPr>
          <p:cNvPr id="9" name="Picture 8" descr="Icon&#10;&#10;Description automatically generated">
            <a:extLst>
              <a:ext uri="{FF2B5EF4-FFF2-40B4-BE49-F238E27FC236}">
                <a16:creationId xmlns:a16="http://schemas.microsoft.com/office/drawing/2014/main" id="{6A749CC2-476C-5842-9262-1EC568D9C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432" y="5705889"/>
            <a:ext cx="3383280" cy="954032"/>
          </a:xfrm>
          <a:prstGeom prst="rect">
            <a:avLst/>
          </a:prstGeom>
        </p:spPr>
      </p:pic>
      <p:grpSp>
        <p:nvGrpSpPr>
          <p:cNvPr id="3" name="Group 2">
            <a:extLst>
              <a:ext uri="{FF2B5EF4-FFF2-40B4-BE49-F238E27FC236}">
                <a16:creationId xmlns:a16="http://schemas.microsoft.com/office/drawing/2014/main" id="{7E45DB3F-6FF3-1439-EBFC-4F9ACDC4706B}"/>
              </a:ext>
            </a:extLst>
          </p:cNvPr>
          <p:cNvGrpSpPr/>
          <p:nvPr/>
        </p:nvGrpSpPr>
        <p:grpSpPr>
          <a:xfrm>
            <a:off x="852488" y="1653453"/>
            <a:ext cx="10723743" cy="3863374"/>
            <a:chOff x="6767739" y="1653453"/>
            <a:chExt cx="4800600" cy="3863374"/>
          </a:xfrm>
        </p:grpSpPr>
        <p:sp>
          <p:nvSpPr>
            <p:cNvPr id="4" name="Rectangle 3">
              <a:extLst>
                <a:ext uri="{FF2B5EF4-FFF2-40B4-BE49-F238E27FC236}">
                  <a16:creationId xmlns:a16="http://schemas.microsoft.com/office/drawing/2014/main" id="{5AE80B8F-101A-5EFA-343E-928F66169AC3}"/>
                </a:ext>
              </a:extLst>
            </p:cNvPr>
            <p:cNvSpPr/>
            <p:nvPr/>
          </p:nvSpPr>
          <p:spPr>
            <a:xfrm>
              <a:off x="6767739" y="1977397"/>
              <a:ext cx="4800600" cy="3539430"/>
            </a:xfrm>
            <a:prstGeom prst="rect">
              <a:avLst/>
            </a:prstGeom>
            <a:noFill/>
            <a:ln w="76200">
              <a:solidFill>
                <a:schemeClr val="accent6">
                  <a:lumMod val="75000"/>
                </a:schemeClr>
              </a:solidFill>
            </a:ln>
            <a:effectLst>
              <a:outerShdw sx="1000" sy="1000" algn="ctr" rotWithShape="0">
                <a:schemeClr val="bg1"/>
              </a:outerShdw>
            </a:effectLst>
          </p:spPr>
          <p:txBody>
            <a:bodyPr wrap="square" lIns="91440" tIns="45720" rIns="91440" bIns="45720" rtlCol="0" anchor="ctr">
              <a:spAutoFit/>
            </a:bodyPr>
            <a:lstStyle/>
            <a:p>
              <a:pPr algn="ctr"/>
              <a:endParaRPr kumimoji="0" lang="en-US" sz="1600" b="0" i="1" u="none" strike="noStrike" kern="1200" cap="none" spc="0" normalizeH="0" baseline="0" noProof="0" dirty="0">
                <a:ln w="0"/>
                <a:solidFill>
                  <a:srgbClr val="5A5284">
                    <a:lumMod val="75000"/>
                  </a:srgbClr>
                </a:solidFill>
                <a:effectLst/>
                <a:uLnTx/>
                <a:uFillTx/>
                <a:latin typeface="Arial Narrow"/>
                <a:ea typeface="ＭＳ Ｐゴシック" panose="020B0600070205080204" pitchFamily="34" charset="-128"/>
                <a:cs typeface="+mn-cs"/>
              </a:endParaRPr>
            </a:p>
            <a:p>
              <a:pPr algn="ctr"/>
              <a:r>
                <a:rPr kumimoji="0" lang="en-US" sz="3200" b="0" u="none" strike="noStrike" kern="1200" cap="none" spc="0" normalizeH="0" baseline="0" noProof="0" dirty="0">
                  <a:ln w="0"/>
                  <a:solidFill>
                    <a:srgbClr val="5A5284">
                      <a:lumMod val="75000"/>
                    </a:srgbClr>
                  </a:solidFill>
                  <a:effectLst/>
                  <a:uLnTx/>
                  <a:uFillTx/>
                  <a:latin typeface="Arial Narrow"/>
                  <a:ea typeface="ＭＳ Ｐゴシック" panose="020B0600070205080204" pitchFamily="34" charset="-128"/>
                  <a:cs typeface="+mn-cs"/>
                </a:rPr>
                <a:t>Know where your money goes: Take two minutes to review your monthly transactions.</a:t>
              </a:r>
            </a:p>
            <a:p>
              <a:pPr algn="ctr"/>
              <a:endParaRPr lang="en-US" sz="2800" b="1" dirty="0">
                <a:ln w="0"/>
                <a:solidFill>
                  <a:schemeClr val="accent2"/>
                </a:solidFill>
                <a:latin typeface="+mj-lt"/>
              </a:endParaRPr>
            </a:p>
            <a:p>
              <a:pPr algn="ctr"/>
              <a:r>
                <a:rPr lang="en-US" sz="3200" i="1" dirty="0">
                  <a:ln w="0"/>
                  <a:solidFill>
                    <a:schemeClr val="accent6">
                      <a:lumMod val="75000"/>
                    </a:schemeClr>
                  </a:solidFill>
                  <a:latin typeface="+mj-lt"/>
                </a:rPr>
                <a:t>“Key 6: Saving and Investing” </a:t>
              </a:r>
            </a:p>
            <a:p>
              <a:pPr algn="ctr"/>
              <a:endParaRPr lang="en-US" sz="2000" dirty="0">
                <a:ln w="0"/>
                <a:solidFill>
                  <a:schemeClr val="accent2"/>
                </a:solidFill>
                <a:latin typeface="+mj-lt"/>
              </a:endParaRPr>
            </a:p>
            <a:p>
              <a:pPr algn="ctr"/>
              <a:r>
                <a:rPr lang="en-US" sz="3200" dirty="0">
                  <a:ln w="0"/>
                  <a:solidFill>
                    <a:schemeClr val="tx1">
                      <a:lumMod val="50000"/>
                    </a:schemeClr>
                  </a:solidFill>
                  <a:latin typeface="+mj-lt"/>
                </a:rPr>
                <a:t>Date: ___________</a:t>
              </a:r>
            </a:p>
            <a:p>
              <a:pPr algn="ctr"/>
              <a:r>
                <a:rPr lang="en-US" sz="3200" dirty="0">
                  <a:ln w="0"/>
                  <a:solidFill>
                    <a:schemeClr val="tx1">
                      <a:lumMod val="50000"/>
                    </a:schemeClr>
                  </a:solidFill>
                  <a:latin typeface="+mj-lt"/>
                </a:rPr>
                <a:t>Time: ___________</a:t>
              </a:r>
            </a:p>
          </p:txBody>
        </p:sp>
        <p:sp>
          <p:nvSpPr>
            <p:cNvPr id="5" name="Rectangle 4">
              <a:extLst>
                <a:ext uri="{FF2B5EF4-FFF2-40B4-BE49-F238E27FC236}">
                  <a16:creationId xmlns:a16="http://schemas.microsoft.com/office/drawing/2014/main" id="{257BC269-92DD-6FD1-3671-6835D5194396}"/>
                </a:ext>
              </a:extLst>
            </p:cNvPr>
            <p:cNvSpPr/>
            <p:nvPr/>
          </p:nvSpPr>
          <p:spPr>
            <a:xfrm>
              <a:off x="8132943" y="1653453"/>
              <a:ext cx="2057400" cy="584775"/>
            </a:xfrm>
            <a:prstGeom prst="rect">
              <a:avLst/>
            </a:prstGeom>
            <a:solidFill>
              <a:schemeClr val="accent6">
                <a:lumMod val="75000"/>
              </a:schemeClr>
            </a:solidFill>
            <a:ln w="76200">
              <a:solidFill>
                <a:schemeClr val="accent6">
                  <a:lumMod val="75000"/>
                </a:schemeClr>
              </a:solidFill>
            </a:ln>
            <a:effectLst>
              <a:outerShdw sx="1000" sy="1000" algn="ctr" rotWithShape="0">
                <a:schemeClr val="bg1"/>
              </a:outerShdw>
            </a:effectLst>
          </p:spPr>
          <p:txBody>
            <a:bodyPr wrap="square" lIns="91440" tIns="45720" rIns="91440" bIns="45720" rtlCol="0" anchor="ctr">
              <a:spAutoFit/>
            </a:bodyPr>
            <a:lstStyle/>
            <a:p>
              <a:pPr algn="ctr"/>
              <a:r>
                <a:rPr lang="en-US" sz="3200" b="1" dirty="0">
                  <a:ln w="0"/>
                  <a:solidFill>
                    <a:schemeClr val="bg1"/>
                  </a:solidFill>
                  <a:latin typeface="+mj-lt"/>
                </a:rPr>
                <a:t>NEXT TIME</a:t>
              </a:r>
              <a:endParaRPr lang="en-US" dirty="0">
                <a:ln w="0"/>
                <a:solidFill>
                  <a:schemeClr val="bg1"/>
                </a:solidFill>
                <a:latin typeface="+mj-lt"/>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4E7F-83A3-BB41-B988-8A1339D15A42}"/>
              </a:ext>
            </a:extLst>
          </p:cNvPr>
          <p:cNvSpPr>
            <a:spLocks noGrp="1"/>
          </p:cNvSpPr>
          <p:nvPr>
            <p:ph type="ctrTitle"/>
          </p:nvPr>
        </p:nvSpPr>
        <p:spPr/>
        <p:txBody>
          <a:bodyPr/>
          <a:lstStyle/>
          <a:p>
            <a:r>
              <a:rPr lang="en-US" dirty="0"/>
              <a:t>Keys to your financial future</a:t>
            </a:r>
          </a:p>
        </p:txBody>
      </p:sp>
      <p:sp>
        <p:nvSpPr>
          <p:cNvPr id="3" name="Subtitle 2">
            <a:extLst>
              <a:ext uri="{FF2B5EF4-FFF2-40B4-BE49-F238E27FC236}">
                <a16:creationId xmlns:a16="http://schemas.microsoft.com/office/drawing/2014/main" id="{9CF9AF8D-D99E-1C42-9054-5D27B130A18E}"/>
              </a:ext>
            </a:extLst>
          </p:cNvPr>
          <p:cNvSpPr>
            <a:spLocks noGrp="1"/>
          </p:cNvSpPr>
          <p:nvPr>
            <p:ph type="subTitle" idx="1"/>
          </p:nvPr>
        </p:nvSpPr>
        <p:spPr/>
        <p:txBody>
          <a:bodyPr/>
          <a:lstStyle/>
          <a:p>
            <a:pPr eaLnBrk="1" hangingPunct="1"/>
            <a:r>
              <a:rPr lang="en-US" altLang="en-US" dirty="0">
                <a:latin typeface="Arial Narrow" panose="020B0604020202020204" pitchFamily="34" charset="0"/>
              </a:rPr>
              <a:t>Key 5: Paying Bills and Budgeting</a:t>
            </a:r>
          </a:p>
        </p:txBody>
      </p:sp>
      <p:sp>
        <p:nvSpPr>
          <p:cNvPr id="8" name="Text Placeholder 4">
            <a:extLst>
              <a:ext uri="{FF2B5EF4-FFF2-40B4-BE49-F238E27FC236}">
                <a16:creationId xmlns:a16="http://schemas.microsoft.com/office/drawing/2014/main" id="{B1349906-E06F-28B0-AA11-37EC9861637A}"/>
              </a:ext>
            </a:extLst>
          </p:cNvPr>
          <p:cNvSpPr txBox="1">
            <a:spLocks/>
          </p:cNvSpPr>
          <p:nvPr/>
        </p:nvSpPr>
        <p:spPr>
          <a:xfrm>
            <a:off x="0" y="6172200"/>
            <a:ext cx="4567719" cy="685800"/>
          </a:xfrm>
          <a:prstGeom prst="rect">
            <a:avLst/>
          </a:prstGeom>
        </p:spPr>
        <p:txBody>
          <a:bodyPr vert="horz" wrap="square" lIns="457200" tIns="0" rIns="457200" bIns="457200" numCol="1" anchor="b" anchorCtr="0" compatLnSpc="1">
            <a:prstTxWarp prst="textNoShape">
              <a:avLst/>
            </a:prstTxWarp>
            <a:noAutofit/>
          </a:bodyPr>
          <a:lstStyle>
            <a:lvl1pPr marL="342900" indent="-342900" algn="l" defTabSz="685800" rtl="0" eaLnBrk="0" fontAlgn="base" hangingPunct="0">
              <a:lnSpc>
                <a:spcPct val="95000"/>
              </a:lnSpc>
              <a:spcBef>
                <a:spcPts val="1800"/>
              </a:spcBef>
              <a:spcAft>
                <a:spcPct val="0"/>
              </a:spcAft>
              <a:buClr>
                <a:schemeClr val="accent2"/>
              </a:buClr>
              <a:buFont typeface="Wingdings" pitchFamily="2" charset="2"/>
              <a:defRPr sz="1800" kern="2400" spc="30">
                <a:solidFill>
                  <a:srgbClr val="9D740F"/>
                </a:solidFill>
                <a:latin typeface="+mj-lt"/>
                <a:ea typeface="ＭＳ Ｐゴシック" pitchFamily="9" charset="-128"/>
                <a:cs typeface="ＭＳ Ｐゴシック" pitchFamily="9"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solidFill>
                  <a:schemeClr val="accent1"/>
                </a:solidFill>
              </a:rPr>
              <a:t>Jim Casey Youth Opportunities Initiative®</a:t>
            </a:r>
            <a:endParaRPr lang="en-US" dirty="0">
              <a:solidFill>
                <a:schemeClr val="accent1"/>
              </a:solidFill>
            </a:endParaRPr>
          </a:p>
        </p:txBody>
      </p:sp>
    </p:spTree>
    <p:extLst>
      <p:ext uri="{BB962C8B-B14F-4D97-AF65-F5344CB8AC3E}">
        <p14:creationId xmlns:p14="http://schemas.microsoft.com/office/powerpoint/2010/main" val="22099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9EBEEE-2A19-2940-B43A-DB9996608929}"/>
              </a:ext>
            </a:extLst>
          </p:cNvPr>
          <p:cNvPicPr>
            <a:picLocks noChangeAspect="1"/>
          </p:cNvPicPr>
          <p:nvPr/>
        </p:nvPicPr>
        <p:blipFill>
          <a:blip r:embed="rId3">
            <a:extLst>
              <a:ext uri="{28A0092B-C50C-407E-A947-70E740481C1C}">
                <a14:useLocalDpi xmlns:a14="http://schemas.microsoft.com/office/drawing/2010/main" val="0"/>
              </a:ext>
            </a:extLst>
          </a:blip>
          <a:srcRect l="14833" r="24599"/>
          <a:stretch>
            <a:fillRect/>
          </a:stretch>
        </p:blipFill>
        <p:spPr>
          <a:xfrm>
            <a:off x="7620000" y="1800812"/>
            <a:ext cx="3733800" cy="4114800"/>
          </a:xfrm>
          <a:prstGeom prst="rect">
            <a:avLst/>
          </a:prstGeom>
          <a:effectLst>
            <a:outerShdw blurRad="38100" dist="25400" dir="2700000" algn="tl" rotWithShape="0">
              <a:prstClr val="black">
                <a:alpha val="13948"/>
              </a:prstClr>
            </a:outerShdw>
          </a:effectLst>
        </p:spPr>
      </p:pic>
      <p:sp>
        <p:nvSpPr>
          <p:cNvPr id="4" name="Title 3">
            <a:extLst>
              <a:ext uri="{FF2B5EF4-FFF2-40B4-BE49-F238E27FC236}">
                <a16:creationId xmlns:a16="http://schemas.microsoft.com/office/drawing/2014/main" id="{F288A285-0EC6-B14E-AC9A-19FDC964B1F2}"/>
              </a:ext>
            </a:extLst>
          </p:cNvPr>
          <p:cNvSpPr>
            <a:spLocks noGrp="1"/>
          </p:cNvSpPr>
          <p:nvPr>
            <p:ph type="title"/>
          </p:nvPr>
        </p:nvSpPr>
        <p:spPr/>
        <p:txBody>
          <a:bodyPr/>
          <a:lstStyle/>
          <a:p>
            <a:r>
              <a:rPr lang="en-US" altLang="en-US" dirty="0">
                <a:latin typeface="Arial Narrow" panose="020B0604020202020204" pitchFamily="34" charset="0"/>
              </a:rPr>
              <a:t>What You’re Going to Know or Be Able to Do</a:t>
            </a:r>
            <a:endParaRPr lang="en-US" dirty="0"/>
          </a:p>
        </p:txBody>
      </p:sp>
      <p:sp>
        <p:nvSpPr>
          <p:cNvPr id="5" name="Content Placeholder 4">
            <a:extLst>
              <a:ext uri="{FF2B5EF4-FFF2-40B4-BE49-F238E27FC236}">
                <a16:creationId xmlns:a16="http://schemas.microsoft.com/office/drawing/2014/main" id="{7647387B-D977-9645-9465-7CA243EA4495}"/>
              </a:ext>
            </a:extLst>
          </p:cNvPr>
          <p:cNvSpPr>
            <a:spLocks noGrp="1"/>
          </p:cNvSpPr>
          <p:nvPr>
            <p:ph sz="half" idx="1"/>
          </p:nvPr>
        </p:nvSpPr>
        <p:spPr>
          <a:xfrm>
            <a:off x="838200" y="1645920"/>
            <a:ext cx="5943600" cy="4663439"/>
          </a:xfrm>
        </p:spPr>
        <p:txBody>
          <a:bodyPr/>
          <a:lstStyle/>
          <a:p>
            <a:r>
              <a:rPr lang="en-US" b="1" dirty="0"/>
              <a:t>Explain</a:t>
            </a:r>
            <a:r>
              <a:rPr lang="en-US" dirty="0"/>
              <a:t> the differences among needs, wants and obligations</a:t>
            </a:r>
          </a:p>
          <a:p>
            <a:r>
              <a:rPr lang="en-US" b="1" dirty="0"/>
              <a:t>Explain</a:t>
            </a:r>
            <a:r>
              <a:rPr lang="en-US" dirty="0"/>
              <a:t> the difference between expenses and recurring bills and the consequences of not paying certain bills and expenses</a:t>
            </a:r>
          </a:p>
          <a:p>
            <a:r>
              <a:rPr lang="en-US" b="1" dirty="0"/>
              <a:t>Describe</a:t>
            </a:r>
            <a:r>
              <a:rPr lang="en-US" dirty="0"/>
              <a:t> ways to pay bills and the risks associated with each</a:t>
            </a:r>
          </a:p>
          <a:p>
            <a:r>
              <a:rPr lang="en-US" b="1" dirty="0"/>
              <a:t>Use</a:t>
            </a:r>
            <a:r>
              <a:rPr lang="en-US" dirty="0"/>
              <a:t> a spending tracker — paper, mobile or online — to document how money is spent and identify patterns in spending as well as opportunities to make changes </a:t>
            </a:r>
          </a:p>
          <a:p>
            <a:r>
              <a:rPr lang="en-US" b="1" dirty="0"/>
              <a:t>Describe</a:t>
            </a:r>
            <a:r>
              <a:rPr lang="en-US" dirty="0"/>
              <a:t> different approaches to budgeting</a:t>
            </a:r>
          </a:p>
          <a:p>
            <a:r>
              <a:rPr lang="en-US" b="1" dirty="0"/>
              <a:t>List</a:t>
            </a:r>
            <a:r>
              <a:rPr lang="en-US" dirty="0"/>
              <a:t> strategies for living within your means — with the income and financial resources you have </a:t>
            </a:r>
          </a:p>
          <a:p>
            <a:pPr marL="0" indent="0">
              <a:buNone/>
            </a:pPr>
            <a:endParaRPr lang="en-US" b="1" dirty="0">
              <a:cs typeface="Arial"/>
            </a:endParaRPr>
          </a:p>
        </p:txBody>
      </p:sp>
      <p:sp>
        <p:nvSpPr>
          <p:cNvPr id="11" name="Slide Number Placeholder 3">
            <a:extLst>
              <a:ext uri="{FF2B5EF4-FFF2-40B4-BE49-F238E27FC236}">
                <a16:creationId xmlns:a16="http://schemas.microsoft.com/office/drawing/2014/main" id="{F6572964-2F56-944E-AFFA-286ACD2F7118}"/>
              </a:ext>
            </a:extLst>
          </p:cNvPr>
          <p:cNvSpPr>
            <a:spLocks noGrp="1"/>
          </p:cNvSpPr>
          <p:nvPr>
            <p:ph type="sldNum" sz="quarter" idx="10"/>
          </p:nvPr>
        </p:nvSpPr>
        <p:spPr>
          <a:xfrm>
            <a:off x="8610600" y="6356350"/>
            <a:ext cx="2743200" cy="365125"/>
          </a:xfrm>
        </p:spPr>
        <p:txBody>
          <a:bodyPr/>
          <a:lstStyle/>
          <a:p>
            <a:fld id="{1A582F0A-4E05-4C4F-ADF6-220E05476D2F}" type="slidenum">
              <a:rPr lang="en-US" altLang="en-US" smtClean="0"/>
              <a:pPr/>
              <a:t>3</a:t>
            </a:fld>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3D3F6-0B44-CC47-889D-711F9A86C843}"/>
              </a:ext>
            </a:extLst>
          </p:cNvPr>
          <p:cNvSpPr>
            <a:spLocks noGrp="1"/>
          </p:cNvSpPr>
          <p:nvPr>
            <p:ph type="title"/>
          </p:nvPr>
        </p:nvSpPr>
        <p:spPr>
          <a:xfrm>
            <a:off x="838200" y="495300"/>
            <a:ext cx="10515600" cy="865188"/>
          </a:xfrm>
        </p:spPr>
        <p:txBody>
          <a:bodyPr anchor="ctr">
            <a:normAutofit/>
          </a:bodyPr>
          <a:lstStyle/>
          <a:p>
            <a:r>
              <a:rPr lang="en-US" altLang="en-US" dirty="0"/>
              <a:t>Icebreaker</a:t>
            </a:r>
            <a:endParaRPr lang="en-US" dirty="0"/>
          </a:p>
        </p:txBody>
      </p:sp>
      <p:sp>
        <p:nvSpPr>
          <p:cNvPr id="5" name="Content Placeholder 4">
            <a:extLst>
              <a:ext uri="{FF2B5EF4-FFF2-40B4-BE49-F238E27FC236}">
                <a16:creationId xmlns:a16="http://schemas.microsoft.com/office/drawing/2014/main" id="{60898E6C-10B1-7B48-BA9F-51B9091436D7}"/>
              </a:ext>
            </a:extLst>
          </p:cNvPr>
          <p:cNvSpPr>
            <a:spLocks noGrp="1"/>
          </p:cNvSpPr>
          <p:nvPr>
            <p:ph sz="half" idx="1"/>
          </p:nvPr>
        </p:nvSpPr>
        <p:spPr>
          <a:xfrm>
            <a:off x="838200" y="1645920"/>
            <a:ext cx="4038600" cy="4663439"/>
          </a:xfrm>
        </p:spPr>
        <p:txBody>
          <a:bodyPr wrap="square" lIns="0" rIns="0" anchor="t">
            <a:normAutofit/>
          </a:bodyPr>
          <a:lstStyle/>
          <a:p>
            <a:pPr eaLnBrk="1" hangingPunct="1">
              <a:spcBef>
                <a:spcPts val="800"/>
              </a:spcBef>
            </a:pPr>
            <a:r>
              <a:rPr lang="en-US" altLang="en-US" sz="2400" dirty="0">
                <a:ea typeface="ＭＳ Ｐゴシック"/>
              </a:rPr>
              <a:t>From last class, would you preferred to be paid by direct deposit, by a paper check or by a prepaid debt card? Why?</a:t>
            </a:r>
          </a:p>
        </p:txBody>
      </p:sp>
      <p:sp>
        <p:nvSpPr>
          <p:cNvPr id="6" name="Slide Number Placeholder 3">
            <a:extLst>
              <a:ext uri="{FF2B5EF4-FFF2-40B4-BE49-F238E27FC236}">
                <a16:creationId xmlns:a16="http://schemas.microsoft.com/office/drawing/2014/main" id="{6ED52E72-4248-DC4B-90B9-E3F6D799675E}"/>
              </a:ext>
            </a:extLst>
          </p:cNvPr>
          <p:cNvSpPr>
            <a:spLocks noGrp="1"/>
          </p:cNvSpPr>
          <p:nvPr>
            <p:ph type="sldNum" sz="quarter" idx="10"/>
          </p:nvPr>
        </p:nvSpPr>
        <p:spPr>
          <a:xfrm>
            <a:off x="8610600" y="6356350"/>
            <a:ext cx="2743200" cy="365125"/>
          </a:xfrm>
        </p:spPr>
        <p:txBody>
          <a:bodyPr wrap="square" anchor="ctr">
            <a:normAutofit/>
          </a:bodyPr>
          <a:lstStyle/>
          <a:p>
            <a:pPr>
              <a:spcAft>
                <a:spcPts val="600"/>
              </a:spcAft>
            </a:pPr>
            <a:fld id="{1A582F0A-4E05-4C4F-ADF6-220E05476D2F}" type="slidenum">
              <a:rPr lang="en-US" altLang="en-US" smtClean="0"/>
              <a:pPr>
                <a:spcAft>
                  <a:spcPts val="600"/>
                </a:spcAft>
              </a:pPr>
              <a:t>4</a:t>
            </a:fld>
            <a:endParaRPr lang="en-US" altLang="en-US"/>
          </a:p>
        </p:txBody>
      </p:sp>
      <p:pic>
        <p:nvPicPr>
          <p:cNvPr id="9" name="Picture 8" descr="A person sitting at a table&#10;&#10;AI-generated content may be incorrect.">
            <a:extLst>
              <a:ext uri="{FF2B5EF4-FFF2-40B4-BE49-F238E27FC236}">
                <a16:creationId xmlns:a16="http://schemas.microsoft.com/office/drawing/2014/main" id="{2E68D8DB-4831-E245-14AA-E2F390F97746}"/>
              </a:ext>
            </a:extLst>
          </p:cNvPr>
          <p:cNvPicPr>
            <a:picLocks noChangeAspect="1"/>
          </p:cNvPicPr>
          <p:nvPr/>
        </p:nvPicPr>
        <p:blipFill>
          <a:blip r:embed="rId3">
            <a:extLst>
              <a:ext uri="{28A0092B-C50C-407E-A947-70E740481C1C}">
                <a14:useLocalDpi xmlns:a14="http://schemas.microsoft.com/office/drawing/2010/main" val="0"/>
              </a:ext>
            </a:extLst>
          </a:blip>
          <a:srcRect l="2118" r="16664" b="21091"/>
          <a:stretch/>
        </p:blipFill>
        <p:spPr>
          <a:xfrm>
            <a:off x="6248400" y="1645920"/>
            <a:ext cx="5105400" cy="3307080"/>
          </a:xfrm>
          <a:prstGeom prst="rect">
            <a:avLst/>
          </a:prstGeom>
          <a:effectLst>
            <a:outerShdw blurRad="38100" dist="25400" dir="2700000" algn="tl" rotWithShape="0">
              <a:prstClr val="black">
                <a:alpha val="12788"/>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1" descr="&quot;&quot;">
            <a:extLst>
              <a:ext uri="{FF2B5EF4-FFF2-40B4-BE49-F238E27FC236}">
                <a16:creationId xmlns:a16="http://schemas.microsoft.com/office/drawing/2014/main" id="{79DFF88A-B013-2745-B860-A577AF7F3364}"/>
              </a:ext>
            </a:extLst>
          </p:cNvPr>
          <p:cNvSpPr>
            <a:spLocks noGrp="1" noRot="1" noChangeAspect="1" noMove="1" noResize="1" noEditPoints="1" noAdjustHandles="1" noChangeArrowheads="1" noChangeShapeType="1" noTextEdit="1"/>
          </p:cNvSpPr>
          <p:nvPr/>
        </p:nvSpPr>
        <p:spPr>
          <a:xfrm>
            <a:off x="0" y="5319713"/>
            <a:ext cx="12192000" cy="73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1" name="Straight Connector 13" descr="&quot;&quot;">
            <a:extLst>
              <a:ext uri="{FF2B5EF4-FFF2-40B4-BE49-F238E27FC236}">
                <a16:creationId xmlns:a16="http://schemas.microsoft.com/office/drawing/2014/main" id="{3F0E362F-2E03-0D46-96A8-8DD1FE4C9C28}"/>
              </a:ext>
            </a:extLst>
          </p:cNvPr>
          <p:cNvCxnSpPr>
            <a:cxnSpLocks noGrp="1" noRot="1" noChangeAspect="1" noMove="1" noResize="1" noEditPoints="1" noAdjustHandles="1" noChangeArrowheads="1" noChangeShapeType="1"/>
          </p:cNvCxnSpPr>
          <p:nvPr/>
        </p:nvCxnSpPr>
        <p:spPr>
          <a:xfrm>
            <a:off x="0" y="5241925"/>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5" descr="&quot;&quot;">
            <a:extLst>
              <a:ext uri="{FF2B5EF4-FFF2-40B4-BE49-F238E27FC236}">
                <a16:creationId xmlns:a16="http://schemas.microsoft.com/office/drawing/2014/main" id="{8EC2583C-3F16-6145-8801-766B148D8695}"/>
              </a:ext>
            </a:extLst>
          </p:cNvPr>
          <p:cNvCxnSpPr>
            <a:cxnSpLocks noGrp="1" noRot="1" noChangeAspect="1" noMove="1" noResize="1" noEditPoints="1" noAdjustHandles="1" noChangeArrowheads="1" noChangeShapeType="1"/>
          </p:cNvCxnSpPr>
          <p:nvPr/>
        </p:nvCxnSpPr>
        <p:spPr>
          <a:xfrm>
            <a:off x="0" y="6134100"/>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E39A4E34-874F-C54C-82AB-7DF3B069F5FE}"/>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fld id="{1A582F0A-4E05-4C4F-ADF6-220E05476D2F}" type="slidenum">
              <a:rPr lang="en-US" altLang="en-US" sz="900" smtClean="0"/>
              <a:pPr algn="r"/>
              <a:t>5</a:t>
            </a:fld>
            <a:endParaRPr lang="en-US" altLang="en-US" sz="900" dirty="0"/>
          </a:p>
        </p:txBody>
      </p:sp>
      <p:sp>
        <p:nvSpPr>
          <p:cNvPr id="2" name="Title 1">
            <a:extLst>
              <a:ext uri="{FF2B5EF4-FFF2-40B4-BE49-F238E27FC236}">
                <a16:creationId xmlns:a16="http://schemas.microsoft.com/office/drawing/2014/main" id="{CF1FBEA3-C131-A348-96CB-9DFE4CCEDE95}"/>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rPr>
              <a:t>Needs, Wants and Obligations</a:t>
            </a:r>
            <a:endParaRPr lang="en-US" dirty="0"/>
          </a:p>
        </p:txBody>
      </p:sp>
      <p:pic>
        <p:nvPicPr>
          <p:cNvPr id="3" name="Online Media 2" title="Needs vs wants | Columbia College">
            <a:hlinkClick r:id="" action="ppaction://media"/>
            <a:extLst>
              <a:ext uri="{FF2B5EF4-FFF2-40B4-BE49-F238E27FC236}">
                <a16:creationId xmlns:a16="http://schemas.microsoft.com/office/drawing/2014/main" id="{F0B9CC50-005D-DE3B-CC74-B09C6879DC6F}"/>
              </a:ext>
            </a:extLst>
          </p:cNvPr>
          <p:cNvPicPr>
            <a:picLocks noRot="1" noChangeAspect="1"/>
          </p:cNvPicPr>
          <p:nvPr>
            <a:videoFile r:link="rId1"/>
          </p:nvPr>
        </p:nvPicPr>
        <p:blipFill>
          <a:blip r:embed="rId4"/>
          <a:stretch>
            <a:fillRect/>
          </a:stretch>
        </p:blipFill>
        <p:spPr>
          <a:xfrm>
            <a:off x="2032000" y="1695450"/>
            <a:ext cx="8129588" cy="4533900"/>
          </a:xfrm>
          <a:prstGeom prst="rect">
            <a:avLst/>
          </a:prstGeom>
        </p:spPr>
      </p:pic>
      <p:sp>
        <p:nvSpPr>
          <p:cNvPr id="4" name="TextBox 3">
            <a:extLst>
              <a:ext uri="{FF2B5EF4-FFF2-40B4-BE49-F238E27FC236}">
                <a16:creationId xmlns:a16="http://schemas.microsoft.com/office/drawing/2014/main" id="{0FF20ACA-080C-8949-0DC3-9417FD46B59C}"/>
              </a:ext>
            </a:extLst>
          </p:cNvPr>
          <p:cNvSpPr txBox="1"/>
          <p:nvPr/>
        </p:nvSpPr>
        <p:spPr>
          <a:xfrm>
            <a:off x="838200" y="6475254"/>
            <a:ext cx="10178394" cy="246221"/>
          </a:xfrm>
          <a:prstGeom prst="rect">
            <a:avLst/>
          </a:prstGeom>
          <a:noFill/>
          <a:ln w="6350">
            <a:noFill/>
          </a:ln>
        </p:spPr>
        <p:txBody>
          <a:bodyPr wrap="square">
            <a:spAutoFit/>
          </a:bodyPr>
          <a:lstStyle/>
          <a:p>
            <a:r>
              <a:rPr lang="en-US" sz="1000" i="1" dirty="0"/>
              <a:t>SOURCE: Columbia College. (August 20, 2015). Needs vs Wants. Retrieved from: </a:t>
            </a:r>
            <a:r>
              <a:rPr lang="en-US" sz="1000" i="1" dirty="0">
                <a:hlinkClick r:id="rId5"/>
              </a:rPr>
              <a:t>https://youtu.be/QyuU4wFIz3o?si=AAAp7Z64ons5uefz</a:t>
            </a:r>
            <a:r>
              <a:rPr lang="en-US" sz="1000" i="1" dirty="0"/>
              <a:t>. Used with permission.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492F8E-971B-C3AC-DB90-C5A7B7E2B64F}"/>
              </a:ext>
            </a:extLst>
          </p:cNvPr>
          <p:cNvGrpSpPr/>
          <p:nvPr/>
        </p:nvGrpSpPr>
        <p:grpSpPr>
          <a:xfrm>
            <a:off x="7793052" y="1752600"/>
            <a:ext cx="3537249" cy="4114800"/>
            <a:chOff x="8077197" y="3124200"/>
            <a:chExt cx="3276603" cy="3811467"/>
          </a:xfrm>
          <a:effectLst>
            <a:outerShdw blurRad="38100" dist="25400" dir="2700000" algn="tl" rotWithShape="0">
              <a:prstClr val="black">
                <a:alpha val="13134"/>
              </a:prstClr>
            </a:outerShdw>
          </a:effectLst>
        </p:grpSpPr>
        <p:pic>
          <p:nvPicPr>
            <p:cNvPr id="63491" name="Picture 1">
              <a:extLst>
                <a:ext uri="{FF2B5EF4-FFF2-40B4-BE49-F238E27FC236}">
                  <a16:creationId xmlns:a16="http://schemas.microsoft.com/office/drawing/2014/main" id="{2C7DDAC0-F8BE-924C-9990-FBBDC1597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458" b="4458"/>
            <a:stretch/>
          </p:blipFill>
          <p:spPr bwMode="auto">
            <a:xfrm>
              <a:off x="8077200" y="3124200"/>
              <a:ext cx="327660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a:extLst>
                <a:ext uri="{FF2B5EF4-FFF2-40B4-BE49-F238E27FC236}">
                  <a16:creationId xmlns:a16="http://schemas.microsoft.com/office/drawing/2014/main" id="{2FE4AA6C-38DF-8844-82F1-524F2D36B4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 t="15506" r="13592" b="13453"/>
            <a:stretch/>
          </p:blipFill>
          <p:spPr bwMode="auto">
            <a:xfrm>
              <a:off x="8077197" y="5140204"/>
              <a:ext cx="3276600" cy="1795463"/>
            </a:xfrm>
            <a:prstGeom prst="rect">
              <a:avLst/>
            </a:prstGeom>
            <a:noFill/>
            <a:ln>
              <a:noFill/>
            </a:ln>
            <a:effectLst>
              <a:outerShdw blurRad="38100" dist="25400" dir="2700000" algn="tl" rotWithShape="0">
                <a:prstClr val="black">
                  <a:alpha val="1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0843D9DF-A75D-0D4B-886A-38EE698BDDDC}"/>
              </a:ext>
            </a:extLst>
          </p:cNvPr>
          <p:cNvSpPr>
            <a:spLocks noGrp="1"/>
          </p:cNvSpPr>
          <p:nvPr>
            <p:ph type="title"/>
          </p:nvPr>
        </p:nvSpPr>
        <p:spPr/>
        <p:txBody>
          <a:bodyPr/>
          <a:lstStyle/>
          <a:p>
            <a:r>
              <a:rPr lang="en-US" altLang="en-US" dirty="0">
                <a:latin typeface="Arial Narrow" panose="020B0604020202020204" pitchFamily="34" charset="0"/>
              </a:rPr>
              <a:t>Layla’s Needs, Wants and Obligations</a:t>
            </a:r>
            <a:endParaRPr lang="en-US" dirty="0"/>
          </a:p>
        </p:txBody>
      </p:sp>
      <p:sp>
        <p:nvSpPr>
          <p:cNvPr id="3" name="Content Placeholder 2">
            <a:extLst>
              <a:ext uri="{FF2B5EF4-FFF2-40B4-BE49-F238E27FC236}">
                <a16:creationId xmlns:a16="http://schemas.microsoft.com/office/drawing/2014/main" id="{71467054-1907-5B47-9445-5B00165A0C30}"/>
              </a:ext>
            </a:extLst>
          </p:cNvPr>
          <p:cNvSpPr>
            <a:spLocks noGrp="1"/>
          </p:cNvSpPr>
          <p:nvPr>
            <p:ph idx="1"/>
          </p:nvPr>
        </p:nvSpPr>
        <p:spPr>
          <a:xfrm>
            <a:off x="838200" y="1600200"/>
            <a:ext cx="6934200" cy="4662487"/>
          </a:xfrm>
        </p:spPr>
        <p:txBody>
          <a:bodyPr/>
          <a:lstStyle/>
          <a:p>
            <a:pPr marL="0" indent="0">
              <a:spcBef>
                <a:spcPts val="800"/>
              </a:spcBef>
              <a:buNone/>
            </a:pPr>
            <a:r>
              <a:rPr lang="en-US" sz="2400" b="1" dirty="0"/>
              <a:t>Layla:</a:t>
            </a:r>
          </a:p>
          <a:p>
            <a:pPr>
              <a:spcBef>
                <a:spcPts val="800"/>
              </a:spcBef>
            </a:pPr>
            <a:r>
              <a:rPr lang="en-US" sz="2000" dirty="0"/>
              <a:t>Got a new job</a:t>
            </a:r>
          </a:p>
          <a:p>
            <a:pPr>
              <a:spcBef>
                <a:spcPts val="800"/>
              </a:spcBef>
            </a:pPr>
            <a:r>
              <a:rPr lang="en-US" sz="2000" dirty="0"/>
              <a:t>Bought clothes and makeup for work</a:t>
            </a:r>
          </a:p>
          <a:p>
            <a:pPr>
              <a:spcBef>
                <a:spcPts val="800"/>
              </a:spcBef>
            </a:pPr>
            <a:r>
              <a:rPr lang="en-US" sz="2000" dirty="0"/>
              <a:t>Did not sign up for 401(k)</a:t>
            </a:r>
          </a:p>
          <a:p>
            <a:pPr>
              <a:spcBef>
                <a:spcPts val="800"/>
              </a:spcBef>
            </a:pPr>
            <a:r>
              <a:rPr lang="en-US" sz="2000" dirty="0"/>
              <a:t>Went out to lunch with coworkers every day</a:t>
            </a:r>
          </a:p>
          <a:p>
            <a:pPr>
              <a:spcBef>
                <a:spcPts val="800"/>
              </a:spcBef>
            </a:pPr>
            <a:r>
              <a:rPr lang="en-US" sz="2000" dirty="0"/>
              <a:t>Missed two child support payments and took out a cash advance on her credit card for this</a:t>
            </a:r>
          </a:p>
          <a:p>
            <a:pPr>
              <a:spcBef>
                <a:spcPts val="800"/>
              </a:spcBef>
            </a:pPr>
            <a:r>
              <a:rPr lang="en-US" sz="2000" dirty="0"/>
              <a:t>Was late on her cell phone payment</a:t>
            </a:r>
          </a:p>
          <a:p>
            <a:pPr>
              <a:spcBef>
                <a:spcPts val="800"/>
              </a:spcBef>
            </a:pPr>
            <a:r>
              <a:rPr lang="en-US" sz="2000" dirty="0"/>
              <a:t>Has a car payment due next week</a:t>
            </a:r>
          </a:p>
          <a:p>
            <a:pPr>
              <a:spcBef>
                <a:spcPts val="800"/>
              </a:spcBef>
            </a:pPr>
            <a:r>
              <a:rPr lang="en-US" sz="2000" dirty="0"/>
              <a:t>Needed to buy groceries</a:t>
            </a:r>
          </a:p>
          <a:p>
            <a:pPr>
              <a:spcBef>
                <a:spcPts val="800"/>
              </a:spcBef>
            </a:pPr>
            <a:r>
              <a:rPr lang="en-US" sz="2000" dirty="0"/>
              <a:t>Was stressed and got a massage</a:t>
            </a:r>
          </a:p>
          <a:p>
            <a:pPr>
              <a:spcBef>
                <a:spcPts val="800"/>
              </a:spcBef>
            </a:pPr>
            <a:endParaRPr lang="en-US" sz="1800" dirty="0"/>
          </a:p>
        </p:txBody>
      </p:sp>
      <p:sp>
        <p:nvSpPr>
          <p:cNvPr id="11" name="Slide Number Placeholder 3">
            <a:extLst>
              <a:ext uri="{FF2B5EF4-FFF2-40B4-BE49-F238E27FC236}">
                <a16:creationId xmlns:a16="http://schemas.microsoft.com/office/drawing/2014/main" id="{BFFA95F0-2371-804E-B063-2C87CDFF8085}"/>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fld id="{1A582F0A-4E05-4C4F-ADF6-220E05476D2F}" type="slidenum">
              <a:rPr lang="en-US" altLang="en-US" sz="900" smtClean="0"/>
              <a:pPr algn="r"/>
              <a:t>6</a:t>
            </a:fld>
            <a:endParaRPr lang="en-US" alt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CBB16D-C5FD-8F4C-5F5C-1452CDD8EC05}"/>
              </a:ext>
            </a:extLst>
          </p:cNvPr>
          <p:cNvSpPr>
            <a:spLocks noChangeArrowheads="1"/>
          </p:cNvSpPr>
          <p:nvPr/>
        </p:nvSpPr>
        <p:spPr bwMode="auto">
          <a:xfrm>
            <a:off x="838200" y="2971800"/>
            <a:ext cx="10515600" cy="2514599"/>
          </a:xfrm>
          <a:prstGeom prst="rect">
            <a:avLst/>
          </a:prstGeom>
          <a:solidFill>
            <a:schemeClr val="bg2"/>
          </a:solidFill>
          <a:ln w="25400">
            <a:noFill/>
            <a:round/>
            <a:headEnd/>
            <a:tailEnd/>
          </a:ln>
          <a:effectLst>
            <a:outerShdw sx="999" sy="999" algn="ctr" rotWithShape="0">
              <a:schemeClr val="bg1"/>
            </a:outerShdw>
          </a:effectLst>
        </p:spPr>
        <p:txBody>
          <a:bodyPr wrap="square" anchor="ctr">
            <a:noAutofit/>
          </a:bodyPr>
          <a:lstStyle/>
          <a:p>
            <a:pPr algn="ctr">
              <a:spcBef>
                <a:spcPts val="600"/>
              </a:spcBef>
              <a:spcAft>
                <a:spcPts val="600"/>
              </a:spcAft>
            </a:pPr>
            <a:endParaRPr lang="en-US" altLang="en-US" sz="2200" dirty="0">
              <a:solidFill>
                <a:schemeClr val="accent2"/>
              </a:solidFill>
              <a:latin typeface="+mj-lt"/>
            </a:endParaRPr>
          </a:p>
        </p:txBody>
      </p:sp>
      <p:sp>
        <p:nvSpPr>
          <p:cNvPr id="3" name="Title 2">
            <a:extLst>
              <a:ext uri="{FF2B5EF4-FFF2-40B4-BE49-F238E27FC236}">
                <a16:creationId xmlns:a16="http://schemas.microsoft.com/office/drawing/2014/main" id="{908F526C-53B5-C043-8322-55D258AD3B73}"/>
              </a:ext>
            </a:extLst>
          </p:cNvPr>
          <p:cNvSpPr>
            <a:spLocks noGrp="1"/>
          </p:cNvSpPr>
          <p:nvPr>
            <p:ph type="title"/>
          </p:nvPr>
        </p:nvSpPr>
        <p:spPr/>
        <p:txBody>
          <a:bodyPr/>
          <a:lstStyle/>
          <a:p>
            <a:r>
              <a:rPr lang="en-US" dirty="0"/>
              <a:t>Bills vs. Expenses</a:t>
            </a:r>
          </a:p>
        </p:txBody>
      </p:sp>
      <p:sp>
        <p:nvSpPr>
          <p:cNvPr id="7" name="Slide Number Placeholder 3">
            <a:extLst>
              <a:ext uri="{FF2B5EF4-FFF2-40B4-BE49-F238E27FC236}">
                <a16:creationId xmlns:a16="http://schemas.microsoft.com/office/drawing/2014/main" id="{9FA4F8C3-0084-6049-BFB8-8A1ECCDE71D1}"/>
              </a:ext>
            </a:extLst>
          </p:cNvPr>
          <p:cNvSpPr txBox="1">
            <a:spLocks/>
          </p:cNvSpPr>
          <p:nvPr/>
        </p:nvSpPr>
        <p:spPr>
          <a:xfrm>
            <a:off x="8610600" y="6294491"/>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fld id="{1A582F0A-4E05-4C4F-ADF6-220E05476D2F}" type="slidenum">
              <a:rPr lang="en-US" altLang="en-US" sz="900" smtClean="0"/>
              <a:pPr algn="r"/>
              <a:t>7</a:t>
            </a:fld>
            <a:endParaRPr lang="en-US" altLang="en-US" sz="900" dirty="0"/>
          </a:p>
        </p:txBody>
      </p:sp>
      <p:pic>
        <p:nvPicPr>
          <p:cNvPr id="13" name="Graphic 12" descr="Fuel with solid fill">
            <a:extLst>
              <a:ext uri="{FF2B5EF4-FFF2-40B4-BE49-F238E27FC236}">
                <a16:creationId xmlns:a16="http://schemas.microsoft.com/office/drawing/2014/main" id="{3AEA6C70-3916-B085-E35C-4C2041D7A3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6599" y="3119279"/>
            <a:ext cx="1181100" cy="1181100"/>
          </a:xfrm>
          <a:prstGeom prst="rect">
            <a:avLst/>
          </a:prstGeom>
          <a:effectLst>
            <a:outerShdw blurRad="38100" dist="25400" dir="2700000" algn="tl" rotWithShape="0">
              <a:prstClr val="black">
                <a:alpha val="10000"/>
              </a:prstClr>
            </a:outerShdw>
          </a:effectLst>
        </p:spPr>
      </p:pic>
      <p:pic>
        <p:nvPicPr>
          <p:cNvPr id="15" name="Graphic 14" descr="House with solid fill">
            <a:extLst>
              <a:ext uri="{FF2B5EF4-FFF2-40B4-BE49-F238E27FC236}">
                <a16:creationId xmlns:a16="http://schemas.microsoft.com/office/drawing/2014/main" id="{3E312FF7-A0BD-8B23-3A8B-7E5F284BB7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56848" y="3119279"/>
            <a:ext cx="1181100" cy="1181100"/>
          </a:xfrm>
          <a:prstGeom prst="rect">
            <a:avLst/>
          </a:prstGeom>
          <a:effectLst>
            <a:outerShdw blurRad="38100" dist="25400" dir="2700000" algn="tl" rotWithShape="0">
              <a:prstClr val="black">
                <a:alpha val="10000"/>
              </a:prstClr>
            </a:outerShdw>
          </a:effectLst>
        </p:spPr>
      </p:pic>
      <p:pic>
        <p:nvPicPr>
          <p:cNvPr id="19" name="Graphic 18" descr="Grocery bag with solid fill">
            <a:extLst>
              <a:ext uri="{FF2B5EF4-FFF2-40B4-BE49-F238E27FC236}">
                <a16:creationId xmlns:a16="http://schemas.microsoft.com/office/drawing/2014/main" id="{6FD640F3-DBE6-B557-3775-6D1A2ED7F4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60897" y="3099217"/>
            <a:ext cx="1181100" cy="1181100"/>
          </a:xfrm>
          <a:prstGeom prst="rect">
            <a:avLst/>
          </a:prstGeom>
          <a:effectLst>
            <a:outerShdw blurRad="38100" dist="25400" dir="2700000" algn="tl" rotWithShape="0">
              <a:prstClr val="black">
                <a:alpha val="10000"/>
              </a:prstClr>
            </a:outerShdw>
          </a:effectLst>
        </p:spPr>
      </p:pic>
      <p:pic>
        <p:nvPicPr>
          <p:cNvPr id="21" name="Graphic 20" descr="Taxi with solid fill">
            <a:extLst>
              <a:ext uri="{FF2B5EF4-FFF2-40B4-BE49-F238E27FC236}">
                <a16:creationId xmlns:a16="http://schemas.microsoft.com/office/drawing/2014/main" id="{02ED4670-48D8-0C7C-EE4C-F32CA1010D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99248" y="3200399"/>
            <a:ext cx="1181100" cy="1181100"/>
          </a:xfrm>
          <a:prstGeom prst="rect">
            <a:avLst/>
          </a:prstGeom>
          <a:effectLst>
            <a:outerShdw blurRad="38100" dist="25400" dir="2700000" algn="tl" rotWithShape="0">
              <a:prstClr val="black">
                <a:alpha val="10000"/>
              </a:prstClr>
            </a:outerShdw>
          </a:effectLst>
        </p:spPr>
      </p:pic>
      <p:sp>
        <p:nvSpPr>
          <p:cNvPr id="23" name="TextBox 22">
            <a:extLst>
              <a:ext uri="{FF2B5EF4-FFF2-40B4-BE49-F238E27FC236}">
                <a16:creationId xmlns:a16="http://schemas.microsoft.com/office/drawing/2014/main" id="{92061E1B-08EA-D495-A972-FD44139399F1}"/>
              </a:ext>
            </a:extLst>
          </p:cNvPr>
          <p:cNvSpPr txBox="1"/>
          <p:nvPr/>
        </p:nvSpPr>
        <p:spPr>
          <a:xfrm>
            <a:off x="1465898" y="4296664"/>
            <a:ext cx="14478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b="1" kern="2400" dirty="0">
                <a:solidFill>
                  <a:schemeClr val="accent2"/>
                </a:solidFill>
                <a:latin typeface="+mj-lt"/>
              </a:rPr>
              <a:t>Bill</a:t>
            </a:r>
            <a:endParaRPr lang="en-US" b="1" kern="2400" dirty="0">
              <a:solidFill>
                <a:schemeClr val="accent2"/>
              </a:solidFill>
              <a:latin typeface="+mj-lt"/>
            </a:endParaRPr>
          </a:p>
        </p:txBody>
      </p:sp>
      <p:sp>
        <p:nvSpPr>
          <p:cNvPr id="24" name="TextBox 23">
            <a:extLst>
              <a:ext uri="{FF2B5EF4-FFF2-40B4-BE49-F238E27FC236}">
                <a16:creationId xmlns:a16="http://schemas.microsoft.com/office/drawing/2014/main" id="{9D8D7587-2DD9-1A5B-FED8-72FF62D7A57A}"/>
              </a:ext>
            </a:extLst>
          </p:cNvPr>
          <p:cNvSpPr txBox="1"/>
          <p:nvPr/>
        </p:nvSpPr>
        <p:spPr>
          <a:xfrm>
            <a:off x="2626996" y="4294033"/>
            <a:ext cx="2648902"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b="1" kern="2400" dirty="0">
                <a:solidFill>
                  <a:schemeClr val="tx2"/>
                </a:solidFill>
                <a:latin typeface="+mj-lt"/>
              </a:rPr>
              <a:t>Monthly Expense</a:t>
            </a:r>
            <a:endParaRPr lang="en-US" b="1" kern="2400" dirty="0">
              <a:solidFill>
                <a:schemeClr val="tx2"/>
              </a:solidFill>
              <a:latin typeface="+mj-lt"/>
            </a:endParaRPr>
          </a:p>
        </p:txBody>
      </p:sp>
      <p:sp>
        <p:nvSpPr>
          <p:cNvPr id="25" name="TextBox 24">
            <a:extLst>
              <a:ext uri="{FF2B5EF4-FFF2-40B4-BE49-F238E27FC236}">
                <a16:creationId xmlns:a16="http://schemas.microsoft.com/office/drawing/2014/main" id="{78338FB4-D58E-D45F-C8B3-C6CBED26CC3B}"/>
              </a:ext>
            </a:extLst>
          </p:cNvPr>
          <p:cNvSpPr txBox="1"/>
          <p:nvPr/>
        </p:nvSpPr>
        <p:spPr>
          <a:xfrm>
            <a:off x="5123498" y="4292497"/>
            <a:ext cx="14478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b="1" kern="2400" dirty="0">
                <a:solidFill>
                  <a:schemeClr val="accent3"/>
                </a:solidFill>
                <a:latin typeface="+mj-lt"/>
              </a:rPr>
              <a:t>Bill</a:t>
            </a:r>
            <a:endParaRPr lang="en-US" b="1" kern="2400" dirty="0">
              <a:solidFill>
                <a:schemeClr val="accent3"/>
              </a:solidFill>
              <a:latin typeface="+mj-lt"/>
            </a:endParaRPr>
          </a:p>
        </p:txBody>
      </p:sp>
      <p:sp>
        <p:nvSpPr>
          <p:cNvPr id="26" name="TextBox 25">
            <a:extLst>
              <a:ext uri="{FF2B5EF4-FFF2-40B4-BE49-F238E27FC236}">
                <a16:creationId xmlns:a16="http://schemas.microsoft.com/office/drawing/2014/main" id="{19F55663-3A55-EE77-ABCC-38CD655332C9}"/>
              </a:ext>
            </a:extLst>
          </p:cNvPr>
          <p:cNvSpPr txBox="1"/>
          <p:nvPr/>
        </p:nvSpPr>
        <p:spPr>
          <a:xfrm>
            <a:off x="6342698" y="4292496"/>
            <a:ext cx="2648902"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b="1" kern="2400" dirty="0">
                <a:solidFill>
                  <a:schemeClr val="accent5"/>
                </a:solidFill>
                <a:latin typeface="+mj-lt"/>
              </a:rPr>
              <a:t>Monthly Expense</a:t>
            </a:r>
            <a:endParaRPr lang="en-US" b="1" kern="2400" dirty="0">
              <a:solidFill>
                <a:schemeClr val="accent5"/>
              </a:solidFill>
              <a:latin typeface="+mj-lt"/>
            </a:endParaRPr>
          </a:p>
        </p:txBody>
      </p:sp>
      <p:pic>
        <p:nvPicPr>
          <p:cNvPr id="28" name="Graphic 27" descr="Books with solid fill">
            <a:extLst>
              <a:ext uri="{FF2B5EF4-FFF2-40B4-BE49-F238E27FC236}">
                <a16:creationId xmlns:a16="http://schemas.microsoft.com/office/drawing/2014/main" id="{8BBE2DB7-0987-8882-3217-5DCC94FFF6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62599" y="3099217"/>
            <a:ext cx="1181100" cy="1181100"/>
          </a:xfrm>
          <a:prstGeom prst="rect">
            <a:avLst/>
          </a:prstGeom>
          <a:effectLst>
            <a:outerShdw blurRad="38100" dist="25400" dir="2700000" algn="tl" rotWithShape="0">
              <a:prstClr val="black">
                <a:alpha val="10000"/>
              </a:prstClr>
            </a:outerShdw>
          </a:effectLst>
        </p:spPr>
      </p:pic>
      <p:sp>
        <p:nvSpPr>
          <p:cNvPr id="30" name="TextBox 29">
            <a:extLst>
              <a:ext uri="{FF2B5EF4-FFF2-40B4-BE49-F238E27FC236}">
                <a16:creationId xmlns:a16="http://schemas.microsoft.com/office/drawing/2014/main" id="{6B752DA8-F3FD-711C-4BF8-50EE17AFD16C}"/>
              </a:ext>
            </a:extLst>
          </p:cNvPr>
          <p:cNvSpPr txBox="1"/>
          <p:nvPr/>
        </p:nvSpPr>
        <p:spPr>
          <a:xfrm>
            <a:off x="8628698" y="4300379"/>
            <a:ext cx="2648902"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b="1" kern="2400" dirty="0">
                <a:solidFill>
                  <a:schemeClr val="accent6"/>
                </a:solidFill>
                <a:latin typeface="+mj-lt"/>
              </a:rPr>
              <a:t>Periodic Expense</a:t>
            </a:r>
            <a:endParaRPr lang="en-US" b="1" kern="2400" dirty="0">
              <a:solidFill>
                <a:schemeClr val="accent6"/>
              </a:solidFill>
              <a:latin typeface="+mj-lt"/>
            </a:endParaRPr>
          </a:p>
        </p:txBody>
      </p:sp>
      <p:sp>
        <p:nvSpPr>
          <p:cNvPr id="2" name="TextBox 1">
            <a:extLst>
              <a:ext uri="{FF2B5EF4-FFF2-40B4-BE49-F238E27FC236}">
                <a16:creationId xmlns:a16="http://schemas.microsoft.com/office/drawing/2014/main" id="{4B945EA4-78A5-6E8D-3D89-D35A60D61BBC}"/>
              </a:ext>
            </a:extLst>
          </p:cNvPr>
          <p:cNvSpPr txBox="1"/>
          <p:nvPr/>
        </p:nvSpPr>
        <p:spPr>
          <a:xfrm>
            <a:off x="838200" y="1760990"/>
            <a:ext cx="10058400" cy="79816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0188" indent="-230188" algn="l" defTabSz="685800">
              <a:lnSpc>
                <a:spcPct val="95000"/>
              </a:lnSpc>
              <a:spcBef>
                <a:spcPts val="1400"/>
              </a:spcBef>
              <a:buClr>
                <a:srgbClr val="DA5521"/>
              </a:buClr>
              <a:buFont typeface="Wingdings" panose="05000000000000000000" pitchFamily="2" charset="2"/>
              <a:buChar char="§"/>
            </a:pPr>
            <a:r>
              <a:rPr lang="en-US" kern="2400" dirty="0">
                <a:solidFill>
                  <a:srgbClr val="595959"/>
                </a:solidFill>
              </a:rPr>
              <a:t>Bills are recurring — this means they happen regularly and predictably. </a:t>
            </a:r>
          </a:p>
          <a:p>
            <a:pPr marL="230188" indent="-230188" algn="l" defTabSz="685800">
              <a:lnSpc>
                <a:spcPct val="95000"/>
              </a:lnSpc>
              <a:spcBef>
                <a:spcPts val="1400"/>
              </a:spcBef>
              <a:buClr>
                <a:srgbClr val="DA5521"/>
              </a:buClr>
              <a:buFont typeface="Wingdings" panose="05000000000000000000" pitchFamily="2" charset="2"/>
              <a:buChar char="§"/>
            </a:pPr>
            <a:r>
              <a:rPr lang="en-US" kern="2400" dirty="0">
                <a:solidFill>
                  <a:srgbClr val="595959"/>
                </a:solidFill>
              </a:rPr>
              <a:t>Then there are ongoing expenses that aren’t bills, but you must spend money on them.</a:t>
            </a:r>
          </a:p>
        </p:txBody>
      </p:sp>
      <p:sp>
        <p:nvSpPr>
          <p:cNvPr id="6" name="TextBox 5">
            <a:extLst>
              <a:ext uri="{FF2B5EF4-FFF2-40B4-BE49-F238E27FC236}">
                <a16:creationId xmlns:a16="http://schemas.microsoft.com/office/drawing/2014/main" id="{D322C452-F617-BAEE-4875-446B241D58BD}"/>
              </a:ext>
            </a:extLst>
          </p:cNvPr>
          <p:cNvSpPr txBox="1"/>
          <p:nvPr/>
        </p:nvSpPr>
        <p:spPr>
          <a:xfrm>
            <a:off x="762000" y="4905155"/>
            <a:ext cx="10591800" cy="461665"/>
          </a:xfrm>
          <a:prstGeom prst="rect">
            <a:avLst/>
          </a:prstGeom>
          <a:noFill/>
          <a:ln w="6350">
            <a:noFill/>
          </a:ln>
        </p:spPr>
        <p:txBody>
          <a:bodyPr wrap="square">
            <a:spAutoFit/>
          </a:bodyPr>
          <a:lstStyle/>
          <a:p>
            <a:pPr algn="ctr">
              <a:spcBef>
                <a:spcPts val="600"/>
              </a:spcBef>
              <a:spcAft>
                <a:spcPts val="600"/>
              </a:spcAft>
            </a:pPr>
            <a:r>
              <a:rPr lang="en-US" altLang="en-US" sz="2400" b="1" dirty="0">
                <a:solidFill>
                  <a:schemeClr val="tx1">
                    <a:lumMod val="50000"/>
                  </a:schemeClr>
                </a:solidFill>
                <a:latin typeface="+mj-lt"/>
              </a:rPr>
              <a:t>Why would it be important to pay bills on time — all the time?</a:t>
            </a:r>
            <a:endParaRPr lang="en-US" altLang="en-US" sz="2400" dirty="0">
              <a:solidFill>
                <a:schemeClr val="tx1">
                  <a:lumMod val="50000"/>
                </a:schemeClr>
              </a:solidFill>
              <a:latin typeface="+mj-lt"/>
            </a:endParaRPr>
          </a:p>
        </p:txBody>
      </p:sp>
    </p:spTree>
    <p:extLst>
      <p:ext uri="{BB962C8B-B14F-4D97-AF65-F5344CB8AC3E}">
        <p14:creationId xmlns:p14="http://schemas.microsoft.com/office/powerpoint/2010/main" val="75763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24" grpId="0"/>
      <p:bldP spid="25" grpId="0"/>
      <p:bldP spid="2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E5C221-51C3-504F-B1D9-C639600CDBB2}"/>
              </a:ext>
            </a:extLst>
          </p:cNvPr>
          <p:cNvSpPr>
            <a:spLocks noChangeArrowheads="1"/>
          </p:cNvSpPr>
          <p:nvPr/>
        </p:nvSpPr>
        <p:spPr bwMode="auto">
          <a:xfrm>
            <a:off x="1066799" y="4887458"/>
            <a:ext cx="9906000" cy="1386641"/>
          </a:xfrm>
          <a:prstGeom prst="rect">
            <a:avLst/>
          </a:prstGeom>
          <a:noFill/>
          <a:ln w="28575">
            <a:solidFill>
              <a:schemeClr val="accent2"/>
            </a:solidFill>
            <a:round/>
            <a:headEnd/>
            <a:tailEnd/>
          </a:ln>
          <a:effectLst>
            <a:outerShdw sx="999" sy="999" algn="ctr" rotWithShape="0">
              <a:schemeClr val="bg1"/>
            </a:outerShdw>
          </a:effectLst>
        </p:spPr>
        <p:txBody>
          <a:bodyPr wrap="square" anchor="ctr">
            <a:noAutofit/>
          </a:bodyPr>
          <a:lstStyle/>
          <a:p>
            <a:pPr algn="ctr">
              <a:spcBef>
                <a:spcPts val="600"/>
              </a:spcBef>
              <a:spcAft>
                <a:spcPts val="600"/>
              </a:spcAft>
            </a:pPr>
            <a:r>
              <a:rPr lang="en-US" altLang="en-US" sz="2000" b="1" i="1" dirty="0">
                <a:latin typeface="+mj-lt"/>
              </a:rPr>
              <a:t>Save receipts to prove you made payments!</a:t>
            </a:r>
          </a:p>
          <a:p>
            <a:pPr algn="ctr">
              <a:spcBef>
                <a:spcPts val="600"/>
              </a:spcBef>
              <a:spcAft>
                <a:spcPts val="600"/>
              </a:spcAft>
            </a:pPr>
            <a:r>
              <a:rPr lang="en-US" altLang="en-US" sz="2000" b="1" dirty="0">
                <a:latin typeface="+mj-lt"/>
              </a:rPr>
              <a:t>It’s important to prioritize your bills and expenses because there are consequences </a:t>
            </a:r>
            <a:br>
              <a:rPr lang="en-US" altLang="en-US" sz="2000" b="1" dirty="0">
                <a:latin typeface="+mj-lt"/>
              </a:rPr>
            </a:br>
            <a:r>
              <a:rPr lang="en-US" altLang="en-US" sz="2000" b="1" dirty="0">
                <a:latin typeface="+mj-lt"/>
              </a:rPr>
              <a:t>for not paying your bills. But some consequences are worse than others. </a:t>
            </a:r>
          </a:p>
        </p:txBody>
      </p:sp>
      <p:sp>
        <p:nvSpPr>
          <p:cNvPr id="3" name="Title 2">
            <a:extLst>
              <a:ext uri="{FF2B5EF4-FFF2-40B4-BE49-F238E27FC236}">
                <a16:creationId xmlns:a16="http://schemas.microsoft.com/office/drawing/2014/main" id="{908F526C-53B5-C043-8322-55D258AD3B73}"/>
              </a:ext>
            </a:extLst>
          </p:cNvPr>
          <p:cNvSpPr>
            <a:spLocks noGrp="1"/>
          </p:cNvSpPr>
          <p:nvPr>
            <p:ph type="title"/>
          </p:nvPr>
        </p:nvSpPr>
        <p:spPr/>
        <p:txBody>
          <a:bodyPr/>
          <a:lstStyle/>
          <a:p>
            <a:r>
              <a:rPr lang="en-US" dirty="0"/>
              <a:t>Key Activity: Benefits and Risks of Different Ways to Pay</a:t>
            </a:r>
          </a:p>
        </p:txBody>
      </p:sp>
      <p:sp>
        <p:nvSpPr>
          <p:cNvPr id="7" name="Slide Number Placeholder 3">
            <a:extLst>
              <a:ext uri="{FF2B5EF4-FFF2-40B4-BE49-F238E27FC236}">
                <a16:creationId xmlns:a16="http://schemas.microsoft.com/office/drawing/2014/main" id="{9FA4F8C3-0084-6049-BFB8-8A1ECCDE71D1}"/>
              </a:ext>
            </a:extLst>
          </p:cNvPr>
          <p:cNvSpPr txBox="1">
            <a:spLocks/>
          </p:cNvSpPr>
          <p:nvPr/>
        </p:nvSpPr>
        <p:spPr>
          <a:xfrm>
            <a:off x="8763000" y="6091537"/>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fld id="{1A582F0A-4E05-4C4F-ADF6-220E05476D2F}" type="slidenum">
              <a:rPr lang="en-US" altLang="en-US" sz="900" smtClean="0"/>
              <a:pPr algn="r"/>
              <a:t>8</a:t>
            </a:fld>
            <a:endParaRPr lang="en-US" altLang="en-US" sz="900" dirty="0"/>
          </a:p>
        </p:txBody>
      </p:sp>
      <p:graphicFrame>
        <p:nvGraphicFramePr>
          <p:cNvPr id="32" name="Table 32">
            <a:extLst>
              <a:ext uri="{FF2B5EF4-FFF2-40B4-BE49-F238E27FC236}">
                <a16:creationId xmlns:a16="http://schemas.microsoft.com/office/drawing/2014/main" id="{8C539C95-68EF-9B0B-CE9B-1238F1039468}"/>
              </a:ext>
            </a:extLst>
          </p:cNvPr>
          <p:cNvGraphicFramePr>
            <a:graphicFrameLocks noGrp="1"/>
          </p:cNvGraphicFramePr>
          <p:nvPr>
            <p:extLst>
              <p:ext uri="{D42A27DB-BD31-4B8C-83A1-F6EECF244321}">
                <p14:modId xmlns:p14="http://schemas.microsoft.com/office/powerpoint/2010/main" val="3277201904"/>
              </p:ext>
            </p:extLst>
          </p:nvPr>
        </p:nvGraphicFramePr>
        <p:xfrm>
          <a:off x="529258" y="1905000"/>
          <a:ext cx="10981083" cy="2595880"/>
        </p:xfrm>
        <a:graphic>
          <a:graphicData uri="http://schemas.openxmlformats.org/drawingml/2006/table">
            <a:tbl>
              <a:tblPr firstRow="1" bandRow="1">
                <a:tableStyleId>{9D7B26C5-4107-4FEC-AEDC-1716B250A1EF}</a:tableStyleId>
              </a:tblPr>
              <a:tblGrid>
                <a:gridCol w="3660361">
                  <a:extLst>
                    <a:ext uri="{9D8B030D-6E8A-4147-A177-3AD203B41FA5}">
                      <a16:colId xmlns:a16="http://schemas.microsoft.com/office/drawing/2014/main" val="1065985483"/>
                    </a:ext>
                  </a:extLst>
                </a:gridCol>
                <a:gridCol w="3660361">
                  <a:extLst>
                    <a:ext uri="{9D8B030D-6E8A-4147-A177-3AD203B41FA5}">
                      <a16:colId xmlns:a16="http://schemas.microsoft.com/office/drawing/2014/main" val="4010506499"/>
                    </a:ext>
                  </a:extLst>
                </a:gridCol>
                <a:gridCol w="3660361">
                  <a:extLst>
                    <a:ext uri="{9D8B030D-6E8A-4147-A177-3AD203B41FA5}">
                      <a16:colId xmlns:a16="http://schemas.microsoft.com/office/drawing/2014/main" val="4084853706"/>
                    </a:ext>
                  </a:extLst>
                </a:gridCol>
              </a:tblGrid>
              <a:tr h="370840">
                <a:tc>
                  <a:txBody>
                    <a:bodyPr/>
                    <a:lstStyle/>
                    <a:p>
                      <a:pPr algn="ctr"/>
                      <a:r>
                        <a:rPr lang="en-US" sz="1800" dirty="0">
                          <a:solidFill>
                            <a:schemeClr val="tx1">
                              <a:lumMod val="50000"/>
                            </a:schemeClr>
                          </a:solidFill>
                          <a:latin typeface="+mj-lt"/>
                        </a:rPr>
                        <a:t>PAYMENT METHOD</a:t>
                      </a:r>
                    </a:p>
                  </a:txBody>
                  <a:tcPr>
                    <a:solidFill>
                      <a:schemeClr val="accent3"/>
                    </a:solidFill>
                  </a:tcPr>
                </a:tc>
                <a:tc>
                  <a:txBody>
                    <a:bodyPr/>
                    <a:lstStyle/>
                    <a:p>
                      <a:pPr algn="ctr"/>
                      <a:r>
                        <a:rPr lang="en-US" sz="1800" dirty="0">
                          <a:solidFill>
                            <a:schemeClr val="tx1">
                              <a:lumMod val="50000"/>
                            </a:schemeClr>
                          </a:solidFill>
                          <a:latin typeface="+mj-lt"/>
                        </a:rPr>
                        <a:t>PROS</a:t>
                      </a:r>
                    </a:p>
                  </a:txBody>
                  <a:tcPr>
                    <a:solidFill>
                      <a:schemeClr val="accent3"/>
                    </a:solidFill>
                  </a:tcPr>
                </a:tc>
                <a:tc>
                  <a:txBody>
                    <a:bodyPr/>
                    <a:lstStyle/>
                    <a:p>
                      <a:pPr algn="ctr"/>
                      <a:r>
                        <a:rPr lang="en-US" sz="1800" dirty="0">
                          <a:solidFill>
                            <a:schemeClr val="tx1">
                              <a:lumMod val="50000"/>
                            </a:schemeClr>
                          </a:solidFill>
                          <a:latin typeface="+mj-lt"/>
                        </a:rPr>
                        <a:t>CONS</a:t>
                      </a:r>
                    </a:p>
                  </a:txBody>
                  <a:tcPr>
                    <a:solidFill>
                      <a:schemeClr val="accent3"/>
                    </a:solidFill>
                  </a:tcPr>
                </a:tc>
                <a:extLst>
                  <a:ext uri="{0D108BD9-81ED-4DB2-BD59-A6C34878D82A}">
                    <a16:rowId xmlns:a16="http://schemas.microsoft.com/office/drawing/2014/main" val="360140374"/>
                  </a:ext>
                </a:extLst>
              </a:tr>
              <a:tr h="370840">
                <a:tc>
                  <a:txBody>
                    <a:bodyPr/>
                    <a:lstStyle/>
                    <a:p>
                      <a:pPr algn="ctr"/>
                      <a:r>
                        <a:rPr lang="en-US" sz="1600" dirty="0"/>
                        <a:t>Cash</a:t>
                      </a:r>
                    </a:p>
                  </a:txBody>
                  <a:tcP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solidFill>
                      <a:schemeClr val="bg2"/>
                    </a:solidFill>
                  </a:tcPr>
                </a:tc>
                <a:tc>
                  <a:txBody>
                    <a:bodyPr/>
                    <a:lstStyle/>
                    <a:p>
                      <a:pPr algn="ctr"/>
                      <a:r>
                        <a:rPr lang="en-US" sz="1600" dirty="0"/>
                        <a:t>Easy to get and use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solidFill>
                      <a:schemeClr val="bg2"/>
                    </a:solidFill>
                  </a:tcPr>
                </a:tc>
                <a:tc>
                  <a:txBody>
                    <a:bodyPr/>
                    <a:lstStyle/>
                    <a:p>
                      <a:pPr algn="ctr"/>
                      <a:r>
                        <a:rPr lang="en-US" sz="1600" dirty="0"/>
                        <a:t>No record of payment</a:t>
                      </a:r>
                    </a:p>
                  </a:txBody>
                  <a:tcP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4060494169"/>
                  </a:ext>
                </a:extLst>
              </a:tr>
              <a:tr h="370840">
                <a:tc>
                  <a:txBody>
                    <a:bodyPr/>
                    <a:lstStyle/>
                    <a:p>
                      <a:pPr algn="ctr"/>
                      <a:r>
                        <a:rPr lang="en-US" sz="1600" dirty="0"/>
                        <a:t>Prepaid Card</a:t>
                      </a: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t>Easy to get, may be safer than cash</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a:r>
                        <a:rPr lang="en-US" sz="1600" dirty="0"/>
                        <a:t>Fees, fees and more fees</a:t>
                      </a: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888411137"/>
                  </a:ext>
                </a:extLst>
              </a:tr>
              <a:tr h="370840">
                <a:tc>
                  <a:txBody>
                    <a:bodyPr/>
                    <a:lstStyle/>
                    <a:p>
                      <a:pPr algn="ctr"/>
                      <a:r>
                        <a:rPr lang="en-US" sz="1600" dirty="0"/>
                        <a:t>Check</a:t>
                      </a: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tc>
                  <a:txBody>
                    <a:bodyPr/>
                    <a:lstStyle/>
                    <a:p>
                      <a:pPr algn="ctr"/>
                      <a:r>
                        <a:rPr lang="en-US" sz="1600" dirty="0"/>
                        <a:t>Record of payment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tc>
                  <a:txBody>
                    <a:bodyPr/>
                    <a:lstStyle/>
                    <a:p>
                      <a:pPr algn="ctr"/>
                      <a:r>
                        <a:rPr lang="en-US" sz="1600" dirty="0"/>
                        <a:t>Possibility to overdraw account</a:t>
                      </a: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839734057"/>
                  </a:ext>
                </a:extLst>
              </a:tr>
              <a:tr h="370840">
                <a:tc>
                  <a:txBody>
                    <a:bodyPr/>
                    <a:lstStyle/>
                    <a:p>
                      <a:pPr algn="ctr"/>
                      <a:r>
                        <a:rPr lang="en-US" sz="1600" dirty="0"/>
                        <a:t>Automatic Bill</a:t>
                      </a: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t>Will not be late on payments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a:r>
                        <a:rPr lang="en-US" sz="1600" dirty="0"/>
                        <a:t>May forget to cancel </a:t>
                      </a: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739985028"/>
                  </a:ext>
                </a:extLst>
              </a:tr>
              <a:tr h="370840">
                <a:tc>
                  <a:txBody>
                    <a:bodyPr/>
                    <a:lstStyle/>
                    <a:p>
                      <a:pPr algn="ctr"/>
                      <a:r>
                        <a:rPr lang="en-US" sz="1600" dirty="0"/>
                        <a:t>Online Banking</a:t>
                      </a: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tc>
                  <a:txBody>
                    <a:bodyPr/>
                    <a:lstStyle/>
                    <a:p>
                      <a:pPr algn="ctr"/>
                      <a:r>
                        <a:rPr lang="en-US" sz="1600" dirty="0"/>
                        <a:t>24-hour access to account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tc>
                  <a:txBody>
                    <a:bodyPr/>
                    <a:lstStyle/>
                    <a:p>
                      <a:pPr algn="ctr"/>
                      <a:r>
                        <a:rPr lang="en-US" sz="1600" dirty="0"/>
                        <a:t>More difficult to access</a:t>
                      </a: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086491583"/>
                  </a:ext>
                </a:extLst>
              </a:tr>
              <a:tr h="370840">
                <a:tc>
                  <a:txBody>
                    <a:bodyPr/>
                    <a:lstStyle/>
                    <a:p>
                      <a:pPr algn="ctr"/>
                      <a:r>
                        <a:rPr lang="en-US" sz="1600" dirty="0"/>
                        <a:t>Peer-to-Peer Payment Service</a:t>
                      </a: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algn="ctr"/>
                      <a:r>
                        <a:rPr lang="en-US" sz="1600" dirty="0"/>
                        <a:t>Convenient to set up and use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noFill/>
                  </a:tcPr>
                </a:tc>
                <a:tc>
                  <a:txBody>
                    <a:bodyPr/>
                    <a:lstStyle/>
                    <a:p>
                      <a:pPr algn="ctr"/>
                      <a:r>
                        <a:rPr lang="en-US" sz="1600" dirty="0"/>
                        <a:t>Exposure to scams and fraud</a:t>
                      </a: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238784491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6B297A-1842-7848-A971-6449D7BB5445}"/>
              </a:ext>
            </a:extLst>
          </p:cNvPr>
          <p:cNvSpPr>
            <a:spLocks noGrp="1"/>
          </p:cNvSpPr>
          <p:nvPr>
            <p:ph type="title"/>
          </p:nvPr>
        </p:nvSpPr>
        <p:spPr/>
        <p:txBody>
          <a:bodyPr/>
          <a:lstStyle/>
          <a:p>
            <a:r>
              <a:rPr lang="en-US" kern="1200" dirty="0"/>
              <a:t>Bill Calendar</a:t>
            </a:r>
            <a:endParaRPr lang="en-US" dirty="0"/>
          </a:p>
        </p:txBody>
      </p:sp>
      <p:sp>
        <p:nvSpPr>
          <p:cNvPr id="2" name="TextBox 1">
            <a:extLst>
              <a:ext uri="{FF2B5EF4-FFF2-40B4-BE49-F238E27FC236}">
                <a16:creationId xmlns:a16="http://schemas.microsoft.com/office/drawing/2014/main" id="{58C3E987-643A-B59F-0BF8-22E67E4BDE29}"/>
              </a:ext>
            </a:extLst>
          </p:cNvPr>
          <p:cNvSpPr txBox="1"/>
          <p:nvPr/>
        </p:nvSpPr>
        <p:spPr>
          <a:xfrm>
            <a:off x="838200" y="4114800"/>
            <a:ext cx="3124200" cy="1850763"/>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kern="2400" dirty="0">
                <a:latin typeface="+mn-lt"/>
              </a:rPr>
              <a:t>Keeping track of multiple bills can be difficult, the bill calendar helps solve the problem.</a:t>
            </a:r>
          </a:p>
          <a:p>
            <a:pPr algn="ctr" defTabSz="685800">
              <a:lnSpc>
                <a:spcPct val="95000"/>
              </a:lnSpc>
              <a:spcBef>
                <a:spcPts val="1400"/>
              </a:spcBef>
              <a:buClr>
                <a:srgbClr val="DA5521"/>
              </a:buClr>
            </a:pPr>
            <a:r>
              <a:rPr lang="en-US" kern="2400" dirty="0">
                <a:latin typeface="+mn-lt"/>
              </a:rPr>
              <a:t>This tool can also help track income leftover.</a:t>
            </a:r>
          </a:p>
        </p:txBody>
      </p:sp>
      <p:pic>
        <p:nvPicPr>
          <p:cNvPr id="4" name="Graphic 3">
            <a:extLst>
              <a:ext uri="{FF2B5EF4-FFF2-40B4-BE49-F238E27FC236}">
                <a16:creationId xmlns:a16="http://schemas.microsoft.com/office/drawing/2014/main" id="{65C6B4E8-A8DF-F92E-A3F4-049DB76A42F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441724" y="1960411"/>
            <a:ext cx="1905000" cy="1905000"/>
          </a:xfrm>
          <a:prstGeom prst="rect">
            <a:avLst/>
          </a:prstGeom>
          <a:effectLst>
            <a:outerShdw blurRad="38100" dist="25400" dir="2700000" algn="tl" rotWithShape="0">
              <a:prstClr val="black">
                <a:alpha val="12000"/>
              </a:prstClr>
            </a:outerShdw>
          </a:effectLst>
        </p:spPr>
      </p:pic>
      <p:graphicFrame>
        <p:nvGraphicFramePr>
          <p:cNvPr id="5" name="Table 4">
            <a:extLst>
              <a:ext uri="{FF2B5EF4-FFF2-40B4-BE49-F238E27FC236}">
                <a16:creationId xmlns:a16="http://schemas.microsoft.com/office/drawing/2014/main" id="{F9264BAB-3A11-1E0D-705D-5CC5B0723A9E}"/>
              </a:ext>
            </a:extLst>
          </p:cNvPr>
          <p:cNvGraphicFramePr>
            <a:graphicFrameLocks noGrp="1"/>
          </p:cNvGraphicFramePr>
          <p:nvPr>
            <p:extLst>
              <p:ext uri="{D42A27DB-BD31-4B8C-83A1-F6EECF244321}">
                <p14:modId xmlns:p14="http://schemas.microsoft.com/office/powerpoint/2010/main" val="2162267209"/>
              </p:ext>
            </p:extLst>
          </p:nvPr>
        </p:nvGraphicFramePr>
        <p:xfrm>
          <a:off x="4800601" y="1723128"/>
          <a:ext cx="6553197" cy="4641096"/>
        </p:xfrm>
        <a:graphic>
          <a:graphicData uri="http://schemas.openxmlformats.org/drawingml/2006/table">
            <a:tbl>
              <a:tblPr firstRow="1" bandRow="1">
                <a:tableStyleId>{9D7B26C5-4107-4FEC-AEDC-1716B250A1EF}</a:tableStyleId>
              </a:tblPr>
              <a:tblGrid>
                <a:gridCol w="936171">
                  <a:extLst>
                    <a:ext uri="{9D8B030D-6E8A-4147-A177-3AD203B41FA5}">
                      <a16:colId xmlns:a16="http://schemas.microsoft.com/office/drawing/2014/main" val="3618502956"/>
                    </a:ext>
                  </a:extLst>
                </a:gridCol>
                <a:gridCol w="936171">
                  <a:extLst>
                    <a:ext uri="{9D8B030D-6E8A-4147-A177-3AD203B41FA5}">
                      <a16:colId xmlns:a16="http://schemas.microsoft.com/office/drawing/2014/main" val="1317155848"/>
                    </a:ext>
                  </a:extLst>
                </a:gridCol>
                <a:gridCol w="936171">
                  <a:extLst>
                    <a:ext uri="{9D8B030D-6E8A-4147-A177-3AD203B41FA5}">
                      <a16:colId xmlns:a16="http://schemas.microsoft.com/office/drawing/2014/main" val="2631086687"/>
                    </a:ext>
                  </a:extLst>
                </a:gridCol>
                <a:gridCol w="936171">
                  <a:extLst>
                    <a:ext uri="{9D8B030D-6E8A-4147-A177-3AD203B41FA5}">
                      <a16:colId xmlns:a16="http://schemas.microsoft.com/office/drawing/2014/main" val="3905451338"/>
                    </a:ext>
                  </a:extLst>
                </a:gridCol>
                <a:gridCol w="936171">
                  <a:extLst>
                    <a:ext uri="{9D8B030D-6E8A-4147-A177-3AD203B41FA5}">
                      <a16:colId xmlns:a16="http://schemas.microsoft.com/office/drawing/2014/main" val="3700364394"/>
                    </a:ext>
                  </a:extLst>
                </a:gridCol>
                <a:gridCol w="936171">
                  <a:extLst>
                    <a:ext uri="{9D8B030D-6E8A-4147-A177-3AD203B41FA5}">
                      <a16:colId xmlns:a16="http://schemas.microsoft.com/office/drawing/2014/main" val="1055242716"/>
                    </a:ext>
                  </a:extLst>
                </a:gridCol>
                <a:gridCol w="936171">
                  <a:extLst>
                    <a:ext uri="{9D8B030D-6E8A-4147-A177-3AD203B41FA5}">
                      <a16:colId xmlns:a16="http://schemas.microsoft.com/office/drawing/2014/main" val="3565772873"/>
                    </a:ext>
                  </a:extLst>
                </a:gridCol>
              </a:tblGrid>
              <a:tr h="310140">
                <a:tc>
                  <a:txBody>
                    <a:bodyPr/>
                    <a:lstStyle/>
                    <a:p>
                      <a:pPr algn="ctr"/>
                      <a:r>
                        <a:rPr lang="en-US" sz="1100" dirty="0">
                          <a:solidFill>
                            <a:schemeClr val="bg1"/>
                          </a:solidFill>
                          <a:latin typeface="+mj-lt"/>
                        </a:rPr>
                        <a:t>Sunday</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solidFill>
                  </a:tcPr>
                </a:tc>
                <a:tc>
                  <a:txBody>
                    <a:bodyPr/>
                    <a:lstStyle/>
                    <a:p>
                      <a:pPr algn="ctr"/>
                      <a:r>
                        <a:rPr lang="en-US" sz="1100" dirty="0">
                          <a:solidFill>
                            <a:schemeClr val="bg1"/>
                          </a:solidFill>
                          <a:latin typeface="+mj-lt"/>
                        </a:rPr>
                        <a:t>Monday</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solidFill>
                  </a:tcPr>
                </a:tc>
                <a:tc>
                  <a:txBody>
                    <a:bodyPr/>
                    <a:lstStyle/>
                    <a:p>
                      <a:pPr algn="ctr"/>
                      <a:r>
                        <a:rPr lang="en-US" sz="1100" dirty="0">
                          <a:solidFill>
                            <a:schemeClr val="bg1"/>
                          </a:solidFill>
                          <a:latin typeface="+mj-lt"/>
                        </a:rPr>
                        <a:t>Tuesday</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solidFill>
                  </a:tcPr>
                </a:tc>
                <a:tc>
                  <a:txBody>
                    <a:bodyPr/>
                    <a:lstStyle/>
                    <a:p>
                      <a:pPr algn="ctr"/>
                      <a:r>
                        <a:rPr lang="en-US" sz="1100" dirty="0">
                          <a:solidFill>
                            <a:schemeClr val="bg1"/>
                          </a:solidFill>
                          <a:latin typeface="+mj-lt"/>
                        </a:rPr>
                        <a:t>Wednesday</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solidFill>
                  </a:tcPr>
                </a:tc>
                <a:tc>
                  <a:txBody>
                    <a:bodyPr/>
                    <a:lstStyle/>
                    <a:p>
                      <a:pPr algn="ctr"/>
                      <a:r>
                        <a:rPr lang="en-US" sz="1100" dirty="0">
                          <a:solidFill>
                            <a:schemeClr val="bg1"/>
                          </a:solidFill>
                          <a:latin typeface="+mj-lt"/>
                        </a:rPr>
                        <a:t>Thursday</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solidFill>
                  </a:tcPr>
                </a:tc>
                <a:tc>
                  <a:txBody>
                    <a:bodyPr/>
                    <a:lstStyle/>
                    <a:p>
                      <a:pPr algn="ctr"/>
                      <a:r>
                        <a:rPr lang="en-US" sz="1100" dirty="0">
                          <a:solidFill>
                            <a:schemeClr val="bg1"/>
                          </a:solidFill>
                          <a:latin typeface="+mj-lt"/>
                        </a:rPr>
                        <a:t>Friday</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solidFill>
                  </a:tcPr>
                </a:tc>
                <a:tc>
                  <a:txBody>
                    <a:bodyPr/>
                    <a:lstStyle/>
                    <a:p>
                      <a:pPr algn="ctr"/>
                      <a:r>
                        <a:rPr lang="en-US" sz="1100" dirty="0">
                          <a:solidFill>
                            <a:schemeClr val="bg1"/>
                          </a:solidFill>
                          <a:latin typeface="+mj-lt"/>
                        </a:rPr>
                        <a:t>Saturday</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58574178"/>
                  </a:ext>
                </a:extLst>
              </a:tr>
              <a:tr h="1082739">
                <a:tc>
                  <a:txBody>
                    <a:bodyPr/>
                    <a:lstStyle/>
                    <a:p>
                      <a:r>
                        <a:rPr lang="en-US" sz="1100" dirty="0"/>
                        <a:t>1</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2</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3</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4</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5</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6</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7</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71659911"/>
                  </a:ext>
                </a:extLst>
              </a:tr>
              <a:tr h="1082739">
                <a:tc>
                  <a:txBody>
                    <a:bodyPr/>
                    <a:lstStyle/>
                    <a:p>
                      <a:r>
                        <a:rPr lang="en-US" sz="1100" dirty="0"/>
                        <a:t>8</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9</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10</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11</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12</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13</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14</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961507251"/>
                  </a:ext>
                </a:extLst>
              </a:tr>
              <a:tr h="1082739">
                <a:tc>
                  <a:txBody>
                    <a:bodyPr/>
                    <a:lstStyle/>
                    <a:p>
                      <a:r>
                        <a:rPr lang="en-US" sz="1100" dirty="0"/>
                        <a:t>15</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16</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17</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18</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19</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20</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21</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20994768"/>
                  </a:ext>
                </a:extLst>
              </a:tr>
              <a:tr h="1082739">
                <a:tc>
                  <a:txBody>
                    <a:bodyPr/>
                    <a:lstStyle/>
                    <a:p>
                      <a:r>
                        <a:rPr lang="en-US" sz="1100" dirty="0"/>
                        <a:t>22</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23</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24</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25</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26</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27</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r>
                        <a:rPr lang="en-US" sz="1100" dirty="0"/>
                        <a:t>28</a:t>
                      </a:r>
                    </a:p>
                  </a:txBody>
                  <a:tcPr marL="74434" marR="74434" marT="37217" marB="37217">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182118433"/>
                  </a:ext>
                </a:extLst>
              </a:tr>
            </a:tbl>
          </a:graphicData>
        </a:graphic>
      </p:graphicFrame>
      <p:sp>
        <p:nvSpPr>
          <p:cNvPr id="6" name="TextBox 5">
            <a:extLst>
              <a:ext uri="{FF2B5EF4-FFF2-40B4-BE49-F238E27FC236}">
                <a16:creationId xmlns:a16="http://schemas.microsoft.com/office/drawing/2014/main" id="{0CCA6E37-7F14-66DF-C1A8-AC2DE6498295}"/>
              </a:ext>
            </a:extLst>
          </p:cNvPr>
          <p:cNvSpPr txBox="1"/>
          <p:nvPr/>
        </p:nvSpPr>
        <p:spPr>
          <a:xfrm>
            <a:off x="5715000" y="2294280"/>
            <a:ext cx="934648" cy="61863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kern="2400" dirty="0">
                <a:solidFill>
                  <a:schemeClr val="tx1">
                    <a:lumMod val="50000"/>
                  </a:schemeClr>
                </a:solidFill>
                <a:latin typeface="+mj-lt"/>
              </a:rPr>
              <a:t>Platinum Properties $425</a:t>
            </a:r>
          </a:p>
        </p:txBody>
      </p:sp>
      <p:sp>
        <p:nvSpPr>
          <p:cNvPr id="7" name="TextBox 6">
            <a:extLst>
              <a:ext uri="{FF2B5EF4-FFF2-40B4-BE49-F238E27FC236}">
                <a16:creationId xmlns:a16="http://schemas.microsoft.com/office/drawing/2014/main" id="{9EA28DEC-1EED-07F7-EA34-2E5B6CFA3904}"/>
              </a:ext>
            </a:extLst>
          </p:cNvPr>
          <p:cNvSpPr txBox="1"/>
          <p:nvPr/>
        </p:nvSpPr>
        <p:spPr>
          <a:xfrm>
            <a:off x="7620000" y="2294280"/>
            <a:ext cx="934647" cy="61863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kern="2400" dirty="0" err="1">
                <a:solidFill>
                  <a:schemeClr val="tx1">
                    <a:lumMod val="50000"/>
                  </a:schemeClr>
                </a:solidFill>
                <a:latin typeface="+mj-lt"/>
              </a:rPr>
              <a:t>Southbell</a:t>
            </a:r>
            <a:r>
              <a:rPr lang="en-US" sz="1200" kern="2400" dirty="0">
                <a:solidFill>
                  <a:schemeClr val="tx1">
                    <a:lumMod val="50000"/>
                  </a:schemeClr>
                </a:solidFill>
                <a:latin typeface="+mj-lt"/>
              </a:rPr>
              <a:t> Cell</a:t>
            </a:r>
            <a:br>
              <a:rPr lang="en-US" sz="1200" kern="2400" dirty="0">
                <a:solidFill>
                  <a:schemeClr val="tx1">
                    <a:lumMod val="50000"/>
                  </a:schemeClr>
                </a:solidFill>
                <a:latin typeface="+mj-lt"/>
              </a:rPr>
            </a:br>
            <a:r>
              <a:rPr lang="en-US" sz="1200" kern="2400" dirty="0">
                <a:solidFill>
                  <a:schemeClr val="tx1">
                    <a:lumMod val="50000"/>
                  </a:schemeClr>
                </a:solidFill>
                <a:latin typeface="+mj-lt"/>
              </a:rPr>
              <a:t>$59.99</a:t>
            </a:r>
          </a:p>
        </p:txBody>
      </p:sp>
      <p:sp>
        <p:nvSpPr>
          <p:cNvPr id="8" name="TextBox 7">
            <a:extLst>
              <a:ext uri="{FF2B5EF4-FFF2-40B4-BE49-F238E27FC236}">
                <a16:creationId xmlns:a16="http://schemas.microsoft.com/office/drawing/2014/main" id="{60267F81-5D51-40D5-755E-51EED52593A1}"/>
              </a:ext>
            </a:extLst>
          </p:cNvPr>
          <p:cNvSpPr txBox="1"/>
          <p:nvPr/>
        </p:nvSpPr>
        <p:spPr>
          <a:xfrm>
            <a:off x="5715000" y="3352800"/>
            <a:ext cx="934647" cy="794064"/>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kern="2400" dirty="0">
                <a:solidFill>
                  <a:schemeClr val="tx1">
                    <a:lumMod val="50000"/>
                  </a:schemeClr>
                </a:solidFill>
                <a:latin typeface="+mj-lt"/>
              </a:rPr>
              <a:t>Department Store Charge Card </a:t>
            </a:r>
            <a:br>
              <a:rPr lang="en-US" sz="1200" kern="2400" dirty="0">
                <a:solidFill>
                  <a:schemeClr val="tx1">
                    <a:lumMod val="50000"/>
                  </a:schemeClr>
                </a:solidFill>
                <a:latin typeface="+mj-lt"/>
              </a:rPr>
            </a:br>
            <a:r>
              <a:rPr lang="en-US" sz="1200" kern="2400" dirty="0">
                <a:solidFill>
                  <a:schemeClr val="tx1">
                    <a:lumMod val="50000"/>
                  </a:schemeClr>
                </a:solidFill>
                <a:latin typeface="+mj-lt"/>
              </a:rPr>
              <a:t>$25</a:t>
            </a:r>
          </a:p>
        </p:txBody>
      </p:sp>
      <p:sp>
        <p:nvSpPr>
          <p:cNvPr id="9" name="TextBox 8">
            <a:extLst>
              <a:ext uri="{FF2B5EF4-FFF2-40B4-BE49-F238E27FC236}">
                <a16:creationId xmlns:a16="http://schemas.microsoft.com/office/drawing/2014/main" id="{4880D701-BC2E-1D71-1CF8-8881495F24D3}"/>
              </a:ext>
            </a:extLst>
          </p:cNvPr>
          <p:cNvSpPr txBox="1"/>
          <p:nvPr/>
        </p:nvSpPr>
        <p:spPr>
          <a:xfrm>
            <a:off x="6649647" y="3352800"/>
            <a:ext cx="934646" cy="61863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kern="2400" dirty="0">
                <a:solidFill>
                  <a:schemeClr val="tx1">
                    <a:lumMod val="50000"/>
                  </a:schemeClr>
                </a:solidFill>
                <a:latin typeface="+mj-lt"/>
              </a:rPr>
              <a:t>Community YMCA </a:t>
            </a:r>
            <a:br>
              <a:rPr lang="en-US" sz="1200" kern="2400" dirty="0">
                <a:solidFill>
                  <a:schemeClr val="tx1">
                    <a:lumMod val="50000"/>
                  </a:schemeClr>
                </a:solidFill>
                <a:latin typeface="+mj-lt"/>
              </a:rPr>
            </a:br>
            <a:r>
              <a:rPr lang="en-US" sz="1200" kern="2400" dirty="0">
                <a:solidFill>
                  <a:schemeClr val="tx1">
                    <a:lumMod val="50000"/>
                  </a:schemeClr>
                </a:solidFill>
                <a:latin typeface="+mj-lt"/>
              </a:rPr>
              <a:t>$20</a:t>
            </a:r>
          </a:p>
        </p:txBody>
      </p:sp>
      <p:sp>
        <p:nvSpPr>
          <p:cNvPr id="10" name="TextBox 9">
            <a:extLst>
              <a:ext uri="{FF2B5EF4-FFF2-40B4-BE49-F238E27FC236}">
                <a16:creationId xmlns:a16="http://schemas.microsoft.com/office/drawing/2014/main" id="{E665FC2C-8DAF-7F21-265D-E57CC2186FC3}"/>
              </a:ext>
            </a:extLst>
          </p:cNvPr>
          <p:cNvSpPr txBox="1"/>
          <p:nvPr/>
        </p:nvSpPr>
        <p:spPr>
          <a:xfrm>
            <a:off x="7599753" y="3352800"/>
            <a:ext cx="934647" cy="61863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kern="2400" dirty="0">
                <a:solidFill>
                  <a:schemeClr val="tx1">
                    <a:lumMod val="50000"/>
                  </a:schemeClr>
                </a:solidFill>
                <a:latin typeface="+mj-lt"/>
              </a:rPr>
              <a:t>Community Credit Union $130.95</a:t>
            </a:r>
          </a:p>
        </p:txBody>
      </p:sp>
      <p:sp>
        <p:nvSpPr>
          <p:cNvPr id="11" name="TextBox 10">
            <a:extLst>
              <a:ext uri="{FF2B5EF4-FFF2-40B4-BE49-F238E27FC236}">
                <a16:creationId xmlns:a16="http://schemas.microsoft.com/office/drawing/2014/main" id="{A7DC0171-C7DA-6FBF-A54A-926443AEBC96}"/>
              </a:ext>
            </a:extLst>
          </p:cNvPr>
          <p:cNvSpPr txBox="1"/>
          <p:nvPr/>
        </p:nvSpPr>
        <p:spPr>
          <a:xfrm>
            <a:off x="8534400" y="3352800"/>
            <a:ext cx="934647" cy="794064"/>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kern="2400" dirty="0">
                <a:solidFill>
                  <a:schemeClr val="tx1">
                    <a:lumMod val="50000"/>
                  </a:schemeClr>
                </a:solidFill>
                <a:latin typeface="+mj-lt"/>
              </a:rPr>
              <a:t>National Credit Card Company $50</a:t>
            </a:r>
          </a:p>
        </p:txBody>
      </p:sp>
      <p:sp>
        <p:nvSpPr>
          <p:cNvPr id="12" name="TextBox 11">
            <a:extLst>
              <a:ext uri="{FF2B5EF4-FFF2-40B4-BE49-F238E27FC236}">
                <a16:creationId xmlns:a16="http://schemas.microsoft.com/office/drawing/2014/main" id="{5DD60EFA-F99E-7E37-83ED-9D3AA9F0862C}"/>
              </a:ext>
            </a:extLst>
          </p:cNvPr>
          <p:cNvSpPr txBox="1"/>
          <p:nvPr/>
        </p:nvSpPr>
        <p:spPr>
          <a:xfrm>
            <a:off x="9448800" y="3352800"/>
            <a:ext cx="934647" cy="794064"/>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kern="2400" dirty="0">
                <a:solidFill>
                  <a:schemeClr val="tx1">
                    <a:lumMod val="50000"/>
                  </a:schemeClr>
                </a:solidFill>
                <a:latin typeface="+mj-lt"/>
              </a:rPr>
              <a:t>State USA Auto Insurance $102</a:t>
            </a:r>
          </a:p>
        </p:txBody>
      </p:sp>
      <p:sp>
        <p:nvSpPr>
          <p:cNvPr id="13" name="TextBox 12">
            <a:extLst>
              <a:ext uri="{FF2B5EF4-FFF2-40B4-BE49-F238E27FC236}">
                <a16:creationId xmlns:a16="http://schemas.microsoft.com/office/drawing/2014/main" id="{48A819A2-BBDF-BA44-EE7C-EA4D56936A37}"/>
              </a:ext>
            </a:extLst>
          </p:cNvPr>
          <p:cNvSpPr txBox="1"/>
          <p:nvPr/>
        </p:nvSpPr>
        <p:spPr>
          <a:xfrm>
            <a:off x="5715000" y="5394728"/>
            <a:ext cx="934648" cy="969496"/>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kern="2400" dirty="0">
                <a:solidFill>
                  <a:schemeClr val="tx1">
                    <a:lumMod val="50000"/>
                  </a:schemeClr>
                </a:solidFill>
                <a:latin typeface="+mj-lt"/>
              </a:rPr>
              <a:t>Super Satellite Television Service $22.50</a:t>
            </a:r>
          </a:p>
        </p:txBody>
      </p:sp>
    </p:spTree>
  </p:cSld>
  <p:clrMapOvr>
    <a:masterClrMapping/>
  </p:clrMapOvr>
</p:sld>
</file>

<file path=ppt/theme/theme1.xml><?xml version="1.0" encoding="utf-8"?>
<a:theme xmlns:a="http://schemas.openxmlformats.org/drawingml/2006/main" name="Title Cover--Text-Only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0" rIns="457200" bIns="182880" rtlCol="0" anchor="t" anchorCtr="0">
        <a:noAutofit/>
      </a:bodyPr>
      <a:lstStyle>
        <a:defPPr marL="0" marR="0" indent="0" algn="l" defTabSz="685800" rtl="0" eaLnBrk="1" fontAlgn="auto" latinLnBrk="0" hangingPunct="1">
          <a:lnSpc>
            <a:spcPct val="90000"/>
          </a:lnSpc>
          <a:spcBef>
            <a:spcPts val="1800"/>
          </a:spcBef>
          <a:spcAft>
            <a:spcPts val="0"/>
          </a:spcAft>
          <a:buClr>
            <a:srgbClr val="DA5521"/>
          </a:buClr>
          <a:buSzTx/>
          <a:buFont typeface="Wingdings" panose="05000000000000000000" pitchFamily="2" charset="2"/>
          <a:buNone/>
          <a:tabLst/>
          <a:defRPr kumimoji="0" sz="1800" b="0" i="0" u="none" strike="noStrike" kern="2400" cap="none" spc="30" normalizeH="0" baseline="0" noProof="0" dirty="0" smtClean="0">
            <a:ln>
              <a:noFill/>
            </a:ln>
            <a:solidFill>
              <a:srgbClr val="9D740F"/>
            </a:solidFill>
            <a:effectLst/>
            <a:uLnTx/>
            <a:uFillTx/>
            <a:latin typeface="Knockout 30 Junior Welterwt" pitchFamily="50" charset="0"/>
            <a:ea typeface="+mn-ea"/>
            <a:cs typeface="+mn-cs"/>
          </a:defRPr>
        </a:defPPr>
      </a:lstStyle>
    </a:txDef>
  </a:objectDefaults>
  <a:extraClrSchemeLst/>
  <a:extLst>
    <a:ext uri="{05A4C25C-085E-4340-85A3-A5531E510DB2}">
      <thm15:themeFamily xmlns:thm15="http://schemas.microsoft.com/office/thememl/2012/main" name="Presentation_YellowWide" id="{A7CBBBBE-E9B9-4F25-B379-5113E813C89A}" vid="{CF16272D-987E-456C-8917-459410596D24}"/>
    </a:ext>
  </a:extLst>
</a:theme>
</file>

<file path=ppt/theme/theme10.xml><?xml version="1.0" encoding="utf-8"?>
<a:theme xmlns:a="http://schemas.openxmlformats.org/drawingml/2006/main" name="1_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theme/theme3.xml><?xml version="1.0" encoding="utf-8"?>
<a:theme xmlns:a="http://schemas.openxmlformats.org/drawingml/2006/main" name="Title Cover--Photo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30ED0CC4-90E8-4568-9EC2-0367806D9CEC}"/>
    </a:ext>
  </a:extLst>
</a:theme>
</file>

<file path=ppt/theme/theme4.xml><?xml version="1.0" encoding="utf-8"?>
<a:theme xmlns:a="http://schemas.openxmlformats.org/drawingml/2006/main" name="Title Cover--Photo (System Fon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B84B4E09-1AEF-4F77-93AB-0883CEDFACBE}"/>
    </a:ext>
  </a:extLst>
</a:theme>
</file>

<file path=ppt/theme/theme5.xml><?xml version="1.0" encoding="utf-8"?>
<a:theme xmlns:a="http://schemas.openxmlformats.org/drawingml/2006/main" name="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6.xml><?xml version="1.0" encoding="utf-8"?>
<a:theme xmlns:a="http://schemas.openxmlformats.org/drawingml/2006/main" name="Blank Slide">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FECB317B-2BBE-4C66-BD91-A4DD1E009F40}"/>
    </a:ext>
  </a:extLst>
</a:theme>
</file>

<file path=ppt/theme/theme7.xml><?xml version="1.0" encoding="utf-8"?>
<a:theme xmlns:a="http://schemas.openxmlformats.org/drawingml/2006/main" name="Divider / Closing">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2A79B2D9-88ED-4679-BEB3-9D0B4BEBAA6F}"/>
    </a:ext>
  </a:extLst>
</a:theme>
</file>

<file path=ppt/theme/theme8.xml><?xml version="1.0" encoding="utf-8"?>
<a:theme xmlns:a="http://schemas.openxmlformats.org/drawingml/2006/main" name="Presentation Layouts (Portrai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a:noFill/>
        </a:ln>
      </a:spPr>
      <a:bodyPr rot="0" spcFirstLastPara="0" vertOverflow="overflow" horzOverflow="overflow" vert="horz" wrap="square" lIns="0" tIns="0" rIns="777240" bIns="0" numCol="1" spcCol="0" rtlCol="0" fromWordArt="0" anchor="t" anchorCtr="0" forceAA="0" compatLnSpc="1">
        <a:prstTxWarp prst="textNoShape">
          <a:avLst/>
        </a:prstTxWarp>
        <a:spAutoFit/>
      </a:bodyPr>
      <a:lstStyle/>
    </a:txDef>
  </a:objectDefaults>
  <a:extraClrSchemeLst/>
  <a:extLst>
    <a:ext uri="{05A4C25C-085E-4340-85A3-A5531E510DB2}">
      <thm15:themeFamily xmlns:thm15="http://schemas.microsoft.com/office/thememl/2012/main" name="Presentation_YellowWide" id="{A7CBBBBE-E9B9-4F25-B379-5113E813C89A}" vid="{E77318BB-1C1C-4099-B387-682F95DCBEB5}"/>
    </a:ext>
  </a:extLst>
</a:theme>
</file>

<file path=ppt/theme/theme9.xml><?xml version="1.0" encoding="utf-8"?>
<a:theme xmlns:a="http://schemas.openxmlformats.org/drawingml/2006/main" name="1_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112EEA7-ECA6-A64C-B565-3BC19AA25BF0}">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61f5e39-7855-4460-8b4c-300b93fd9256">
      <Terms xmlns="http://schemas.microsoft.com/office/infopath/2007/PartnerControls"/>
    </lcf76f155ced4ddcb4097134ff3c332f>
    <TaxCatchAll xmlns="75938f13-1f0b-4805-a4d4-56ecc8bbbad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B2F85307C82C48B6AED2B6869A8297" ma:contentTypeVersion="17" ma:contentTypeDescription="Create a new document." ma:contentTypeScope="" ma:versionID="8cc74ae96e79390d4c857c51b9ae0c8c">
  <xsd:schema xmlns:xsd="http://www.w3.org/2001/XMLSchema" xmlns:xs="http://www.w3.org/2001/XMLSchema" xmlns:p="http://schemas.microsoft.com/office/2006/metadata/properties" xmlns:ns2="75938f13-1f0b-4805-a4d4-56ecc8bbbadf" xmlns:ns3="d61f5e39-7855-4460-8b4c-300b93fd9256" targetNamespace="http://schemas.microsoft.com/office/2006/metadata/properties" ma:root="true" ma:fieldsID="b0c0347e11a7e5fa967fc60d040cb2a3" ns2:_="" ns3:_="">
    <xsd:import namespace="75938f13-1f0b-4805-a4d4-56ecc8bbbadf"/>
    <xsd:import namespace="d61f5e39-7855-4460-8b4c-300b93fd92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38f13-1f0b-4805-a4d4-56ecc8bbba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ce3ab1-f334-456b-a234-1810627ada0e}" ma:internalName="TaxCatchAll" ma:showField="CatchAllData" ma:web="75938f13-1f0b-4805-a4d4-56ecc8bbbad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1f5e39-7855-4460-8b4c-300b93fd92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c3ca4c-7932-4415-a383-aea53896e5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724F69-37D9-47FB-81F5-CAADE74B4583}">
  <ds:schemaRefs>
    <ds:schemaRef ds:uri="http://schemas.microsoft.com/sharepoint/v3/contenttype/forms"/>
  </ds:schemaRefs>
</ds:datastoreItem>
</file>

<file path=customXml/itemProps2.xml><?xml version="1.0" encoding="utf-8"?>
<ds:datastoreItem xmlns:ds="http://schemas.openxmlformats.org/officeDocument/2006/customXml" ds:itemID="{01E2AC72-2F0C-42C7-A6F5-D2DA9A6CC742}">
  <ds:schemaRefs>
    <ds:schemaRef ds:uri="http://schemas.microsoft.com/office/2006/metadata/properties"/>
    <ds:schemaRef ds:uri="http://schemas.microsoft.com/office/infopath/2007/PartnerControls"/>
    <ds:schemaRef ds:uri="d61f5e39-7855-4460-8b4c-300b93fd9256"/>
    <ds:schemaRef ds:uri="75938f13-1f0b-4805-a4d4-56ecc8bbbadf"/>
  </ds:schemaRefs>
</ds:datastoreItem>
</file>

<file path=customXml/itemProps3.xml><?xml version="1.0" encoding="utf-8"?>
<ds:datastoreItem xmlns:ds="http://schemas.openxmlformats.org/officeDocument/2006/customXml" ds:itemID="{E6D400D6-828F-4265-962E-5FF678F9F7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38f13-1f0b-4805-a4d4-56ecc8bbbadf"/>
    <ds:schemaRef ds:uri="d61f5e39-7855-4460-8b4c-300b93fd92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Title Cover--Text-Only (Casey Font--Casey PC Only!)</Template>
  <TotalTime>5036</TotalTime>
  <Words>3013</Words>
  <Application>Microsoft Office PowerPoint</Application>
  <PresentationFormat>Widescreen</PresentationFormat>
  <Paragraphs>292</Paragraphs>
  <Slides>16</Slides>
  <Notes>15</Notes>
  <HiddenSlides>1</HiddenSlides>
  <MMClips>2</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16</vt:i4>
      </vt:variant>
    </vt:vector>
  </HeadingPairs>
  <TitlesOfParts>
    <vt:vector size="33" baseType="lpstr">
      <vt:lpstr>ＭＳ Ｐゴシック</vt:lpstr>
      <vt:lpstr>Arial</vt:lpstr>
      <vt:lpstr>Arial Narrow</vt:lpstr>
      <vt:lpstr>Calibri</vt:lpstr>
      <vt:lpstr>Knockout 30 Junior Welterwt</vt:lpstr>
      <vt:lpstr>Knockout 31 Junior Middlewt</vt:lpstr>
      <vt:lpstr>Wingdings</vt:lpstr>
      <vt:lpstr>Title Cover--Text-Only (Casey Font--Casey PC Only!)</vt:lpstr>
      <vt:lpstr>Title Cover--Text-Only (System Font) </vt:lpstr>
      <vt:lpstr>Title Cover--Photo (Casey Font--Casey PC Only!)</vt:lpstr>
      <vt:lpstr>Title Cover--Photo (System Font)</vt:lpstr>
      <vt:lpstr>Presentation Layouts</vt:lpstr>
      <vt:lpstr>Blank Slide</vt:lpstr>
      <vt:lpstr>Divider / Closing</vt:lpstr>
      <vt:lpstr>Presentation Layouts (Portrait)</vt:lpstr>
      <vt:lpstr>1_Title Cover--Text-Only (System Font) </vt:lpstr>
      <vt:lpstr>1_Presentation Layouts</vt:lpstr>
      <vt:lpstr>Agenda: List of training activities</vt:lpstr>
      <vt:lpstr>Keys to your financial future</vt:lpstr>
      <vt:lpstr>What You’re Going to Know or Be Able to Do</vt:lpstr>
      <vt:lpstr>Icebreaker</vt:lpstr>
      <vt:lpstr>Needs, Wants and Obligations</vt:lpstr>
      <vt:lpstr>Layla’s Needs, Wants and Obligations</vt:lpstr>
      <vt:lpstr>Bills vs. Expenses</vt:lpstr>
      <vt:lpstr>Key Activity: Benefits and Risks of Different Ways to Pay</vt:lpstr>
      <vt:lpstr>Bill Calendar</vt:lpstr>
      <vt:lpstr>Budget Chat</vt:lpstr>
      <vt:lpstr>Bean Game — Short Version</vt:lpstr>
      <vt:lpstr>Spending Tracker</vt:lpstr>
      <vt:lpstr>Budget Tools</vt:lpstr>
      <vt:lpstr>Develop Good Habits or “Rules of Thumb”</vt:lpstr>
      <vt:lpstr>Wrap Up – Questions and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this template  Delete this slide when finished.</dc:title>
  <dc:creator>Rebecca Wheeler</dc:creator>
  <cp:lastModifiedBy>Raven Wells</cp:lastModifiedBy>
  <cp:revision>194</cp:revision>
  <dcterms:created xsi:type="dcterms:W3CDTF">2021-07-21T16:25:23Z</dcterms:created>
  <dcterms:modified xsi:type="dcterms:W3CDTF">2025-09-05T15:52:47Z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0x0101006CB2F85307C82C48B6AED2B6869A8297</vt:lpwstr>
  </property>
  <property fmtid="{D5CDD505-2E9C-101B-9397-08002B2CF9AE}" pid="3" name="MediaServiceImageTags">
    <vt:lpwstr/>
  </property>
</Properties>
</file>