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theme/theme8.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4"/>
    <p:sldMasterId id="2147483672" r:id="rId5"/>
    <p:sldMasterId id="2147483778" r:id="rId6"/>
    <p:sldMasterId id="2147483767" r:id="rId7"/>
    <p:sldMasterId id="2147483684" r:id="rId8"/>
    <p:sldMasterId id="2147483746" r:id="rId9"/>
    <p:sldMasterId id="2147483739" r:id="rId10"/>
    <p:sldMasterId id="2147483715" r:id="rId11"/>
    <p:sldMasterId id="2147483902" r:id="rId12"/>
    <p:sldMasterId id="2147483905" r:id="rId13"/>
  </p:sldMasterIdLst>
  <p:notesMasterIdLst>
    <p:notesMasterId r:id="rId35"/>
  </p:notesMasterIdLst>
  <p:handoutMasterIdLst>
    <p:handoutMasterId r:id="rId36"/>
  </p:handoutMasterIdLst>
  <p:sldIdLst>
    <p:sldId id="794" r:id="rId14"/>
    <p:sldId id="778" r:id="rId15"/>
    <p:sldId id="272" r:id="rId16"/>
    <p:sldId id="823" r:id="rId17"/>
    <p:sldId id="824" r:id="rId18"/>
    <p:sldId id="822" r:id="rId19"/>
    <p:sldId id="830" r:id="rId20"/>
    <p:sldId id="825" r:id="rId21"/>
    <p:sldId id="815" r:id="rId22"/>
    <p:sldId id="827" r:id="rId23"/>
    <p:sldId id="329" r:id="rId24"/>
    <p:sldId id="826" r:id="rId25"/>
    <p:sldId id="263" r:id="rId26"/>
    <p:sldId id="327" r:id="rId27"/>
    <p:sldId id="274" r:id="rId28"/>
    <p:sldId id="266" r:id="rId29"/>
    <p:sldId id="264" r:id="rId30"/>
    <p:sldId id="265" r:id="rId31"/>
    <p:sldId id="275" r:id="rId32"/>
    <p:sldId id="833" r:id="rId33"/>
    <p:sldId id="330" r:id="rId3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984" userDrawn="1">
          <p15:clr>
            <a:srgbClr val="A4A3A4"/>
          </p15:clr>
        </p15:guide>
        <p15:guide id="2" pos="71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80425-FDB1-5D59-0670-587DC549109B}" name="Sue Rogan" initials="SR" userId="40S6SxPE8TW3c/oOay1Z44qyKtAJXVJz4AZHM/jGnHY=" providerId="None"/>
  <p188:author id="{27798E45-93C8-5191-FC30-6D0963009FC0}" name="Jean Griffith-Thompson" initials="JG" userId="S::jgriffiththompson@aecf.org::da45b680-55d6-4be3-8572-c1b6cb1bd765" providerId="AD"/>
  <p188:author id="{B73F6264-CF38-9F4C-D503-716E01DCE7CB}" name="Kristin Coffey" initials="KC" userId="Kristin Coffey" providerId="None"/>
  <p188:author id="{ACFC8271-0766-0383-7D02-E1F0656AC3DE}" name="Raven Wells" initials="RW" userId="S::rwells@aecf.org::38a63c19-8f26-403e-aeb5-ee8759350f6d" providerId="AD"/>
  <p188:author id="{B44FF187-B661-1E11-F9B9-D1CAF35BCCD3}" name="Whitney Visker" initials="WV" userId="S::whitney@cashmd.org::5f66fa41-9d48-498d-b0e5-69a53f7d1277" providerId="AD"/>
  <p188:author id="{9F0398B3-AF74-B15D-7E79-A13D90CB1EA5}" name="Jean Griffith-Thompson" initials="JG" userId="GnDk4XZMyqsHno4YyhAbLtbXxaWd8PpwSxPiPFC/jrE="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EE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90" autoAdjust="0"/>
    <p:restoredTop sz="78223" autoAdjust="0"/>
  </p:normalViewPr>
  <p:slideViewPr>
    <p:cSldViewPr showGuides="1">
      <p:cViewPr varScale="1">
        <p:scale>
          <a:sx n="46" d="100"/>
          <a:sy n="46" d="100"/>
        </p:scale>
        <p:origin x="1200" y="40"/>
      </p:cViewPr>
      <p:guideLst>
        <p:guide orient="horz" pos="3984"/>
        <p:guide pos="7152"/>
      </p:guideLst>
    </p:cSldViewPr>
  </p:slideViewPr>
  <p:notesTextViewPr>
    <p:cViewPr>
      <p:scale>
        <a:sx n="1" d="1"/>
        <a:sy n="1" d="1"/>
      </p:scale>
      <p:origin x="0" y="0"/>
    </p:cViewPr>
  </p:notesTextViewPr>
  <p:sorterViewPr>
    <p:cViewPr>
      <p:scale>
        <a:sx n="1" d="1"/>
        <a:sy n="1" d="1"/>
      </p:scale>
      <p:origin x="0" y="-6808"/>
    </p:cViewPr>
  </p:sorterViewPr>
  <p:notesViewPr>
    <p:cSldViewPr showGuides="1">
      <p:cViewPr varScale="1">
        <p:scale>
          <a:sx n="89" d="100"/>
          <a:sy n="89" d="100"/>
        </p:scale>
        <p:origin x="328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heme" Target="theme/theme1.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663922-5005-429D-81DA-F0FC33EF411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6D9F461-28EB-4C3F-AEBF-D3153AA1ACA4}">
      <dgm:prSet phldrT="[Text]" custT="1"/>
      <dgm:spPr>
        <a:solidFill>
          <a:schemeClr val="tx2"/>
        </a:solidFill>
      </dgm:spPr>
      <dgm:t>
        <a:bodyPr/>
        <a:lstStyle/>
        <a:p>
          <a:r>
            <a:rPr lang="en-US" sz="1600" dirty="0">
              <a:latin typeface="+mn-lt"/>
            </a:rPr>
            <a:t>Money is set aside in a specified location (piggy bank or account)</a:t>
          </a:r>
        </a:p>
      </dgm:t>
    </dgm:pt>
    <dgm:pt modelId="{A0F62176-F7E9-4048-BD65-859440EAC212}" type="parTrans" cxnId="{488E3480-1675-48BD-B522-1157080EEF03}">
      <dgm:prSet/>
      <dgm:spPr/>
      <dgm:t>
        <a:bodyPr/>
        <a:lstStyle/>
        <a:p>
          <a:endParaRPr lang="en-US" sz="1600">
            <a:latin typeface="+mn-lt"/>
          </a:endParaRPr>
        </a:p>
      </dgm:t>
    </dgm:pt>
    <dgm:pt modelId="{F1EBB2BA-F0A5-4B40-9E84-0FD04BE33746}" type="sibTrans" cxnId="{488E3480-1675-48BD-B522-1157080EEF03}">
      <dgm:prSet/>
      <dgm:spPr/>
      <dgm:t>
        <a:bodyPr/>
        <a:lstStyle/>
        <a:p>
          <a:endParaRPr lang="en-US" sz="1600">
            <a:latin typeface="+mn-lt"/>
          </a:endParaRPr>
        </a:p>
      </dgm:t>
    </dgm:pt>
    <dgm:pt modelId="{A2AA3245-4DCF-4BD5-9E17-398CCE3C949A}">
      <dgm:prSet phldrT="[Text]" custT="1"/>
      <dgm:spPr>
        <a:solidFill>
          <a:schemeClr val="accent5"/>
        </a:solidFill>
      </dgm:spPr>
      <dgm:t>
        <a:bodyPr/>
        <a:lstStyle/>
        <a:p>
          <a:r>
            <a:rPr lang="en-US" sz="1600" dirty="0">
              <a:latin typeface="+mn-lt"/>
            </a:rPr>
            <a:t>Money is placed into something else </a:t>
          </a:r>
          <a:br>
            <a:rPr lang="en-US" sz="1600" dirty="0">
              <a:latin typeface="+mn-lt"/>
            </a:rPr>
          </a:br>
          <a:r>
            <a:rPr lang="en-US" sz="1600" dirty="0">
              <a:latin typeface="+mn-lt"/>
            </a:rPr>
            <a:t>(e.g., stock), so it earns more money </a:t>
          </a:r>
        </a:p>
      </dgm:t>
    </dgm:pt>
    <dgm:pt modelId="{90392E4E-2067-47AA-B15E-57686406A48B}" type="parTrans" cxnId="{014FF9F1-0AE7-415A-965C-152FA56997BE}">
      <dgm:prSet/>
      <dgm:spPr/>
      <dgm:t>
        <a:bodyPr/>
        <a:lstStyle/>
        <a:p>
          <a:endParaRPr lang="en-US" sz="1600">
            <a:latin typeface="+mn-lt"/>
          </a:endParaRPr>
        </a:p>
      </dgm:t>
    </dgm:pt>
    <dgm:pt modelId="{5E241479-8DB9-4BC5-A43F-06A488BD4CD6}" type="sibTrans" cxnId="{014FF9F1-0AE7-415A-965C-152FA56997BE}">
      <dgm:prSet/>
      <dgm:spPr/>
      <dgm:t>
        <a:bodyPr/>
        <a:lstStyle/>
        <a:p>
          <a:endParaRPr lang="en-US" sz="1600">
            <a:latin typeface="+mn-lt"/>
          </a:endParaRPr>
        </a:p>
      </dgm:t>
    </dgm:pt>
    <dgm:pt modelId="{F14768C8-21E1-4094-B49D-F20FB77451FA}" type="pres">
      <dgm:prSet presAssocID="{19663922-5005-429D-81DA-F0FC33EF411F}" presName="diagram" presStyleCnt="0">
        <dgm:presLayoutVars>
          <dgm:dir/>
          <dgm:resizeHandles val="exact"/>
        </dgm:presLayoutVars>
      </dgm:prSet>
      <dgm:spPr/>
    </dgm:pt>
    <dgm:pt modelId="{4FA42A79-5EC7-4884-BD84-C9038D205C2A}" type="pres">
      <dgm:prSet presAssocID="{86D9F461-28EB-4C3F-AEBF-D3153AA1ACA4}" presName="node" presStyleLbl="node1" presStyleIdx="0" presStyleCnt="2" custScaleX="274836">
        <dgm:presLayoutVars>
          <dgm:bulletEnabled val="1"/>
        </dgm:presLayoutVars>
      </dgm:prSet>
      <dgm:spPr/>
    </dgm:pt>
    <dgm:pt modelId="{9D32ACAC-D592-432C-BD12-AC75D563D860}" type="pres">
      <dgm:prSet presAssocID="{F1EBB2BA-F0A5-4B40-9E84-0FD04BE33746}" presName="sibTrans" presStyleCnt="0"/>
      <dgm:spPr/>
    </dgm:pt>
    <dgm:pt modelId="{0E3B9AD1-2BD4-4B39-BD72-C37FD81773E6}" type="pres">
      <dgm:prSet presAssocID="{A2AA3245-4DCF-4BD5-9E17-398CCE3C949A}" presName="node" presStyleLbl="node1" presStyleIdx="1" presStyleCnt="2" custScaleX="290687">
        <dgm:presLayoutVars>
          <dgm:bulletEnabled val="1"/>
        </dgm:presLayoutVars>
      </dgm:prSet>
      <dgm:spPr/>
    </dgm:pt>
  </dgm:ptLst>
  <dgm:cxnLst>
    <dgm:cxn modelId="{BB77F568-A0C5-4F05-B269-8CF1D35209DB}" type="presOf" srcId="{86D9F461-28EB-4C3F-AEBF-D3153AA1ACA4}" destId="{4FA42A79-5EC7-4884-BD84-C9038D205C2A}" srcOrd="0" destOrd="0" presId="urn:microsoft.com/office/officeart/2005/8/layout/default"/>
    <dgm:cxn modelId="{21F85E69-6BD9-4B7B-B304-ACB00531D5EA}" type="presOf" srcId="{A2AA3245-4DCF-4BD5-9E17-398CCE3C949A}" destId="{0E3B9AD1-2BD4-4B39-BD72-C37FD81773E6}" srcOrd="0" destOrd="0" presId="urn:microsoft.com/office/officeart/2005/8/layout/default"/>
    <dgm:cxn modelId="{488E3480-1675-48BD-B522-1157080EEF03}" srcId="{19663922-5005-429D-81DA-F0FC33EF411F}" destId="{86D9F461-28EB-4C3F-AEBF-D3153AA1ACA4}" srcOrd="0" destOrd="0" parTransId="{A0F62176-F7E9-4048-BD65-859440EAC212}" sibTransId="{F1EBB2BA-F0A5-4B40-9E84-0FD04BE33746}"/>
    <dgm:cxn modelId="{D662338E-F332-446B-BCEF-35038B3B41BE}" type="presOf" srcId="{19663922-5005-429D-81DA-F0FC33EF411F}" destId="{F14768C8-21E1-4094-B49D-F20FB77451FA}" srcOrd="0" destOrd="0" presId="urn:microsoft.com/office/officeart/2005/8/layout/default"/>
    <dgm:cxn modelId="{014FF9F1-0AE7-415A-965C-152FA56997BE}" srcId="{19663922-5005-429D-81DA-F0FC33EF411F}" destId="{A2AA3245-4DCF-4BD5-9E17-398CCE3C949A}" srcOrd="1" destOrd="0" parTransId="{90392E4E-2067-47AA-B15E-57686406A48B}" sibTransId="{5E241479-8DB9-4BC5-A43F-06A488BD4CD6}"/>
    <dgm:cxn modelId="{F2C10137-FBE8-439E-80EF-B7B4EC83B935}" type="presParOf" srcId="{F14768C8-21E1-4094-B49D-F20FB77451FA}" destId="{4FA42A79-5EC7-4884-BD84-C9038D205C2A}" srcOrd="0" destOrd="0" presId="urn:microsoft.com/office/officeart/2005/8/layout/default"/>
    <dgm:cxn modelId="{3E5CD9F8-E1DD-4758-A434-205D16F29DF6}" type="presParOf" srcId="{F14768C8-21E1-4094-B49D-F20FB77451FA}" destId="{9D32ACAC-D592-432C-BD12-AC75D563D860}" srcOrd="1" destOrd="0" presId="urn:microsoft.com/office/officeart/2005/8/layout/default"/>
    <dgm:cxn modelId="{0DC35713-66FB-4EB4-9FB4-F077896C29A3}" type="presParOf" srcId="{F14768C8-21E1-4094-B49D-F20FB77451FA}" destId="{0E3B9AD1-2BD4-4B39-BD72-C37FD81773E6}"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663922-5005-429D-81DA-F0FC33EF411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6D9F461-28EB-4C3F-AEBF-D3153AA1ACA4}">
      <dgm:prSet phldrT="[Text]" custT="1"/>
      <dgm:spPr>
        <a:solidFill>
          <a:schemeClr val="tx2"/>
        </a:solidFill>
      </dgm:spPr>
      <dgm:t>
        <a:bodyPr/>
        <a:lstStyle/>
        <a:p>
          <a:r>
            <a:rPr lang="en-US" sz="1600" dirty="0"/>
            <a:t>Can start with as little as a penny</a:t>
          </a:r>
        </a:p>
      </dgm:t>
    </dgm:pt>
    <dgm:pt modelId="{A0F62176-F7E9-4048-BD65-859440EAC212}" type="parTrans" cxnId="{488E3480-1675-48BD-B522-1157080EEF03}">
      <dgm:prSet/>
      <dgm:spPr/>
      <dgm:t>
        <a:bodyPr/>
        <a:lstStyle/>
        <a:p>
          <a:endParaRPr lang="en-US" sz="1600"/>
        </a:p>
      </dgm:t>
    </dgm:pt>
    <dgm:pt modelId="{F1EBB2BA-F0A5-4B40-9E84-0FD04BE33746}" type="sibTrans" cxnId="{488E3480-1675-48BD-B522-1157080EEF03}">
      <dgm:prSet/>
      <dgm:spPr/>
      <dgm:t>
        <a:bodyPr/>
        <a:lstStyle/>
        <a:p>
          <a:endParaRPr lang="en-US" sz="1600"/>
        </a:p>
      </dgm:t>
    </dgm:pt>
    <dgm:pt modelId="{A2AA3245-4DCF-4BD5-9E17-398CCE3C949A}">
      <dgm:prSet phldrT="[Text]" custT="1"/>
      <dgm:spPr>
        <a:solidFill>
          <a:schemeClr val="accent5"/>
        </a:solidFill>
      </dgm:spPr>
      <dgm:t>
        <a:bodyPr/>
        <a:lstStyle/>
        <a:p>
          <a:r>
            <a:rPr lang="en-US" sz="1600" dirty="0"/>
            <a:t>Usually has a minimum amount to start with third-party vehicle</a:t>
          </a:r>
        </a:p>
      </dgm:t>
    </dgm:pt>
    <dgm:pt modelId="{90392E4E-2067-47AA-B15E-57686406A48B}" type="parTrans" cxnId="{014FF9F1-0AE7-415A-965C-152FA56997BE}">
      <dgm:prSet/>
      <dgm:spPr/>
      <dgm:t>
        <a:bodyPr/>
        <a:lstStyle/>
        <a:p>
          <a:endParaRPr lang="en-US" sz="1600"/>
        </a:p>
      </dgm:t>
    </dgm:pt>
    <dgm:pt modelId="{5E241479-8DB9-4BC5-A43F-06A488BD4CD6}" type="sibTrans" cxnId="{014FF9F1-0AE7-415A-965C-152FA56997BE}">
      <dgm:prSet/>
      <dgm:spPr/>
      <dgm:t>
        <a:bodyPr/>
        <a:lstStyle/>
        <a:p>
          <a:endParaRPr lang="en-US" sz="1600"/>
        </a:p>
      </dgm:t>
    </dgm:pt>
    <dgm:pt modelId="{F14768C8-21E1-4094-B49D-F20FB77451FA}" type="pres">
      <dgm:prSet presAssocID="{19663922-5005-429D-81DA-F0FC33EF411F}" presName="diagram" presStyleCnt="0">
        <dgm:presLayoutVars>
          <dgm:dir/>
          <dgm:resizeHandles val="exact"/>
        </dgm:presLayoutVars>
      </dgm:prSet>
      <dgm:spPr/>
    </dgm:pt>
    <dgm:pt modelId="{4FA42A79-5EC7-4884-BD84-C9038D205C2A}" type="pres">
      <dgm:prSet presAssocID="{86D9F461-28EB-4C3F-AEBF-D3153AA1ACA4}" presName="node" presStyleLbl="node1" presStyleIdx="0" presStyleCnt="2" custScaleX="274836">
        <dgm:presLayoutVars>
          <dgm:bulletEnabled val="1"/>
        </dgm:presLayoutVars>
      </dgm:prSet>
      <dgm:spPr/>
    </dgm:pt>
    <dgm:pt modelId="{9D32ACAC-D592-432C-BD12-AC75D563D860}" type="pres">
      <dgm:prSet presAssocID="{F1EBB2BA-F0A5-4B40-9E84-0FD04BE33746}" presName="sibTrans" presStyleCnt="0"/>
      <dgm:spPr/>
    </dgm:pt>
    <dgm:pt modelId="{0E3B9AD1-2BD4-4B39-BD72-C37FD81773E6}" type="pres">
      <dgm:prSet presAssocID="{A2AA3245-4DCF-4BD5-9E17-398CCE3C949A}" presName="node" presStyleLbl="node1" presStyleIdx="1" presStyleCnt="2" custScaleX="290687">
        <dgm:presLayoutVars>
          <dgm:bulletEnabled val="1"/>
        </dgm:presLayoutVars>
      </dgm:prSet>
      <dgm:spPr/>
    </dgm:pt>
  </dgm:ptLst>
  <dgm:cxnLst>
    <dgm:cxn modelId="{BB77F568-A0C5-4F05-B269-8CF1D35209DB}" type="presOf" srcId="{86D9F461-28EB-4C3F-AEBF-D3153AA1ACA4}" destId="{4FA42A79-5EC7-4884-BD84-C9038D205C2A}" srcOrd="0" destOrd="0" presId="urn:microsoft.com/office/officeart/2005/8/layout/default"/>
    <dgm:cxn modelId="{21F85E69-6BD9-4B7B-B304-ACB00531D5EA}" type="presOf" srcId="{A2AA3245-4DCF-4BD5-9E17-398CCE3C949A}" destId="{0E3B9AD1-2BD4-4B39-BD72-C37FD81773E6}" srcOrd="0" destOrd="0" presId="urn:microsoft.com/office/officeart/2005/8/layout/default"/>
    <dgm:cxn modelId="{488E3480-1675-48BD-B522-1157080EEF03}" srcId="{19663922-5005-429D-81DA-F0FC33EF411F}" destId="{86D9F461-28EB-4C3F-AEBF-D3153AA1ACA4}" srcOrd="0" destOrd="0" parTransId="{A0F62176-F7E9-4048-BD65-859440EAC212}" sibTransId="{F1EBB2BA-F0A5-4B40-9E84-0FD04BE33746}"/>
    <dgm:cxn modelId="{D662338E-F332-446B-BCEF-35038B3B41BE}" type="presOf" srcId="{19663922-5005-429D-81DA-F0FC33EF411F}" destId="{F14768C8-21E1-4094-B49D-F20FB77451FA}" srcOrd="0" destOrd="0" presId="urn:microsoft.com/office/officeart/2005/8/layout/default"/>
    <dgm:cxn modelId="{014FF9F1-0AE7-415A-965C-152FA56997BE}" srcId="{19663922-5005-429D-81DA-F0FC33EF411F}" destId="{A2AA3245-4DCF-4BD5-9E17-398CCE3C949A}" srcOrd="1" destOrd="0" parTransId="{90392E4E-2067-47AA-B15E-57686406A48B}" sibTransId="{5E241479-8DB9-4BC5-A43F-06A488BD4CD6}"/>
    <dgm:cxn modelId="{F2C10137-FBE8-439E-80EF-B7B4EC83B935}" type="presParOf" srcId="{F14768C8-21E1-4094-B49D-F20FB77451FA}" destId="{4FA42A79-5EC7-4884-BD84-C9038D205C2A}" srcOrd="0" destOrd="0" presId="urn:microsoft.com/office/officeart/2005/8/layout/default"/>
    <dgm:cxn modelId="{3E5CD9F8-E1DD-4758-A434-205D16F29DF6}" type="presParOf" srcId="{F14768C8-21E1-4094-B49D-F20FB77451FA}" destId="{9D32ACAC-D592-432C-BD12-AC75D563D860}" srcOrd="1" destOrd="0" presId="urn:microsoft.com/office/officeart/2005/8/layout/default"/>
    <dgm:cxn modelId="{0DC35713-66FB-4EB4-9FB4-F077896C29A3}" type="presParOf" srcId="{F14768C8-21E1-4094-B49D-F20FB77451FA}" destId="{0E3B9AD1-2BD4-4B39-BD72-C37FD81773E6}"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663922-5005-429D-81DA-F0FC33EF411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6D9F461-28EB-4C3F-AEBF-D3153AA1ACA4}">
      <dgm:prSet phldrT="[Text]" custT="1"/>
      <dgm:spPr>
        <a:solidFill>
          <a:schemeClr val="tx2"/>
        </a:solidFill>
      </dgm:spPr>
      <dgm:t>
        <a:bodyPr/>
        <a:lstStyle/>
        <a:p>
          <a:r>
            <a:rPr lang="en-US" sz="1600" dirty="0"/>
            <a:t>Safe if stored in federally insured bank or credit union = low risk</a:t>
          </a:r>
        </a:p>
      </dgm:t>
    </dgm:pt>
    <dgm:pt modelId="{A0F62176-F7E9-4048-BD65-859440EAC212}" type="parTrans" cxnId="{488E3480-1675-48BD-B522-1157080EEF03}">
      <dgm:prSet/>
      <dgm:spPr/>
      <dgm:t>
        <a:bodyPr/>
        <a:lstStyle/>
        <a:p>
          <a:endParaRPr lang="en-US"/>
        </a:p>
      </dgm:t>
    </dgm:pt>
    <dgm:pt modelId="{F1EBB2BA-F0A5-4B40-9E84-0FD04BE33746}" type="sibTrans" cxnId="{488E3480-1675-48BD-B522-1157080EEF03}">
      <dgm:prSet/>
      <dgm:spPr/>
      <dgm:t>
        <a:bodyPr/>
        <a:lstStyle/>
        <a:p>
          <a:endParaRPr lang="en-US"/>
        </a:p>
      </dgm:t>
    </dgm:pt>
    <dgm:pt modelId="{A2AA3245-4DCF-4BD5-9E17-398CCE3C949A}">
      <dgm:prSet phldrT="[Text]" custT="1"/>
      <dgm:spPr>
        <a:solidFill>
          <a:schemeClr val="accent5"/>
        </a:solidFill>
      </dgm:spPr>
      <dgm:t>
        <a:bodyPr/>
        <a:lstStyle/>
        <a:p>
          <a:r>
            <a:rPr lang="en-US" sz="1600" dirty="0"/>
            <a:t>Achieving high returns on money is not guaranteed = high risk</a:t>
          </a:r>
        </a:p>
      </dgm:t>
    </dgm:pt>
    <dgm:pt modelId="{90392E4E-2067-47AA-B15E-57686406A48B}" type="parTrans" cxnId="{014FF9F1-0AE7-415A-965C-152FA56997BE}">
      <dgm:prSet/>
      <dgm:spPr/>
      <dgm:t>
        <a:bodyPr/>
        <a:lstStyle/>
        <a:p>
          <a:endParaRPr lang="en-US"/>
        </a:p>
      </dgm:t>
    </dgm:pt>
    <dgm:pt modelId="{5E241479-8DB9-4BC5-A43F-06A488BD4CD6}" type="sibTrans" cxnId="{014FF9F1-0AE7-415A-965C-152FA56997BE}">
      <dgm:prSet/>
      <dgm:spPr/>
      <dgm:t>
        <a:bodyPr/>
        <a:lstStyle/>
        <a:p>
          <a:endParaRPr lang="en-US"/>
        </a:p>
      </dgm:t>
    </dgm:pt>
    <dgm:pt modelId="{F14768C8-21E1-4094-B49D-F20FB77451FA}" type="pres">
      <dgm:prSet presAssocID="{19663922-5005-429D-81DA-F0FC33EF411F}" presName="diagram" presStyleCnt="0">
        <dgm:presLayoutVars>
          <dgm:dir/>
          <dgm:resizeHandles val="exact"/>
        </dgm:presLayoutVars>
      </dgm:prSet>
      <dgm:spPr/>
    </dgm:pt>
    <dgm:pt modelId="{4FA42A79-5EC7-4884-BD84-C9038D205C2A}" type="pres">
      <dgm:prSet presAssocID="{86D9F461-28EB-4C3F-AEBF-D3153AA1ACA4}" presName="node" presStyleLbl="node1" presStyleIdx="0" presStyleCnt="2" custScaleX="274836" custLinFactNeighborX="-1433" custLinFactNeighborY="-88">
        <dgm:presLayoutVars>
          <dgm:bulletEnabled val="1"/>
        </dgm:presLayoutVars>
      </dgm:prSet>
      <dgm:spPr/>
    </dgm:pt>
    <dgm:pt modelId="{9D32ACAC-D592-432C-BD12-AC75D563D860}" type="pres">
      <dgm:prSet presAssocID="{F1EBB2BA-F0A5-4B40-9E84-0FD04BE33746}" presName="sibTrans" presStyleCnt="0"/>
      <dgm:spPr/>
    </dgm:pt>
    <dgm:pt modelId="{0E3B9AD1-2BD4-4B39-BD72-C37FD81773E6}" type="pres">
      <dgm:prSet presAssocID="{A2AA3245-4DCF-4BD5-9E17-398CCE3C949A}" presName="node" presStyleLbl="node1" presStyleIdx="1" presStyleCnt="2" custScaleX="290687">
        <dgm:presLayoutVars>
          <dgm:bulletEnabled val="1"/>
        </dgm:presLayoutVars>
      </dgm:prSet>
      <dgm:spPr/>
    </dgm:pt>
  </dgm:ptLst>
  <dgm:cxnLst>
    <dgm:cxn modelId="{BB77F568-A0C5-4F05-B269-8CF1D35209DB}" type="presOf" srcId="{86D9F461-28EB-4C3F-AEBF-D3153AA1ACA4}" destId="{4FA42A79-5EC7-4884-BD84-C9038D205C2A}" srcOrd="0" destOrd="0" presId="urn:microsoft.com/office/officeart/2005/8/layout/default"/>
    <dgm:cxn modelId="{21F85E69-6BD9-4B7B-B304-ACB00531D5EA}" type="presOf" srcId="{A2AA3245-4DCF-4BD5-9E17-398CCE3C949A}" destId="{0E3B9AD1-2BD4-4B39-BD72-C37FD81773E6}" srcOrd="0" destOrd="0" presId="urn:microsoft.com/office/officeart/2005/8/layout/default"/>
    <dgm:cxn modelId="{488E3480-1675-48BD-B522-1157080EEF03}" srcId="{19663922-5005-429D-81DA-F0FC33EF411F}" destId="{86D9F461-28EB-4C3F-AEBF-D3153AA1ACA4}" srcOrd="0" destOrd="0" parTransId="{A0F62176-F7E9-4048-BD65-859440EAC212}" sibTransId="{F1EBB2BA-F0A5-4B40-9E84-0FD04BE33746}"/>
    <dgm:cxn modelId="{D662338E-F332-446B-BCEF-35038B3B41BE}" type="presOf" srcId="{19663922-5005-429D-81DA-F0FC33EF411F}" destId="{F14768C8-21E1-4094-B49D-F20FB77451FA}" srcOrd="0" destOrd="0" presId="urn:microsoft.com/office/officeart/2005/8/layout/default"/>
    <dgm:cxn modelId="{014FF9F1-0AE7-415A-965C-152FA56997BE}" srcId="{19663922-5005-429D-81DA-F0FC33EF411F}" destId="{A2AA3245-4DCF-4BD5-9E17-398CCE3C949A}" srcOrd="1" destOrd="0" parTransId="{90392E4E-2067-47AA-B15E-57686406A48B}" sibTransId="{5E241479-8DB9-4BC5-A43F-06A488BD4CD6}"/>
    <dgm:cxn modelId="{F2C10137-FBE8-439E-80EF-B7B4EC83B935}" type="presParOf" srcId="{F14768C8-21E1-4094-B49D-F20FB77451FA}" destId="{4FA42A79-5EC7-4884-BD84-C9038D205C2A}" srcOrd="0" destOrd="0" presId="urn:microsoft.com/office/officeart/2005/8/layout/default"/>
    <dgm:cxn modelId="{3E5CD9F8-E1DD-4758-A434-205D16F29DF6}" type="presParOf" srcId="{F14768C8-21E1-4094-B49D-F20FB77451FA}" destId="{9D32ACAC-D592-432C-BD12-AC75D563D860}" srcOrd="1" destOrd="0" presId="urn:microsoft.com/office/officeart/2005/8/layout/default"/>
    <dgm:cxn modelId="{0DC35713-66FB-4EB4-9FB4-F077896C29A3}" type="presParOf" srcId="{F14768C8-21E1-4094-B49D-F20FB77451FA}" destId="{0E3B9AD1-2BD4-4B39-BD72-C37FD81773E6}" srcOrd="2"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663922-5005-429D-81DA-F0FC33EF411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6D9F461-28EB-4C3F-AEBF-D3153AA1ACA4}">
      <dgm:prSet phldrT="[Text]" custT="1"/>
      <dgm:spPr>
        <a:solidFill>
          <a:schemeClr val="tx2"/>
        </a:solidFill>
      </dgm:spPr>
      <dgm:t>
        <a:bodyPr/>
        <a:lstStyle/>
        <a:p>
          <a:r>
            <a:rPr lang="en-US" sz="1600" dirty="0"/>
            <a:t>Generally low interest rates earned</a:t>
          </a:r>
        </a:p>
      </dgm:t>
    </dgm:pt>
    <dgm:pt modelId="{A0F62176-F7E9-4048-BD65-859440EAC212}" type="parTrans" cxnId="{488E3480-1675-48BD-B522-1157080EEF03}">
      <dgm:prSet/>
      <dgm:spPr/>
      <dgm:t>
        <a:bodyPr/>
        <a:lstStyle/>
        <a:p>
          <a:endParaRPr lang="en-US" sz="1600"/>
        </a:p>
      </dgm:t>
    </dgm:pt>
    <dgm:pt modelId="{F1EBB2BA-F0A5-4B40-9E84-0FD04BE33746}" type="sibTrans" cxnId="{488E3480-1675-48BD-B522-1157080EEF03}">
      <dgm:prSet/>
      <dgm:spPr/>
      <dgm:t>
        <a:bodyPr/>
        <a:lstStyle/>
        <a:p>
          <a:endParaRPr lang="en-US" sz="1600"/>
        </a:p>
      </dgm:t>
    </dgm:pt>
    <dgm:pt modelId="{A2AA3245-4DCF-4BD5-9E17-398CCE3C949A}">
      <dgm:prSet phldrT="[Text]" custT="1"/>
      <dgm:spPr>
        <a:solidFill>
          <a:schemeClr val="accent5"/>
        </a:solidFill>
      </dgm:spPr>
      <dgm:t>
        <a:bodyPr/>
        <a:lstStyle/>
        <a:p>
          <a:r>
            <a:rPr lang="en-US" sz="1600" dirty="0"/>
            <a:t>On average, higher rates of return</a:t>
          </a:r>
        </a:p>
      </dgm:t>
    </dgm:pt>
    <dgm:pt modelId="{90392E4E-2067-47AA-B15E-57686406A48B}" type="parTrans" cxnId="{014FF9F1-0AE7-415A-965C-152FA56997BE}">
      <dgm:prSet/>
      <dgm:spPr/>
      <dgm:t>
        <a:bodyPr/>
        <a:lstStyle/>
        <a:p>
          <a:endParaRPr lang="en-US" sz="1600"/>
        </a:p>
      </dgm:t>
    </dgm:pt>
    <dgm:pt modelId="{5E241479-8DB9-4BC5-A43F-06A488BD4CD6}" type="sibTrans" cxnId="{014FF9F1-0AE7-415A-965C-152FA56997BE}">
      <dgm:prSet/>
      <dgm:spPr/>
      <dgm:t>
        <a:bodyPr/>
        <a:lstStyle/>
        <a:p>
          <a:endParaRPr lang="en-US" sz="1600"/>
        </a:p>
      </dgm:t>
    </dgm:pt>
    <dgm:pt modelId="{F14768C8-21E1-4094-B49D-F20FB77451FA}" type="pres">
      <dgm:prSet presAssocID="{19663922-5005-429D-81DA-F0FC33EF411F}" presName="diagram" presStyleCnt="0">
        <dgm:presLayoutVars>
          <dgm:dir/>
          <dgm:resizeHandles val="exact"/>
        </dgm:presLayoutVars>
      </dgm:prSet>
      <dgm:spPr/>
    </dgm:pt>
    <dgm:pt modelId="{4FA42A79-5EC7-4884-BD84-C9038D205C2A}" type="pres">
      <dgm:prSet presAssocID="{86D9F461-28EB-4C3F-AEBF-D3153AA1ACA4}" presName="node" presStyleLbl="node1" presStyleIdx="0" presStyleCnt="2" custScaleX="274836" custLinFactNeighborX="-1433" custLinFactNeighborY="-88">
        <dgm:presLayoutVars>
          <dgm:bulletEnabled val="1"/>
        </dgm:presLayoutVars>
      </dgm:prSet>
      <dgm:spPr/>
    </dgm:pt>
    <dgm:pt modelId="{9D32ACAC-D592-432C-BD12-AC75D563D860}" type="pres">
      <dgm:prSet presAssocID="{F1EBB2BA-F0A5-4B40-9E84-0FD04BE33746}" presName="sibTrans" presStyleCnt="0"/>
      <dgm:spPr/>
    </dgm:pt>
    <dgm:pt modelId="{0E3B9AD1-2BD4-4B39-BD72-C37FD81773E6}" type="pres">
      <dgm:prSet presAssocID="{A2AA3245-4DCF-4BD5-9E17-398CCE3C949A}" presName="node" presStyleLbl="node1" presStyleIdx="1" presStyleCnt="2" custScaleX="290687">
        <dgm:presLayoutVars>
          <dgm:bulletEnabled val="1"/>
        </dgm:presLayoutVars>
      </dgm:prSet>
      <dgm:spPr/>
    </dgm:pt>
  </dgm:ptLst>
  <dgm:cxnLst>
    <dgm:cxn modelId="{BB77F568-A0C5-4F05-B269-8CF1D35209DB}" type="presOf" srcId="{86D9F461-28EB-4C3F-AEBF-D3153AA1ACA4}" destId="{4FA42A79-5EC7-4884-BD84-C9038D205C2A}" srcOrd="0" destOrd="0" presId="urn:microsoft.com/office/officeart/2005/8/layout/default"/>
    <dgm:cxn modelId="{21F85E69-6BD9-4B7B-B304-ACB00531D5EA}" type="presOf" srcId="{A2AA3245-4DCF-4BD5-9E17-398CCE3C949A}" destId="{0E3B9AD1-2BD4-4B39-BD72-C37FD81773E6}" srcOrd="0" destOrd="0" presId="urn:microsoft.com/office/officeart/2005/8/layout/default"/>
    <dgm:cxn modelId="{488E3480-1675-48BD-B522-1157080EEF03}" srcId="{19663922-5005-429D-81DA-F0FC33EF411F}" destId="{86D9F461-28EB-4C3F-AEBF-D3153AA1ACA4}" srcOrd="0" destOrd="0" parTransId="{A0F62176-F7E9-4048-BD65-859440EAC212}" sibTransId="{F1EBB2BA-F0A5-4B40-9E84-0FD04BE33746}"/>
    <dgm:cxn modelId="{D662338E-F332-446B-BCEF-35038B3B41BE}" type="presOf" srcId="{19663922-5005-429D-81DA-F0FC33EF411F}" destId="{F14768C8-21E1-4094-B49D-F20FB77451FA}" srcOrd="0" destOrd="0" presId="urn:microsoft.com/office/officeart/2005/8/layout/default"/>
    <dgm:cxn modelId="{014FF9F1-0AE7-415A-965C-152FA56997BE}" srcId="{19663922-5005-429D-81DA-F0FC33EF411F}" destId="{A2AA3245-4DCF-4BD5-9E17-398CCE3C949A}" srcOrd="1" destOrd="0" parTransId="{90392E4E-2067-47AA-B15E-57686406A48B}" sibTransId="{5E241479-8DB9-4BC5-A43F-06A488BD4CD6}"/>
    <dgm:cxn modelId="{F2C10137-FBE8-439E-80EF-B7B4EC83B935}" type="presParOf" srcId="{F14768C8-21E1-4094-B49D-F20FB77451FA}" destId="{4FA42A79-5EC7-4884-BD84-C9038D205C2A}" srcOrd="0" destOrd="0" presId="urn:microsoft.com/office/officeart/2005/8/layout/default"/>
    <dgm:cxn modelId="{3E5CD9F8-E1DD-4758-A434-205D16F29DF6}" type="presParOf" srcId="{F14768C8-21E1-4094-B49D-F20FB77451FA}" destId="{9D32ACAC-D592-432C-BD12-AC75D563D860}" srcOrd="1" destOrd="0" presId="urn:microsoft.com/office/officeart/2005/8/layout/default"/>
    <dgm:cxn modelId="{0DC35713-66FB-4EB4-9FB4-F077896C29A3}" type="presParOf" srcId="{F14768C8-21E1-4094-B49D-F20FB77451FA}" destId="{0E3B9AD1-2BD4-4B39-BD72-C37FD81773E6}" srcOrd="2" destOrd="0" presId="urn:microsoft.com/office/officeart/2005/8/layout/defaul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663922-5005-429D-81DA-F0FC33EF411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86D9F461-28EB-4C3F-AEBF-D3153AA1ACA4}">
      <dgm:prSet phldrT="[Text]" custT="1"/>
      <dgm:spPr>
        <a:solidFill>
          <a:schemeClr val="tx2"/>
        </a:solidFill>
      </dgm:spPr>
      <dgm:t>
        <a:bodyPr/>
        <a:lstStyle/>
        <a:p>
          <a:r>
            <a:rPr lang="en-US" sz="1600" dirty="0"/>
            <a:t>Can withdraw amount saved easily</a:t>
          </a:r>
        </a:p>
      </dgm:t>
    </dgm:pt>
    <dgm:pt modelId="{A0F62176-F7E9-4048-BD65-859440EAC212}" type="parTrans" cxnId="{488E3480-1675-48BD-B522-1157080EEF03}">
      <dgm:prSet/>
      <dgm:spPr/>
      <dgm:t>
        <a:bodyPr/>
        <a:lstStyle/>
        <a:p>
          <a:endParaRPr lang="en-US" sz="1600"/>
        </a:p>
      </dgm:t>
    </dgm:pt>
    <dgm:pt modelId="{F1EBB2BA-F0A5-4B40-9E84-0FD04BE33746}" type="sibTrans" cxnId="{488E3480-1675-48BD-B522-1157080EEF03}">
      <dgm:prSet/>
      <dgm:spPr/>
      <dgm:t>
        <a:bodyPr/>
        <a:lstStyle/>
        <a:p>
          <a:endParaRPr lang="en-US" sz="1600"/>
        </a:p>
      </dgm:t>
    </dgm:pt>
    <dgm:pt modelId="{A2AA3245-4DCF-4BD5-9E17-398CCE3C949A}">
      <dgm:prSet phldrT="[Text]" custT="1"/>
      <dgm:spPr>
        <a:solidFill>
          <a:schemeClr val="accent5"/>
        </a:solidFill>
      </dgm:spPr>
      <dgm:t>
        <a:bodyPr/>
        <a:lstStyle/>
        <a:p>
          <a:r>
            <a:rPr lang="en-US" sz="1600" dirty="0"/>
            <a:t>Can access the money invested </a:t>
          </a:r>
          <a:br>
            <a:rPr lang="en-US" sz="1600" dirty="0"/>
          </a:br>
          <a:r>
            <a:rPr lang="en-US" sz="1600" dirty="0"/>
            <a:t>but takes longer</a:t>
          </a:r>
        </a:p>
      </dgm:t>
    </dgm:pt>
    <dgm:pt modelId="{90392E4E-2067-47AA-B15E-57686406A48B}" type="parTrans" cxnId="{014FF9F1-0AE7-415A-965C-152FA56997BE}">
      <dgm:prSet/>
      <dgm:spPr/>
      <dgm:t>
        <a:bodyPr/>
        <a:lstStyle/>
        <a:p>
          <a:endParaRPr lang="en-US" sz="1600"/>
        </a:p>
      </dgm:t>
    </dgm:pt>
    <dgm:pt modelId="{5E241479-8DB9-4BC5-A43F-06A488BD4CD6}" type="sibTrans" cxnId="{014FF9F1-0AE7-415A-965C-152FA56997BE}">
      <dgm:prSet/>
      <dgm:spPr/>
      <dgm:t>
        <a:bodyPr/>
        <a:lstStyle/>
        <a:p>
          <a:endParaRPr lang="en-US" sz="1600"/>
        </a:p>
      </dgm:t>
    </dgm:pt>
    <dgm:pt modelId="{F14768C8-21E1-4094-B49D-F20FB77451FA}" type="pres">
      <dgm:prSet presAssocID="{19663922-5005-429D-81DA-F0FC33EF411F}" presName="diagram" presStyleCnt="0">
        <dgm:presLayoutVars>
          <dgm:dir/>
          <dgm:resizeHandles val="exact"/>
        </dgm:presLayoutVars>
      </dgm:prSet>
      <dgm:spPr/>
    </dgm:pt>
    <dgm:pt modelId="{4FA42A79-5EC7-4884-BD84-C9038D205C2A}" type="pres">
      <dgm:prSet presAssocID="{86D9F461-28EB-4C3F-AEBF-D3153AA1ACA4}" presName="node" presStyleLbl="node1" presStyleIdx="0" presStyleCnt="2" custScaleX="274836" custLinFactNeighborX="-1433" custLinFactNeighborY="-88">
        <dgm:presLayoutVars>
          <dgm:bulletEnabled val="1"/>
        </dgm:presLayoutVars>
      </dgm:prSet>
      <dgm:spPr/>
    </dgm:pt>
    <dgm:pt modelId="{9D32ACAC-D592-432C-BD12-AC75D563D860}" type="pres">
      <dgm:prSet presAssocID="{F1EBB2BA-F0A5-4B40-9E84-0FD04BE33746}" presName="sibTrans" presStyleCnt="0"/>
      <dgm:spPr/>
    </dgm:pt>
    <dgm:pt modelId="{0E3B9AD1-2BD4-4B39-BD72-C37FD81773E6}" type="pres">
      <dgm:prSet presAssocID="{A2AA3245-4DCF-4BD5-9E17-398CCE3C949A}" presName="node" presStyleLbl="node1" presStyleIdx="1" presStyleCnt="2" custScaleX="290687">
        <dgm:presLayoutVars>
          <dgm:bulletEnabled val="1"/>
        </dgm:presLayoutVars>
      </dgm:prSet>
      <dgm:spPr/>
    </dgm:pt>
  </dgm:ptLst>
  <dgm:cxnLst>
    <dgm:cxn modelId="{BB77F568-A0C5-4F05-B269-8CF1D35209DB}" type="presOf" srcId="{86D9F461-28EB-4C3F-AEBF-D3153AA1ACA4}" destId="{4FA42A79-5EC7-4884-BD84-C9038D205C2A}" srcOrd="0" destOrd="0" presId="urn:microsoft.com/office/officeart/2005/8/layout/default"/>
    <dgm:cxn modelId="{21F85E69-6BD9-4B7B-B304-ACB00531D5EA}" type="presOf" srcId="{A2AA3245-4DCF-4BD5-9E17-398CCE3C949A}" destId="{0E3B9AD1-2BD4-4B39-BD72-C37FD81773E6}" srcOrd="0" destOrd="0" presId="urn:microsoft.com/office/officeart/2005/8/layout/default"/>
    <dgm:cxn modelId="{488E3480-1675-48BD-B522-1157080EEF03}" srcId="{19663922-5005-429D-81DA-F0FC33EF411F}" destId="{86D9F461-28EB-4C3F-AEBF-D3153AA1ACA4}" srcOrd="0" destOrd="0" parTransId="{A0F62176-F7E9-4048-BD65-859440EAC212}" sibTransId="{F1EBB2BA-F0A5-4B40-9E84-0FD04BE33746}"/>
    <dgm:cxn modelId="{D662338E-F332-446B-BCEF-35038B3B41BE}" type="presOf" srcId="{19663922-5005-429D-81DA-F0FC33EF411F}" destId="{F14768C8-21E1-4094-B49D-F20FB77451FA}" srcOrd="0" destOrd="0" presId="urn:microsoft.com/office/officeart/2005/8/layout/default"/>
    <dgm:cxn modelId="{014FF9F1-0AE7-415A-965C-152FA56997BE}" srcId="{19663922-5005-429D-81DA-F0FC33EF411F}" destId="{A2AA3245-4DCF-4BD5-9E17-398CCE3C949A}" srcOrd="1" destOrd="0" parTransId="{90392E4E-2067-47AA-B15E-57686406A48B}" sibTransId="{5E241479-8DB9-4BC5-A43F-06A488BD4CD6}"/>
    <dgm:cxn modelId="{F2C10137-FBE8-439E-80EF-B7B4EC83B935}" type="presParOf" srcId="{F14768C8-21E1-4094-B49D-F20FB77451FA}" destId="{4FA42A79-5EC7-4884-BD84-C9038D205C2A}" srcOrd="0" destOrd="0" presId="urn:microsoft.com/office/officeart/2005/8/layout/default"/>
    <dgm:cxn modelId="{3E5CD9F8-E1DD-4758-A434-205D16F29DF6}" type="presParOf" srcId="{F14768C8-21E1-4094-B49D-F20FB77451FA}" destId="{9D32ACAC-D592-432C-BD12-AC75D563D860}" srcOrd="1" destOrd="0" presId="urn:microsoft.com/office/officeart/2005/8/layout/default"/>
    <dgm:cxn modelId="{0DC35713-66FB-4EB4-9FB4-F077896C29A3}" type="presParOf" srcId="{F14768C8-21E1-4094-B49D-F20FB77451FA}" destId="{0E3B9AD1-2BD4-4B39-BD72-C37FD81773E6}" srcOrd="2" destOrd="0" presId="urn:microsoft.com/office/officeart/2005/8/layout/defaul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DCCFC5-7636-4708-8BDB-5FA177B61A1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B048ACA1-0B92-49AC-A36C-BD4FD4212B5C}">
      <dgm:prSet phldrT="[Text]" custT="1"/>
      <dgm:spPr/>
      <dgm:t>
        <a:bodyPr/>
        <a:lstStyle/>
        <a:p>
          <a:r>
            <a:rPr lang="en-US" sz="2200" b="1" dirty="0">
              <a:latin typeface="+mj-lt"/>
            </a:rPr>
            <a:t>Keep the change</a:t>
          </a:r>
        </a:p>
      </dgm:t>
    </dgm:pt>
    <dgm:pt modelId="{43263D7C-6990-40F5-896F-600AAD7E930F}" type="parTrans" cxnId="{9EC26725-620B-496E-ADCE-F84734B57521}">
      <dgm:prSet/>
      <dgm:spPr/>
      <dgm:t>
        <a:bodyPr/>
        <a:lstStyle/>
        <a:p>
          <a:endParaRPr lang="en-US" sz="2200" b="1">
            <a:latin typeface="+mj-lt"/>
          </a:endParaRPr>
        </a:p>
      </dgm:t>
    </dgm:pt>
    <dgm:pt modelId="{F890E2D8-9E15-40B6-BBE6-39E70B32DB5B}" type="sibTrans" cxnId="{9EC26725-620B-496E-ADCE-F84734B57521}">
      <dgm:prSet/>
      <dgm:spPr/>
      <dgm:t>
        <a:bodyPr/>
        <a:lstStyle/>
        <a:p>
          <a:endParaRPr lang="en-US" sz="2200" b="1">
            <a:latin typeface="+mj-lt"/>
          </a:endParaRPr>
        </a:p>
      </dgm:t>
    </dgm:pt>
    <dgm:pt modelId="{8F1C7B81-A56F-4CAD-870A-D642F328B5D4}">
      <dgm:prSet phldrT="[Text]" custT="1"/>
      <dgm:spPr/>
      <dgm:t>
        <a:bodyPr/>
        <a:lstStyle/>
        <a:p>
          <a:r>
            <a:rPr lang="en-US" sz="2200" b="1" dirty="0">
              <a:latin typeface="+mj-lt"/>
            </a:rPr>
            <a:t>Use direct deposit</a:t>
          </a:r>
        </a:p>
      </dgm:t>
    </dgm:pt>
    <dgm:pt modelId="{E964EE73-1CD4-473B-A4B7-B46E9F07608C}" type="parTrans" cxnId="{CE47B3F2-FA20-4DF7-8B2D-835CE200186B}">
      <dgm:prSet/>
      <dgm:spPr/>
      <dgm:t>
        <a:bodyPr/>
        <a:lstStyle/>
        <a:p>
          <a:endParaRPr lang="en-US" sz="2200" b="1">
            <a:latin typeface="+mj-lt"/>
          </a:endParaRPr>
        </a:p>
      </dgm:t>
    </dgm:pt>
    <dgm:pt modelId="{CE76BF8F-1502-49AE-9CC8-A7020E55CDBA}" type="sibTrans" cxnId="{CE47B3F2-FA20-4DF7-8B2D-835CE200186B}">
      <dgm:prSet/>
      <dgm:spPr/>
      <dgm:t>
        <a:bodyPr/>
        <a:lstStyle/>
        <a:p>
          <a:endParaRPr lang="en-US" sz="2200" b="1">
            <a:latin typeface="+mj-lt"/>
          </a:endParaRPr>
        </a:p>
      </dgm:t>
    </dgm:pt>
    <dgm:pt modelId="{B3B9C2AB-4F6D-4FF8-B4A6-65312077C3C6}">
      <dgm:prSet phldrT="[Text]" custT="1"/>
      <dgm:spPr/>
      <dgm:t>
        <a:bodyPr/>
        <a:lstStyle/>
        <a:p>
          <a:r>
            <a:rPr lang="en-US" sz="2200" b="1" dirty="0">
              <a:latin typeface="+mj-lt"/>
            </a:rPr>
            <a:t>Pay your bills on time </a:t>
          </a:r>
        </a:p>
        <a:p>
          <a:r>
            <a:rPr lang="en-US" sz="2200" b="1" dirty="0">
              <a:latin typeface="+mj-lt"/>
            </a:rPr>
            <a:t>(avoid fees)</a:t>
          </a:r>
        </a:p>
      </dgm:t>
    </dgm:pt>
    <dgm:pt modelId="{CC2E7364-5AAA-4EF7-92F6-70595C77F07A}" type="parTrans" cxnId="{C6D11FA5-9CDB-4D8E-BC6A-8218B22CDFE6}">
      <dgm:prSet/>
      <dgm:spPr/>
      <dgm:t>
        <a:bodyPr/>
        <a:lstStyle/>
        <a:p>
          <a:endParaRPr lang="en-US" sz="2200" b="1">
            <a:latin typeface="+mj-lt"/>
          </a:endParaRPr>
        </a:p>
      </dgm:t>
    </dgm:pt>
    <dgm:pt modelId="{A3F96EA8-B27F-4E60-A865-4F59AEFE0998}" type="sibTrans" cxnId="{C6D11FA5-9CDB-4D8E-BC6A-8218B22CDFE6}">
      <dgm:prSet/>
      <dgm:spPr/>
      <dgm:t>
        <a:bodyPr/>
        <a:lstStyle/>
        <a:p>
          <a:endParaRPr lang="en-US" sz="2200" b="1">
            <a:latin typeface="+mj-lt"/>
          </a:endParaRPr>
        </a:p>
      </dgm:t>
    </dgm:pt>
    <dgm:pt modelId="{6E4E81F6-95F3-47C8-8D8B-6A3F50EC285C}">
      <dgm:prSet phldrT="[Text]" custT="1"/>
      <dgm:spPr/>
      <dgm:t>
        <a:bodyPr/>
        <a:lstStyle/>
        <a:p>
          <a:r>
            <a:rPr lang="en-US" sz="2200" b="1" dirty="0">
              <a:latin typeface="+mj-lt"/>
            </a:rPr>
            <a:t>Shop smart</a:t>
          </a:r>
        </a:p>
      </dgm:t>
    </dgm:pt>
    <dgm:pt modelId="{F8692649-09F3-4244-86E0-642992D9DA02}" type="parTrans" cxnId="{C12A04A0-E552-4965-924B-1DD930FCB104}">
      <dgm:prSet/>
      <dgm:spPr/>
      <dgm:t>
        <a:bodyPr/>
        <a:lstStyle/>
        <a:p>
          <a:endParaRPr lang="en-US" sz="2200" b="1">
            <a:latin typeface="+mj-lt"/>
          </a:endParaRPr>
        </a:p>
      </dgm:t>
    </dgm:pt>
    <dgm:pt modelId="{C4EF587C-EA4D-47AB-812B-7F946CAEB173}" type="sibTrans" cxnId="{C12A04A0-E552-4965-924B-1DD930FCB104}">
      <dgm:prSet/>
      <dgm:spPr/>
      <dgm:t>
        <a:bodyPr/>
        <a:lstStyle/>
        <a:p>
          <a:endParaRPr lang="en-US" sz="2200" b="1">
            <a:latin typeface="+mj-lt"/>
          </a:endParaRPr>
        </a:p>
      </dgm:t>
    </dgm:pt>
    <dgm:pt modelId="{2B5AE80C-0C9B-4460-85A6-C7831DED07B1}">
      <dgm:prSet phldrT="[Text]" custT="1"/>
      <dgm:spPr/>
      <dgm:t>
        <a:bodyPr/>
        <a:lstStyle/>
        <a:p>
          <a:r>
            <a:rPr lang="en-US" sz="2200" b="1" dirty="0">
              <a:latin typeface="+mj-lt"/>
            </a:rPr>
            <a:t>Save unexpected income</a:t>
          </a:r>
        </a:p>
      </dgm:t>
    </dgm:pt>
    <dgm:pt modelId="{E237EE44-7C13-4C1F-9E63-DBA9C7C5343D}" type="parTrans" cxnId="{291FEA8A-718B-4260-93B7-2D2381BE0F04}">
      <dgm:prSet/>
      <dgm:spPr/>
      <dgm:t>
        <a:bodyPr/>
        <a:lstStyle/>
        <a:p>
          <a:endParaRPr lang="en-US" sz="2200" b="1">
            <a:latin typeface="+mj-lt"/>
          </a:endParaRPr>
        </a:p>
      </dgm:t>
    </dgm:pt>
    <dgm:pt modelId="{91D217E1-49D3-4663-9D27-E9930EBDCD33}" type="sibTrans" cxnId="{291FEA8A-718B-4260-93B7-2D2381BE0F04}">
      <dgm:prSet/>
      <dgm:spPr/>
      <dgm:t>
        <a:bodyPr/>
        <a:lstStyle/>
        <a:p>
          <a:endParaRPr lang="en-US" sz="2200" b="1">
            <a:latin typeface="+mj-lt"/>
          </a:endParaRPr>
        </a:p>
      </dgm:t>
    </dgm:pt>
    <dgm:pt modelId="{9E0FEB4B-7524-47DC-B822-F576075B8773}">
      <dgm:prSet phldrT="[Text]" custT="1"/>
      <dgm:spPr/>
      <dgm:t>
        <a:bodyPr/>
        <a:lstStyle/>
        <a:p>
          <a:r>
            <a:rPr lang="en-US" sz="2200" b="1" dirty="0">
              <a:latin typeface="+mj-lt"/>
            </a:rPr>
            <a:t>Supplement income with public benefits</a:t>
          </a:r>
        </a:p>
      </dgm:t>
    </dgm:pt>
    <dgm:pt modelId="{A342749D-3084-4AA2-90E4-63BF986E73CE}" type="parTrans" cxnId="{99BDC180-0131-4D40-A68C-8879C2D96B1C}">
      <dgm:prSet/>
      <dgm:spPr/>
      <dgm:t>
        <a:bodyPr/>
        <a:lstStyle/>
        <a:p>
          <a:endParaRPr lang="en-US" sz="2200" b="1">
            <a:latin typeface="+mj-lt"/>
          </a:endParaRPr>
        </a:p>
      </dgm:t>
    </dgm:pt>
    <dgm:pt modelId="{7899E6A1-E825-49FF-BB66-CEA5ACCAC2AC}" type="sibTrans" cxnId="{99BDC180-0131-4D40-A68C-8879C2D96B1C}">
      <dgm:prSet/>
      <dgm:spPr/>
      <dgm:t>
        <a:bodyPr/>
        <a:lstStyle/>
        <a:p>
          <a:endParaRPr lang="en-US" sz="2200" b="1">
            <a:latin typeface="+mj-lt"/>
          </a:endParaRPr>
        </a:p>
      </dgm:t>
    </dgm:pt>
    <dgm:pt modelId="{67C017FE-6E59-4786-9917-0FA9EA2A809F}">
      <dgm:prSet phldrT="[Text]" custT="1"/>
      <dgm:spPr/>
      <dgm:t>
        <a:bodyPr/>
        <a:lstStyle/>
        <a:p>
          <a:r>
            <a:rPr lang="en-US" sz="2200" b="1" dirty="0">
              <a:latin typeface="+mj-lt"/>
            </a:rPr>
            <a:t>Consider increasing income</a:t>
          </a:r>
        </a:p>
      </dgm:t>
    </dgm:pt>
    <dgm:pt modelId="{9CC66A89-7019-42EC-9764-7B3E8F83C3FA}" type="parTrans" cxnId="{BD117676-627C-41CB-BF87-93CD6C287E29}">
      <dgm:prSet/>
      <dgm:spPr/>
      <dgm:t>
        <a:bodyPr/>
        <a:lstStyle/>
        <a:p>
          <a:endParaRPr lang="en-US" sz="2200" b="1">
            <a:latin typeface="+mj-lt"/>
          </a:endParaRPr>
        </a:p>
      </dgm:t>
    </dgm:pt>
    <dgm:pt modelId="{22B5C8B5-FCBA-4D3D-81FD-5999F3AB9D3D}" type="sibTrans" cxnId="{BD117676-627C-41CB-BF87-93CD6C287E29}">
      <dgm:prSet/>
      <dgm:spPr/>
      <dgm:t>
        <a:bodyPr/>
        <a:lstStyle/>
        <a:p>
          <a:endParaRPr lang="en-US" sz="2200" b="1">
            <a:latin typeface="+mj-lt"/>
          </a:endParaRPr>
        </a:p>
      </dgm:t>
    </dgm:pt>
    <dgm:pt modelId="{9D7BC616-E9DF-4BB9-9B42-59ACD874D658}" type="pres">
      <dgm:prSet presAssocID="{C7DCCFC5-7636-4708-8BDB-5FA177B61A11}" presName="diagram" presStyleCnt="0">
        <dgm:presLayoutVars>
          <dgm:dir/>
          <dgm:resizeHandles val="exact"/>
        </dgm:presLayoutVars>
      </dgm:prSet>
      <dgm:spPr/>
    </dgm:pt>
    <dgm:pt modelId="{FBABCE5C-131D-4D31-B20B-F0326C64D6CE}" type="pres">
      <dgm:prSet presAssocID="{B048ACA1-0B92-49AC-A36C-BD4FD4212B5C}" presName="node" presStyleLbl="node1" presStyleIdx="0" presStyleCnt="7">
        <dgm:presLayoutVars>
          <dgm:bulletEnabled val="1"/>
        </dgm:presLayoutVars>
      </dgm:prSet>
      <dgm:spPr/>
    </dgm:pt>
    <dgm:pt modelId="{E9E9F2EB-E2B8-4B97-BD5E-BAE7D5290433}" type="pres">
      <dgm:prSet presAssocID="{F890E2D8-9E15-40B6-BBE6-39E70B32DB5B}" presName="sibTrans" presStyleCnt="0"/>
      <dgm:spPr/>
    </dgm:pt>
    <dgm:pt modelId="{E00B0093-8E10-4CF8-8722-6391DAED0F8D}" type="pres">
      <dgm:prSet presAssocID="{8F1C7B81-A56F-4CAD-870A-D642F328B5D4}" presName="node" presStyleLbl="node1" presStyleIdx="1" presStyleCnt="7">
        <dgm:presLayoutVars>
          <dgm:bulletEnabled val="1"/>
        </dgm:presLayoutVars>
      </dgm:prSet>
      <dgm:spPr/>
    </dgm:pt>
    <dgm:pt modelId="{D1A1DB04-614C-4E92-9F90-7854F61642BF}" type="pres">
      <dgm:prSet presAssocID="{CE76BF8F-1502-49AE-9CC8-A7020E55CDBA}" presName="sibTrans" presStyleCnt="0"/>
      <dgm:spPr/>
    </dgm:pt>
    <dgm:pt modelId="{8CC30CE1-3865-4C06-80C3-0BF58CA081CD}" type="pres">
      <dgm:prSet presAssocID="{B3B9C2AB-4F6D-4FF8-B4A6-65312077C3C6}" presName="node" presStyleLbl="node1" presStyleIdx="2" presStyleCnt="7">
        <dgm:presLayoutVars>
          <dgm:bulletEnabled val="1"/>
        </dgm:presLayoutVars>
      </dgm:prSet>
      <dgm:spPr/>
    </dgm:pt>
    <dgm:pt modelId="{1BE78368-531F-443D-B121-CC38020068B3}" type="pres">
      <dgm:prSet presAssocID="{A3F96EA8-B27F-4E60-A865-4F59AEFE0998}" presName="sibTrans" presStyleCnt="0"/>
      <dgm:spPr/>
    </dgm:pt>
    <dgm:pt modelId="{826C4B61-535E-4BE3-9EF1-77B3A2EBCAB0}" type="pres">
      <dgm:prSet presAssocID="{6E4E81F6-95F3-47C8-8D8B-6A3F50EC285C}" presName="node" presStyleLbl="node1" presStyleIdx="3" presStyleCnt="7">
        <dgm:presLayoutVars>
          <dgm:bulletEnabled val="1"/>
        </dgm:presLayoutVars>
      </dgm:prSet>
      <dgm:spPr/>
    </dgm:pt>
    <dgm:pt modelId="{E834A698-EEB9-4EF9-ADAA-5C7AF264C1AA}" type="pres">
      <dgm:prSet presAssocID="{C4EF587C-EA4D-47AB-812B-7F946CAEB173}" presName="sibTrans" presStyleCnt="0"/>
      <dgm:spPr/>
    </dgm:pt>
    <dgm:pt modelId="{64FC8271-6A3D-40BD-B07D-231270474F29}" type="pres">
      <dgm:prSet presAssocID="{2B5AE80C-0C9B-4460-85A6-C7831DED07B1}" presName="node" presStyleLbl="node1" presStyleIdx="4" presStyleCnt="7">
        <dgm:presLayoutVars>
          <dgm:bulletEnabled val="1"/>
        </dgm:presLayoutVars>
      </dgm:prSet>
      <dgm:spPr/>
    </dgm:pt>
    <dgm:pt modelId="{F0433D39-E0A5-46D7-8133-03259CA39F4A}" type="pres">
      <dgm:prSet presAssocID="{91D217E1-49D3-4663-9D27-E9930EBDCD33}" presName="sibTrans" presStyleCnt="0"/>
      <dgm:spPr/>
    </dgm:pt>
    <dgm:pt modelId="{8B9475B7-217D-485A-99FB-8D6427872A93}" type="pres">
      <dgm:prSet presAssocID="{9E0FEB4B-7524-47DC-B822-F576075B8773}" presName="node" presStyleLbl="node1" presStyleIdx="5" presStyleCnt="7">
        <dgm:presLayoutVars>
          <dgm:bulletEnabled val="1"/>
        </dgm:presLayoutVars>
      </dgm:prSet>
      <dgm:spPr/>
    </dgm:pt>
    <dgm:pt modelId="{DD960B79-D577-4103-A1B6-7E705A84A7C7}" type="pres">
      <dgm:prSet presAssocID="{7899E6A1-E825-49FF-BB66-CEA5ACCAC2AC}" presName="sibTrans" presStyleCnt="0"/>
      <dgm:spPr/>
    </dgm:pt>
    <dgm:pt modelId="{E09BA5E0-E595-40BA-96F2-1057D2A1E469}" type="pres">
      <dgm:prSet presAssocID="{67C017FE-6E59-4786-9917-0FA9EA2A809F}" presName="node" presStyleLbl="node1" presStyleIdx="6" presStyleCnt="7">
        <dgm:presLayoutVars>
          <dgm:bulletEnabled val="1"/>
        </dgm:presLayoutVars>
      </dgm:prSet>
      <dgm:spPr/>
    </dgm:pt>
  </dgm:ptLst>
  <dgm:cxnLst>
    <dgm:cxn modelId="{1A6BF308-6D86-4CBE-B282-756AD3D67B09}" type="presOf" srcId="{B048ACA1-0B92-49AC-A36C-BD4FD4212B5C}" destId="{FBABCE5C-131D-4D31-B20B-F0326C64D6CE}" srcOrd="0" destOrd="0" presId="urn:microsoft.com/office/officeart/2005/8/layout/default"/>
    <dgm:cxn modelId="{BA8DDD0C-6BAF-4715-AB46-CC53CADA6CB4}" type="presOf" srcId="{2B5AE80C-0C9B-4460-85A6-C7831DED07B1}" destId="{64FC8271-6A3D-40BD-B07D-231270474F29}" srcOrd="0" destOrd="0" presId="urn:microsoft.com/office/officeart/2005/8/layout/default"/>
    <dgm:cxn modelId="{9EC26725-620B-496E-ADCE-F84734B57521}" srcId="{C7DCCFC5-7636-4708-8BDB-5FA177B61A11}" destId="{B048ACA1-0B92-49AC-A36C-BD4FD4212B5C}" srcOrd="0" destOrd="0" parTransId="{43263D7C-6990-40F5-896F-600AAD7E930F}" sibTransId="{F890E2D8-9E15-40B6-BBE6-39E70B32DB5B}"/>
    <dgm:cxn modelId="{5E28D861-9580-4B7E-A7C7-58D8EB4D444F}" type="presOf" srcId="{B3B9C2AB-4F6D-4FF8-B4A6-65312077C3C6}" destId="{8CC30CE1-3865-4C06-80C3-0BF58CA081CD}" srcOrd="0" destOrd="0" presId="urn:microsoft.com/office/officeart/2005/8/layout/default"/>
    <dgm:cxn modelId="{BD117676-627C-41CB-BF87-93CD6C287E29}" srcId="{C7DCCFC5-7636-4708-8BDB-5FA177B61A11}" destId="{67C017FE-6E59-4786-9917-0FA9EA2A809F}" srcOrd="6" destOrd="0" parTransId="{9CC66A89-7019-42EC-9764-7B3E8F83C3FA}" sibTransId="{22B5C8B5-FCBA-4D3D-81FD-5999F3AB9D3D}"/>
    <dgm:cxn modelId="{99BDC180-0131-4D40-A68C-8879C2D96B1C}" srcId="{C7DCCFC5-7636-4708-8BDB-5FA177B61A11}" destId="{9E0FEB4B-7524-47DC-B822-F576075B8773}" srcOrd="5" destOrd="0" parTransId="{A342749D-3084-4AA2-90E4-63BF986E73CE}" sibTransId="{7899E6A1-E825-49FF-BB66-CEA5ACCAC2AC}"/>
    <dgm:cxn modelId="{291FEA8A-718B-4260-93B7-2D2381BE0F04}" srcId="{C7DCCFC5-7636-4708-8BDB-5FA177B61A11}" destId="{2B5AE80C-0C9B-4460-85A6-C7831DED07B1}" srcOrd="4" destOrd="0" parTransId="{E237EE44-7C13-4C1F-9E63-DBA9C7C5343D}" sibTransId="{91D217E1-49D3-4663-9D27-E9930EBDCD33}"/>
    <dgm:cxn modelId="{C12A04A0-E552-4965-924B-1DD930FCB104}" srcId="{C7DCCFC5-7636-4708-8BDB-5FA177B61A11}" destId="{6E4E81F6-95F3-47C8-8D8B-6A3F50EC285C}" srcOrd="3" destOrd="0" parTransId="{F8692649-09F3-4244-86E0-642992D9DA02}" sibTransId="{C4EF587C-EA4D-47AB-812B-7F946CAEB173}"/>
    <dgm:cxn modelId="{C6D11FA5-9CDB-4D8E-BC6A-8218B22CDFE6}" srcId="{C7DCCFC5-7636-4708-8BDB-5FA177B61A11}" destId="{B3B9C2AB-4F6D-4FF8-B4A6-65312077C3C6}" srcOrd="2" destOrd="0" parTransId="{CC2E7364-5AAA-4EF7-92F6-70595C77F07A}" sibTransId="{A3F96EA8-B27F-4E60-A865-4F59AEFE0998}"/>
    <dgm:cxn modelId="{52104FA8-4B9E-4DA4-BE14-DCE6529986CC}" type="presOf" srcId="{C7DCCFC5-7636-4708-8BDB-5FA177B61A11}" destId="{9D7BC616-E9DF-4BB9-9B42-59ACD874D658}" srcOrd="0" destOrd="0" presId="urn:microsoft.com/office/officeart/2005/8/layout/default"/>
    <dgm:cxn modelId="{84D4C3C5-5826-425F-B550-9FEA1CAAD5C9}" type="presOf" srcId="{67C017FE-6E59-4786-9917-0FA9EA2A809F}" destId="{E09BA5E0-E595-40BA-96F2-1057D2A1E469}" srcOrd="0" destOrd="0" presId="urn:microsoft.com/office/officeart/2005/8/layout/default"/>
    <dgm:cxn modelId="{7EA28DD8-F211-49B1-85C9-0C3127627C85}" type="presOf" srcId="{9E0FEB4B-7524-47DC-B822-F576075B8773}" destId="{8B9475B7-217D-485A-99FB-8D6427872A93}" srcOrd="0" destOrd="0" presId="urn:microsoft.com/office/officeart/2005/8/layout/default"/>
    <dgm:cxn modelId="{49961AEE-5A47-429D-9802-2F1FEEA36D27}" type="presOf" srcId="{6E4E81F6-95F3-47C8-8D8B-6A3F50EC285C}" destId="{826C4B61-535E-4BE3-9EF1-77B3A2EBCAB0}" srcOrd="0" destOrd="0" presId="urn:microsoft.com/office/officeart/2005/8/layout/default"/>
    <dgm:cxn modelId="{CE47B3F2-FA20-4DF7-8B2D-835CE200186B}" srcId="{C7DCCFC5-7636-4708-8BDB-5FA177B61A11}" destId="{8F1C7B81-A56F-4CAD-870A-D642F328B5D4}" srcOrd="1" destOrd="0" parTransId="{E964EE73-1CD4-473B-A4B7-B46E9F07608C}" sibTransId="{CE76BF8F-1502-49AE-9CC8-A7020E55CDBA}"/>
    <dgm:cxn modelId="{43CEF8F6-4E76-45EF-B5BB-47D9ADB49D6C}" type="presOf" srcId="{8F1C7B81-A56F-4CAD-870A-D642F328B5D4}" destId="{E00B0093-8E10-4CF8-8722-6391DAED0F8D}" srcOrd="0" destOrd="0" presId="urn:microsoft.com/office/officeart/2005/8/layout/default"/>
    <dgm:cxn modelId="{45400523-375B-4B63-8627-894E1829D7C1}" type="presParOf" srcId="{9D7BC616-E9DF-4BB9-9B42-59ACD874D658}" destId="{FBABCE5C-131D-4D31-B20B-F0326C64D6CE}" srcOrd="0" destOrd="0" presId="urn:microsoft.com/office/officeart/2005/8/layout/default"/>
    <dgm:cxn modelId="{1B50AE09-5B0C-45DD-83BA-1309FFC77D4E}" type="presParOf" srcId="{9D7BC616-E9DF-4BB9-9B42-59ACD874D658}" destId="{E9E9F2EB-E2B8-4B97-BD5E-BAE7D5290433}" srcOrd="1" destOrd="0" presId="urn:microsoft.com/office/officeart/2005/8/layout/default"/>
    <dgm:cxn modelId="{1430C62D-AB6D-4322-84AA-BD79173C0914}" type="presParOf" srcId="{9D7BC616-E9DF-4BB9-9B42-59ACD874D658}" destId="{E00B0093-8E10-4CF8-8722-6391DAED0F8D}" srcOrd="2" destOrd="0" presId="urn:microsoft.com/office/officeart/2005/8/layout/default"/>
    <dgm:cxn modelId="{45DC0C46-BE4B-4628-A997-B051F3876EE0}" type="presParOf" srcId="{9D7BC616-E9DF-4BB9-9B42-59ACD874D658}" destId="{D1A1DB04-614C-4E92-9F90-7854F61642BF}" srcOrd="3" destOrd="0" presId="urn:microsoft.com/office/officeart/2005/8/layout/default"/>
    <dgm:cxn modelId="{F9D33733-C0BD-455B-A753-4897B34AF8D8}" type="presParOf" srcId="{9D7BC616-E9DF-4BB9-9B42-59ACD874D658}" destId="{8CC30CE1-3865-4C06-80C3-0BF58CA081CD}" srcOrd="4" destOrd="0" presId="urn:microsoft.com/office/officeart/2005/8/layout/default"/>
    <dgm:cxn modelId="{EC77A90B-410E-4840-8E98-AF54A11A28DF}" type="presParOf" srcId="{9D7BC616-E9DF-4BB9-9B42-59ACD874D658}" destId="{1BE78368-531F-443D-B121-CC38020068B3}" srcOrd="5" destOrd="0" presId="urn:microsoft.com/office/officeart/2005/8/layout/default"/>
    <dgm:cxn modelId="{E2E82E66-E54A-4F98-8AC7-993DE230BA9E}" type="presParOf" srcId="{9D7BC616-E9DF-4BB9-9B42-59ACD874D658}" destId="{826C4B61-535E-4BE3-9EF1-77B3A2EBCAB0}" srcOrd="6" destOrd="0" presId="urn:microsoft.com/office/officeart/2005/8/layout/default"/>
    <dgm:cxn modelId="{43DCEC90-5907-4AFA-B059-E58B588EEC38}" type="presParOf" srcId="{9D7BC616-E9DF-4BB9-9B42-59ACD874D658}" destId="{E834A698-EEB9-4EF9-ADAA-5C7AF264C1AA}" srcOrd="7" destOrd="0" presId="urn:microsoft.com/office/officeart/2005/8/layout/default"/>
    <dgm:cxn modelId="{89FB5965-B25B-4C02-A2DA-9C5436BFCE55}" type="presParOf" srcId="{9D7BC616-E9DF-4BB9-9B42-59ACD874D658}" destId="{64FC8271-6A3D-40BD-B07D-231270474F29}" srcOrd="8" destOrd="0" presId="urn:microsoft.com/office/officeart/2005/8/layout/default"/>
    <dgm:cxn modelId="{16EEA4E8-CF24-438E-AE87-50572ED03591}" type="presParOf" srcId="{9D7BC616-E9DF-4BB9-9B42-59ACD874D658}" destId="{F0433D39-E0A5-46D7-8133-03259CA39F4A}" srcOrd="9" destOrd="0" presId="urn:microsoft.com/office/officeart/2005/8/layout/default"/>
    <dgm:cxn modelId="{DF3600F5-0403-4641-A149-6FD1DD3BD34C}" type="presParOf" srcId="{9D7BC616-E9DF-4BB9-9B42-59ACD874D658}" destId="{8B9475B7-217D-485A-99FB-8D6427872A93}" srcOrd="10" destOrd="0" presId="urn:microsoft.com/office/officeart/2005/8/layout/default"/>
    <dgm:cxn modelId="{7C51D6E1-0CFA-495C-AE2D-29FF6A6650CC}" type="presParOf" srcId="{9D7BC616-E9DF-4BB9-9B42-59ACD874D658}" destId="{DD960B79-D577-4103-A1B6-7E705A84A7C7}" srcOrd="11" destOrd="0" presId="urn:microsoft.com/office/officeart/2005/8/layout/default"/>
    <dgm:cxn modelId="{0EFA39A5-784D-4607-88F7-743762BFD163}" type="presParOf" srcId="{9D7BC616-E9DF-4BB9-9B42-59ACD874D658}" destId="{E09BA5E0-E595-40BA-96F2-1057D2A1E469}"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42A79-5EC7-4884-BD84-C9038D205C2A}">
      <dsp:nvSpPr>
        <dsp:cNvPr id="0" name=""/>
        <dsp:cNvSpPr/>
      </dsp:nvSpPr>
      <dsp:spPr>
        <a:xfrm>
          <a:off x="1609808" y="71"/>
          <a:ext cx="3769177" cy="822856"/>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Money is set aside in a specified location (piggy bank or account)</a:t>
          </a:r>
        </a:p>
      </dsp:txBody>
      <dsp:txXfrm>
        <a:off x="1609808" y="71"/>
        <a:ext cx="3769177" cy="822856"/>
      </dsp:txXfrm>
    </dsp:sp>
    <dsp:sp modelId="{0E3B9AD1-2BD4-4B39-BD72-C37FD81773E6}">
      <dsp:nvSpPr>
        <dsp:cNvPr id="0" name=""/>
        <dsp:cNvSpPr/>
      </dsp:nvSpPr>
      <dsp:spPr>
        <a:xfrm>
          <a:off x="5516128" y="71"/>
          <a:ext cx="3986562" cy="822856"/>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n-lt"/>
            </a:rPr>
            <a:t>Money is placed into something else </a:t>
          </a:r>
          <a:br>
            <a:rPr lang="en-US" sz="1600" kern="1200" dirty="0">
              <a:latin typeface="+mn-lt"/>
            </a:rPr>
          </a:br>
          <a:r>
            <a:rPr lang="en-US" sz="1600" kern="1200" dirty="0">
              <a:latin typeface="+mn-lt"/>
            </a:rPr>
            <a:t>(e.g., stock), so it earns more money </a:t>
          </a:r>
        </a:p>
      </dsp:txBody>
      <dsp:txXfrm>
        <a:off x="5516128" y="71"/>
        <a:ext cx="3986562" cy="822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42A79-5EC7-4884-BD84-C9038D205C2A}">
      <dsp:nvSpPr>
        <dsp:cNvPr id="0" name=""/>
        <dsp:cNvSpPr/>
      </dsp:nvSpPr>
      <dsp:spPr>
        <a:xfrm>
          <a:off x="1076326" y="725"/>
          <a:ext cx="3763191" cy="821549"/>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Can start with as little as a penny</a:t>
          </a:r>
        </a:p>
      </dsp:txBody>
      <dsp:txXfrm>
        <a:off x="1076326" y="725"/>
        <a:ext cx="3763191" cy="821549"/>
      </dsp:txXfrm>
    </dsp:sp>
    <dsp:sp modelId="{0E3B9AD1-2BD4-4B39-BD72-C37FD81773E6}">
      <dsp:nvSpPr>
        <dsp:cNvPr id="0" name=""/>
        <dsp:cNvSpPr/>
      </dsp:nvSpPr>
      <dsp:spPr>
        <a:xfrm>
          <a:off x="4976442" y="725"/>
          <a:ext cx="3980231" cy="82154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Usually has a minimum amount to start with third-party vehicle</a:t>
          </a:r>
        </a:p>
      </dsp:txBody>
      <dsp:txXfrm>
        <a:off x="4976442" y="725"/>
        <a:ext cx="3980231" cy="8215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42A79-5EC7-4884-BD84-C9038D205C2A}">
      <dsp:nvSpPr>
        <dsp:cNvPr id="0" name=""/>
        <dsp:cNvSpPr/>
      </dsp:nvSpPr>
      <dsp:spPr>
        <a:xfrm>
          <a:off x="1056705" y="2"/>
          <a:ext cx="3763191" cy="821549"/>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Safe if stored in federally insured bank or credit union = low risk</a:t>
          </a:r>
        </a:p>
      </dsp:txBody>
      <dsp:txXfrm>
        <a:off x="1056705" y="2"/>
        <a:ext cx="3763191" cy="821549"/>
      </dsp:txXfrm>
    </dsp:sp>
    <dsp:sp modelId="{0E3B9AD1-2BD4-4B39-BD72-C37FD81773E6}">
      <dsp:nvSpPr>
        <dsp:cNvPr id="0" name=""/>
        <dsp:cNvSpPr/>
      </dsp:nvSpPr>
      <dsp:spPr>
        <a:xfrm>
          <a:off x="4976442" y="725"/>
          <a:ext cx="3980231" cy="82154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Achieving high returns on money is not guaranteed = high risk</a:t>
          </a:r>
        </a:p>
      </dsp:txBody>
      <dsp:txXfrm>
        <a:off x="4976442" y="725"/>
        <a:ext cx="3980231" cy="821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42A79-5EC7-4884-BD84-C9038D205C2A}">
      <dsp:nvSpPr>
        <dsp:cNvPr id="0" name=""/>
        <dsp:cNvSpPr/>
      </dsp:nvSpPr>
      <dsp:spPr>
        <a:xfrm>
          <a:off x="1056705" y="2"/>
          <a:ext cx="3763191" cy="821549"/>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Generally low interest rates earned</a:t>
          </a:r>
        </a:p>
      </dsp:txBody>
      <dsp:txXfrm>
        <a:off x="1056705" y="2"/>
        <a:ext cx="3763191" cy="821549"/>
      </dsp:txXfrm>
    </dsp:sp>
    <dsp:sp modelId="{0E3B9AD1-2BD4-4B39-BD72-C37FD81773E6}">
      <dsp:nvSpPr>
        <dsp:cNvPr id="0" name=""/>
        <dsp:cNvSpPr/>
      </dsp:nvSpPr>
      <dsp:spPr>
        <a:xfrm>
          <a:off x="4976442" y="725"/>
          <a:ext cx="3980231" cy="82154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On average, higher rates of return</a:t>
          </a:r>
        </a:p>
      </dsp:txBody>
      <dsp:txXfrm>
        <a:off x="4976442" y="725"/>
        <a:ext cx="3980231" cy="8215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42A79-5EC7-4884-BD84-C9038D205C2A}">
      <dsp:nvSpPr>
        <dsp:cNvPr id="0" name=""/>
        <dsp:cNvSpPr/>
      </dsp:nvSpPr>
      <dsp:spPr>
        <a:xfrm>
          <a:off x="1056705" y="2"/>
          <a:ext cx="3763191" cy="821549"/>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Can withdraw amount saved easily</a:t>
          </a:r>
        </a:p>
      </dsp:txBody>
      <dsp:txXfrm>
        <a:off x="1056705" y="2"/>
        <a:ext cx="3763191" cy="821549"/>
      </dsp:txXfrm>
    </dsp:sp>
    <dsp:sp modelId="{0E3B9AD1-2BD4-4B39-BD72-C37FD81773E6}">
      <dsp:nvSpPr>
        <dsp:cNvPr id="0" name=""/>
        <dsp:cNvSpPr/>
      </dsp:nvSpPr>
      <dsp:spPr>
        <a:xfrm>
          <a:off x="4976442" y="725"/>
          <a:ext cx="3980231" cy="82154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Can access the money invested </a:t>
          </a:r>
          <a:br>
            <a:rPr lang="en-US" sz="1600" kern="1200" dirty="0"/>
          </a:br>
          <a:r>
            <a:rPr lang="en-US" sz="1600" kern="1200" dirty="0"/>
            <a:t>but takes longer</a:t>
          </a:r>
        </a:p>
      </dsp:txBody>
      <dsp:txXfrm>
        <a:off x="4976442" y="725"/>
        <a:ext cx="3980231" cy="8215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BCE5C-131D-4D31-B20B-F0326C64D6CE}">
      <dsp:nvSpPr>
        <dsp:cNvPr id="0" name=""/>
        <dsp:cNvSpPr/>
      </dsp:nvSpPr>
      <dsp:spPr>
        <a:xfrm>
          <a:off x="3080" y="544963"/>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mj-lt"/>
            </a:rPr>
            <a:t>Keep the change</a:t>
          </a:r>
        </a:p>
      </dsp:txBody>
      <dsp:txXfrm>
        <a:off x="3080" y="544963"/>
        <a:ext cx="2444055" cy="1466433"/>
      </dsp:txXfrm>
    </dsp:sp>
    <dsp:sp modelId="{E00B0093-8E10-4CF8-8722-6391DAED0F8D}">
      <dsp:nvSpPr>
        <dsp:cNvPr id="0" name=""/>
        <dsp:cNvSpPr/>
      </dsp:nvSpPr>
      <dsp:spPr>
        <a:xfrm>
          <a:off x="2691541" y="544963"/>
          <a:ext cx="2444055" cy="1466433"/>
        </a:xfrm>
        <a:prstGeom prst="rect">
          <a:avLst/>
        </a:prstGeom>
        <a:solidFill>
          <a:schemeClr val="accent2">
            <a:hueOff val="260764"/>
            <a:satOff val="1426"/>
            <a:lumOff val="3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mj-lt"/>
            </a:rPr>
            <a:t>Use direct deposit</a:t>
          </a:r>
        </a:p>
      </dsp:txBody>
      <dsp:txXfrm>
        <a:off x="2691541" y="544963"/>
        <a:ext cx="2444055" cy="1466433"/>
      </dsp:txXfrm>
    </dsp:sp>
    <dsp:sp modelId="{8CC30CE1-3865-4C06-80C3-0BF58CA081CD}">
      <dsp:nvSpPr>
        <dsp:cNvPr id="0" name=""/>
        <dsp:cNvSpPr/>
      </dsp:nvSpPr>
      <dsp:spPr>
        <a:xfrm>
          <a:off x="5380002" y="544963"/>
          <a:ext cx="2444055" cy="1466433"/>
        </a:xfrm>
        <a:prstGeom prst="rect">
          <a:avLst/>
        </a:prstGeom>
        <a:solidFill>
          <a:schemeClr val="accent2">
            <a:hueOff val="521529"/>
            <a:satOff val="2851"/>
            <a:lumOff val="7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mj-lt"/>
            </a:rPr>
            <a:t>Pay your bills on time </a:t>
          </a:r>
        </a:p>
        <a:p>
          <a:pPr marL="0" lvl="0" indent="0" algn="ctr" defTabSz="977900">
            <a:lnSpc>
              <a:spcPct val="90000"/>
            </a:lnSpc>
            <a:spcBef>
              <a:spcPct val="0"/>
            </a:spcBef>
            <a:spcAft>
              <a:spcPct val="35000"/>
            </a:spcAft>
            <a:buNone/>
          </a:pPr>
          <a:r>
            <a:rPr lang="en-US" sz="2200" b="1" kern="1200" dirty="0">
              <a:latin typeface="+mj-lt"/>
            </a:rPr>
            <a:t>(avoid fees)</a:t>
          </a:r>
        </a:p>
      </dsp:txBody>
      <dsp:txXfrm>
        <a:off x="5380002" y="544963"/>
        <a:ext cx="2444055" cy="1466433"/>
      </dsp:txXfrm>
    </dsp:sp>
    <dsp:sp modelId="{826C4B61-535E-4BE3-9EF1-77B3A2EBCAB0}">
      <dsp:nvSpPr>
        <dsp:cNvPr id="0" name=""/>
        <dsp:cNvSpPr/>
      </dsp:nvSpPr>
      <dsp:spPr>
        <a:xfrm>
          <a:off x="8068463" y="544963"/>
          <a:ext cx="2444055" cy="1466433"/>
        </a:xfrm>
        <a:prstGeom prst="rect">
          <a:avLst/>
        </a:prstGeom>
        <a:solidFill>
          <a:schemeClr val="accent2">
            <a:hueOff val="782293"/>
            <a:satOff val="4277"/>
            <a:lumOff val="1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mj-lt"/>
            </a:rPr>
            <a:t>Shop smart</a:t>
          </a:r>
        </a:p>
      </dsp:txBody>
      <dsp:txXfrm>
        <a:off x="8068463" y="544963"/>
        <a:ext cx="2444055" cy="1466433"/>
      </dsp:txXfrm>
    </dsp:sp>
    <dsp:sp modelId="{64FC8271-6A3D-40BD-B07D-231270474F29}">
      <dsp:nvSpPr>
        <dsp:cNvPr id="0" name=""/>
        <dsp:cNvSpPr/>
      </dsp:nvSpPr>
      <dsp:spPr>
        <a:xfrm>
          <a:off x="1347311" y="2255802"/>
          <a:ext cx="2444055" cy="1466433"/>
        </a:xfrm>
        <a:prstGeom prst="rect">
          <a:avLst/>
        </a:prstGeom>
        <a:solidFill>
          <a:schemeClr val="accent2">
            <a:hueOff val="1043057"/>
            <a:satOff val="5703"/>
            <a:lumOff val="14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mj-lt"/>
            </a:rPr>
            <a:t>Save unexpected income</a:t>
          </a:r>
        </a:p>
      </dsp:txBody>
      <dsp:txXfrm>
        <a:off x="1347311" y="2255802"/>
        <a:ext cx="2444055" cy="1466433"/>
      </dsp:txXfrm>
    </dsp:sp>
    <dsp:sp modelId="{8B9475B7-217D-485A-99FB-8D6427872A93}">
      <dsp:nvSpPr>
        <dsp:cNvPr id="0" name=""/>
        <dsp:cNvSpPr/>
      </dsp:nvSpPr>
      <dsp:spPr>
        <a:xfrm>
          <a:off x="4035772" y="2255802"/>
          <a:ext cx="2444055" cy="1466433"/>
        </a:xfrm>
        <a:prstGeom prst="rect">
          <a:avLst/>
        </a:prstGeom>
        <a:solidFill>
          <a:schemeClr val="accent2">
            <a:hueOff val="1303821"/>
            <a:satOff val="7128"/>
            <a:lumOff val="17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mj-lt"/>
            </a:rPr>
            <a:t>Supplement income with public benefits</a:t>
          </a:r>
        </a:p>
      </dsp:txBody>
      <dsp:txXfrm>
        <a:off x="4035772" y="2255802"/>
        <a:ext cx="2444055" cy="1466433"/>
      </dsp:txXfrm>
    </dsp:sp>
    <dsp:sp modelId="{E09BA5E0-E595-40BA-96F2-1057D2A1E469}">
      <dsp:nvSpPr>
        <dsp:cNvPr id="0" name=""/>
        <dsp:cNvSpPr/>
      </dsp:nvSpPr>
      <dsp:spPr>
        <a:xfrm>
          <a:off x="6724233" y="2255802"/>
          <a:ext cx="2444055" cy="1466433"/>
        </a:xfrm>
        <a:prstGeom prst="rect">
          <a:avLst/>
        </a:prstGeom>
        <a:solidFill>
          <a:schemeClr val="accent2">
            <a:hueOff val="1564586"/>
            <a:satOff val="8554"/>
            <a:lumOff val="2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mj-lt"/>
            </a:rPr>
            <a:t>Consider increasing income</a:t>
          </a:r>
        </a:p>
      </dsp:txBody>
      <dsp:txXfrm>
        <a:off x="6724233" y="2255802"/>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275ED0-DCFF-7942-A182-5D4C16C7D7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90F4CA33-80A8-6F4E-AEB2-39D04D569222}"/>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935E73C5-7F33-264A-900B-AB506D2CCB36}" type="datetime1">
              <a:rPr lang="en-US" altLang="en-US"/>
              <a:pPr/>
              <a:t>9/5/2025</a:t>
            </a:fld>
            <a:endParaRPr lang="en-US" altLang="en-US"/>
          </a:p>
        </p:txBody>
      </p:sp>
      <p:sp>
        <p:nvSpPr>
          <p:cNvPr id="4" name="Footer Placeholder 3">
            <a:extLst>
              <a:ext uri="{FF2B5EF4-FFF2-40B4-BE49-F238E27FC236}">
                <a16:creationId xmlns:a16="http://schemas.microsoft.com/office/drawing/2014/main" id="{196ACDAB-A2E2-584D-9FC8-054C29F07E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520C4282-B8D1-F246-8DF4-089AA7CC3DC5}"/>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3B42E44E-9E8D-A249-9C9C-5D717062DD6F}"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7148C-20E7-2D41-93CB-822E441678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68767E94-A984-DB41-A997-1BD651A9CD4C}"/>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70A2137E-848F-0342-8055-30CD95541371}" type="datetime1">
              <a:rPr lang="en-US" altLang="en-US"/>
              <a:pPr/>
              <a:t>9/5/2025</a:t>
            </a:fld>
            <a:endParaRPr lang="en-US" altLang="en-US"/>
          </a:p>
        </p:txBody>
      </p:sp>
      <p:sp>
        <p:nvSpPr>
          <p:cNvPr id="4" name="Slide Image Placeholder 3">
            <a:extLst>
              <a:ext uri="{FF2B5EF4-FFF2-40B4-BE49-F238E27FC236}">
                <a16:creationId xmlns:a16="http://schemas.microsoft.com/office/drawing/2014/main" id="{BE2E3C9E-FC63-6A46-B740-0ADB5AEEE52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96F9CC-58AA-F547-992A-C3465AE478C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106CEFD-4FB4-BE4E-966C-F812CFD7DC3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A2B7D8B0-F0C0-1B40-ACEB-6A8FAAB52EC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C414C384-28AA-884D-8292-3760C8D4C21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ecf.org/m/resourcedoc/aecf-keyscurriculumfacilitator-key6-2019.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9867208-695D-FF4A-81A4-E2A57C2B2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287165D-31FC-BD41-A626-A176B2A70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For internal use by facilitators. This sample agenda mirrors the agenda in the facilitator guide. Recent updates to the curriculum appear in this slide but may not yet appear in the facilitator guide. Updates to the guides are in progress. </a:t>
            </a:r>
            <a:r>
              <a:rPr lang="en-US" altLang="en-US" dirty="0">
                <a:ea typeface="ＭＳ Ｐゴシック"/>
                <a:cs typeface="Calibri"/>
              </a:rPr>
              <a:t>Facilitators will want to keep close track of session time and balance delivering the content and encouraging discussions to keep the session one to 1.5 hours long.</a:t>
            </a:r>
          </a:p>
        </p:txBody>
      </p:sp>
      <p:sp>
        <p:nvSpPr>
          <p:cNvPr id="55300" name="Slide Number Placeholder 3">
            <a:extLst>
              <a:ext uri="{FF2B5EF4-FFF2-40B4-BE49-F238E27FC236}">
                <a16:creationId xmlns:a16="http://schemas.microsoft.com/office/drawing/2014/main" id="{31F9BCE4-48E2-4543-8519-1222536902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497454-DD73-E54E-AF5A-1E629EE40EC0}" type="slidenum">
              <a:rPr lang="en-US" altLang="en-US" sz="1200">
                <a:latin typeface="Calibri" panose="020F0502020204030204" pitchFamily="34" charset="0"/>
              </a:rPr>
              <a:pPr/>
              <a:t>1</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4107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66F5FE54-67D8-AA4F-8934-C313DAC567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3640C873-9C22-E44D-9CD6-15AA74DA45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Reference back to page 10 about strategies to find additional money to save:</a:t>
            </a:r>
          </a:p>
          <a:p>
            <a:r>
              <a:rPr lang="en-US" b="1" dirty="0"/>
              <a:t>Keep the change </a:t>
            </a:r>
            <a:r>
              <a:rPr lang="en-US" dirty="0"/>
              <a:t>and put into a designated jar or box</a:t>
            </a:r>
          </a:p>
          <a:p>
            <a:r>
              <a:rPr lang="en-US" b="1" dirty="0"/>
              <a:t>Use direct deposit </a:t>
            </a:r>
            <a:r>
              <a:rPr lang="en-US" dirty="0"/>
              <a:t>to receive your income</a:t>
            </a:r>
          </a:p>
          <a:p>
            <a:r>
              <a:rPr lang="en-US" b="1" dirty="0"/>
              <a:t>Pay your bills on time </a:t>
            </a:r>
            <a:r>
              <a:rPr lang="en-US" dirty="0"/>
              <a:t>to keep from paying fees</a:t>
            </a:r>
          </a:p>
          <a:p>
            <a:r>
              <a:rPr lang="en-US" b="1" dirty="0"/>
              <a:t>Shop smart </a:t>
            </a:r>
            <a:r>
              <a:rPr lang="en-US" dirty="0"/>
              <a:t>by using generic products, comparing prices, avoiding </a:t>
            </a:r>
            <a:r>
              <a:rPr lang="en-US" dirty="0" err="1"/>
              <a:t>CashApp</a:t>
            </a:r>
            <a:r>
              <a:rPr lang="en-US" dirty="0"/>
              <a:t>/Venmo fees</a:t>
            </a:r>
          </a:p>
          <a:p>
            <a:r>
              <a:rPr lang="en-US" b="1" dirty="0"/>
              <a:t>Save unexpected income </a:t>
            </a:r>
            <a:r>
              <a:rPr lang="en-US" dirty="0"/>
              <a:t>like a tax refund</a:t>
            </a:r>
          </a:p>
          <a:p>
            <a:r>
              <a:rPr lang="en-US" altLang="en-US" b="1" dirty="0"/>
              <a:t>Supplement income with public benefits</a:t>
            </a:r>
            <a:r>
              <a:rPr lang="en-US" altLang="en-US" dirty="0"/>
              <a:t> like SNAP, housing, or energy assistance</a:t>
            </a:r>
          </a:p>
          <a:p>
            <a:r>
              <a:rPr lang="en-US" altLang="en-US" b="1" dirty="0"/>
              <a:t>Consider increasing income </a:t>
            </a:r>
            <a:r>
              <a:rPr lang="en-US" altLang="en-US" dirty="0"/>
              <a:t>with a side job (selling a service or a product)</a:t>
            </a:r>
          </a:p>
          <a:p>
            <a:pPr eaLnBrk="1" hangingPunct="1">
              <a:spcBef>
                <a:spcPct val="0"/>
              </a:spcBef>
            </a:pPr>
            <a:endParaRPr lang="en-US" altLang="en-US" dirty="0"/>
          </a:p>
          <a:p>
            <a:pPr eaLnBrk="1" hangingPunct="1">
              <a:spcBef>
                <a:spcPct val="0"/>
              </a:spcBef>
            </a:pPr>
            <a:r>
              <a:rPr lang="en-US" altLang="en-US" dirty="0"/>
              <a:t>Ask the group for any additional ideas on ways to find extra money to save or invest.</a:t>
            </a:r>
          </a:p>
        </p:txBody>
      </p:sp>
      <p:sp>
        <p:nvSpPr>
          <p:cNvPr id="73732" name="Slide Number Placeholder 3">
            <a:extLst>
              <a:ext uri="{FF2B5EF4-FFF2-40B4-BE49-F238E27FC236}">
                <a16:creationId xmlns:a16="http://schemas.microsoft.com/office/drawing/2014/main" id="{FB700006-9985-A346-8FAB-00DEA43A2B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D885EE-57DA-CB45-8257-DB6AC9F8435D}" type="slidenum">
              <a:rPr lang="en-US" altLang="en-US" sz="1200">
                <a:latin typeface="Calibri" panose="020F0502020204030204" pitchFamily="34" charset="0"/>
              </a:rPr>
              <a:pPr/>
              <a:t>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205427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DBCCE60-DAC4-9340-BBB8-F3DE950AC0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6E40FC87-BFF9-BC46-94A9-C92E464F91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a:rPr>
              <a:t>State that common investments are buying stocks and bonds through different ways to invest in the stock market, buying real estate, or even investing in a specific business (whether their own or others). Show the Stocks, Bonds and Mutual Funds Video that explains those three types of investments. (Stop at 2 min, 47sec) The video is embedded in the slide and can be found here: https://www.youtube.com/watch?v=pyjX9Nwh49Q</a:t>
            </a:r>
          </a:p>
          <a:p>
            <a:pPr eaLnBrk="1" hangingPunct="1">
              <a:spcBef>
                <a:spcPct val="0"/>
              </a:spcBef>
            </a:pPr>
            <a:endParaRPr lang="en-US" altLang="en-US" dirty="0"/>
          </a:p>
          <a:p>
            <a:pPr eaLnBrk="1" hangingPunct="1">
              <a:spcBef>
                <a:spcPct val="0"/>
              </a:spcBef>
            </a:pPr>
            <a:r>
              <a:rPr lang="en-US" altLang="en-US" dirty="0"/>
              <a:t>State that investments involve different levels of risk, usually the more potential to earn money means the more risk. The rule of thumb is: Greater Reward = Greater Risk.</a:t>
            </a:r>
          </a:p>
          <a:p>
            <a:pPr eaLnBrk="1" hangingPunct="1">
              <a:spcBef>
                <a:spcPct val="0"/>
              </a:spcBef>
            </a:pPr>
            <a:endParaRPr lang="en-US" altLang="en-US" dirty="0"/>
          </a:p>
          <a:p>
            <a:pPr eaLnBrk="1" hangingPunct="1">
              <a:spcBef>
                <a:spcPct val="0"/>
              </a:spcBef>
            </a:pPr>
            <a:r>
              <a:rPr lang="en-US" altLang="en-US" dirty="0"/>
              <a:t>Mention that it’s important to understand how much risk they are willing to take with their investments and that there are some risk assessment quizzes they can take in the Supplemental Resources Handout. </a:t>
            </a:r>
          </a:p>
        </p:txBody>
      </p:sp>
      <p:sp>
        <p:nvSpPr>
          <p:cNvPr id="69636" name="Slide Number Placeholder 3">
            <a:extLst>
              <a:ext uri="{FF2B5EF4-FFF2-40B4-BE49-F238E27FC236}">
                <a16:creationId xmlns:a16="http://schemas.microsoft.com/office/drawing/2014/main" id="{DD362975-BC30-874C-8DFB-F640635188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63B209C-CB97-CE47-82AC-40967BF1B435}" type="slidenum">
              <a:rPr lang="en-US" altLang="en-US" sz="1200">
                <a:latin typeface="Calibri" panose="020F0502020204030204" pitchFamily="34" charset="0"/>
              </a:rPr>
              <a:pPr/>
              <a:t>11</a:t>
            </a:fld>
            <a:endParaRPr lang="en-US" altLang="en-US" sz="1200">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DBCCE60-DAC4-9340-BBB8-F3DE950AC0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6E40FC87-BFF9-BC46-94A9-C92E464F91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a:rPr>
              <a:t>Ask a young person to read the Key Concept. Discuss the questions.  </a:t>
            </a:r>
            <a:endParaRPr lang="en-US" dirty="0">
              <a:ea typeface="ＭＳ Ｐゴシック"/>
            </a:endParaRPr>
          </a:p>
        </p:txBody>
      </p:sp>
      <p:sp>
        <p:nvSpPr>
          <p:cNvPr id="69636" name="Slide Number Placeholder 3">
            <a:extLst>
              <a:ext uri="{FF2B5EF4-FFF2-40B4-BE49-F238E27FC236}">
                <a16:creationId xmlns:a16="http://schemas.microsoft.com/office/drawing/2014/main" id="{DD362975-BC30-874C-8DFB-F640635188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63B209C-CB97-CE47-82AC-40967BF1B435}" type="slidenum">
              <a:rPr lang="en-US" altLang="en-US" sz="1200">
                <a:latin typeface="Calibri" panose="020F0502020204030204" pitchFamily="34" charset="0"/>
              </a:rPr>
              <a:pPr/>
              <a:t>12</a:t>
            </a:fld>
            <a:endParaRPr lang="en-US" altLang="en-US" sz="1200">
              <a:latin typeface="Calibri" panose="020F0502020204030204" pitchFamily="34" charset="0"/>
            </a:endParaRPr>
          </a:p>
        </p:txBody>
      </p:sp>
    </p:spTree>
    <p:extLst>
      <p:ext uri="{BB962C8B-B14F-4D97-AF65-F5344CB8AC3E}">
        <p14:creationId xmlns:p14="http://schemas.microsoft.com/office/powerpoint/2010/main" val="3088771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66F5FE54-67D8-AA4F-8934-C313DAC567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3640C873-9C22-E44D-9CD6-15AA74DA45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Familiarize yourself with the Alejandro scenario in the original Key 6 Facilitator Guide content: </a:t>
            </a:r>
            <a:r>
              <a:rPr lang="en-US" altLang="en-US" dirty="0">
                <a:hlinkClick r:id="rId3"/>
              </a:rPr>
              <a:t>https://www.aecf.org/m/resourcedoc/aecf-keyscurriculumfacilitator-key6-2019.pdf</a:t>
            </a:r>
            <a:endParaRPr lang="en-US" altLang="en-US" dirty="0"/>
          </a:p>
          <a:p>
            <a:pPr eaLnBrk="1" hangingPunct="1">
              <a:spcBef>
                <a:spcPct val="0"/>
              </a:spcBef>
            </a:pPr>
            <a:endParaRPr lang="en-US" altLang="en-US" dirty="0"/>
          </a:p>
          <a:p>
            <a:pPr eaLnBrk="1" hangingPunct="1">
              <a:spcBef>
                <a:spcPct val="0"/>
              </a:spcBef>
            </a:pPr>
            <a:r>
              <a:rPr lang="en-US" altLang="en-US" dirty="0"/>
              <a:t>Tell the participants that you are going to talk about an example of a young person who is trying to decide whether to save his money or invest it. Summarize his situation with the statements on the slide. </a:t>
            </a:r>
          </a:p>
        </p:txBody>
      </p:sp>
      <p:sp>
        <p:nvSpPr>
          <p:cNvPr id="73732" name="Slide Number Placeholder 3">
            <a:extLst>
              <a:ext uri="{FF2B5EF4-FFF2-40B4-BE49-F238E27FC236}">
                <a16:creationId xmlns:a16="http://schemas.microsoft.com/office/drawing/2014/main" id="{FB700006-9985-A346-8FAB-00DEA43A2B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D885EE-57DA-CB45-8257-DB6AC9F8435D}" type="slidenum">
              <a:rPr lang="en-US" altLang="en-US" sz="1200">
                <a:latin typeface="Calibri" panose="020F0502020204030204" pitchFamily="34" charset="0"/>
              </a:rPr>
              <a:pPr/>
              <a:t>13</a:t>
            </a:fld>
            <a:endParaRPr lang="en-US" altLang="en-US"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6BBE0435-F32F-C840-ADCB-883B79BF26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802548DE-9A8E-544F-91E9-2C896DE2D0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Continue to talk about Alejandro by saying that he has a high tolerance for risk and is willing to invest his money to earn a higher return. State that he is working part time while finishing high school and thinks he can save $200 a month for those 15 months = $3,000. He has a savings account that earns 1% interest but is interested in investing in Facebook, which would cost $51 a share. </a:t>
            </a:r>
          </a:p>
          <a:p>
            <a:pPr eaLnBrk="1" hangingPunct="1">
              <a:spcBef>
                <a:spcPct val="0"/>
              </a:spcBef>
            </a:pPr>
            <a:endParaRPr lang="en-US" altLang="en-US" dirty="0"/>
          </a:p>
          <a:p>
            <a:pPr eaLnBrk="1" hangingPunct="1">
              <a:spcBef>
                <a:spcPct val="0"/>
              </a:spcBef>
            </a:pPr>
            <a:r>
              <a:rPr lang="en-US" altLang="en-US" dirty="0"/>
              <a:t>Ask the participants to summarize Alejandro’s goals: Save for the equipment he will need in electrical school and for living expenses. Ask them what they think he should do — save or invest? Direct the conversation as to why saving would be the best option for him. </a:t>
            </a:r>
          </a:p>
          <a:p>
            <a:pPr eaLnBrk="1" hangingPunct="1">
              <a:spcBef>
                <a:spcPct val="0"/>
              </a:spcBef>
            </a:pPr>
            <a:endParaRPr lang="en-US" altLang="en-US" dirty="0"/>
          </a:p>
          <a:p>
            <a:pPr eaLnBrk="1" hangingPunct="1">
              <a:spcBef>
                <a:spcPct val="0"/>
              </a:spcBef>
            </a:pPr>
            <a:r>
              <a:rPr lang="en-US" altLang="en-US" dirty="0"/>
              <a:t>After discussion, emphasize that investing is not a short-term strategy so Alejandro may not earn enough in the investment to warrant the risk. Point out that he could lose money on the investment, which would harm his goal. Point out that once he is done with school, has a job with a steady income and has emergency savings, he might want to consider investing then. </a:t>
            </a:r>
          </a:p>
        </p:txBody>
      </p:sp>
      <p:sp>
        <p:nvSpPr>
          <p:cNvPr id="75780" name="Slide Number Placeholder 3">
            <a:extLst>
              <a:ext uri="{FF2B5EF4-FFF2-40B4-BE49-F238E27FC236}">
                <a16:creationId xmlns:a16="http://schemas.microsoft.com/office/drawing/2014/main" id="{46D2439C-460A-9D47-AC1A-4C999C72C6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FABB88-77AB-804A-AE38-9162F5C779F0}" type="slidenum">
              <a:rPr lang="en-US" altLang="en-US" sz="1200">
                <a:latin typeface="Calibri" panose="020F0502020204030204" pitchFamily="34" charset="0"/>
              </a:rPr>
              <a:pPr/>
              <a:t>14</a:t>
            </a:fld>
            <a:endParaRPr lang="en-US"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61E9A8B3-D800-5742-8F20-3A019DE07F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F44B379B-D3D7-C740-AC73-1747AF3BF2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Facilitator shares their screen and shows the “Why Invest” video that shows the risk of only using a Savings Account to grow wealth vs Investing.  The video in embedded in the slide and can be found here: https://www.youtube.com/watch?v=x7msE3tx8QI</a:t>
            </a:r>
          </a:p>
          <a:p>
            <a:pPr eaLnBrk="1" hangingPunct="1">
              <a:spcBef>
                <a:spcPct val="0"/>
              </a:spcBef>
            </a:pPr>
            <a:r>
              <a:rPr lang="en-US" altLang="en-US" dirty="0"/>
              <a:t>Ask for comments. </a:t>
            </a:r>
          </a:p>
        </p:txBody>
      </p:sp>
      <p:sp>
        <p:nvSpPr>
          <p:cNvPr id="71684" name="Slide Number Placeholder 3">
            <a:extLst>
              <a:ext uri="{FF2B5EF4-FFF2-40B4-BE49-F238E27FC236}">
                <a16:creationId xmlns:a16="http://schemas.microsoft.com/office/drawing/2014/main" id="{DA869F5B-21DF-3842-8A04-20013A1858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DE6072C-C0F2-5945-B4E5-E02BCC91D610}" type="slidenum">
              <a:rPr lang="en-US" altLang="en-US" sz="1200">
                <a:latin typeface="Calibri" panose="020F0502020204030204" pitchFamily="34" charset="0"/>
              </a:rPr>
              <a:pPr/>
              <a:t>15</a:t>
            </a:fld>
            <a:endParaRPr lang="en-US" altLang="en-US"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1C0DFFFE-C22E-EA4C-87F7-6C16EAA6FC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FBF62C09-8730-D640-962E-5F1B00D27E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Read the scenario for the two investors: Haruto and Hailey. Ask a participant to say at what age </a:t>
            </a:r>
            <a:r>
              <a:rPr lang="en-US" altLang="en-US" dirty="0" err="1"/>
              <a:t>Haruto</a:t>
            </a:r>
            <a:r>
              <a:rPr lang="en-US" altLang="en-US" dirty="0"/>
              <a:t> started investing, and what age Hailey started. State that they each saved $500 a year and received a return of 5% on their investments after fees. Ask the same person to read the boxes highlighted in yellow on how much </a:t>
            </a:r>
            <a:r>
              <a:rPr lang="en-US" altLang="en-US" dirty="0" err="1"/>
              <a:t>Haruto</a:t>
            </a:r>
            <a:r>
              <a:rPr lang="en-US" altLang="en-US" dirty="0"/>
              <a:t> and Hailey have in their investments. Ask if anyone has any ideas on why </a:t>
            </a:r>
            <a:r>
              <a:rPr lang="en-US" altLang="en-US" dirty="0" err="1"/>
              <a:t>Haruto’s</a:t>
            </a:r>
            <a:r>
              <a:rPr lang="en-US" altLang="en-US" dirty="0"/>
              <a:t> is higher? Answers may include: compound interest, Haruto started 12 years earlier and had more time for his money to grow, etc. </a:t>
            </a:r>
          </a:p>
          <a:p>
            <a:pPr eaLnBrk="1" hangingPunct="1">
              <a:spcBef>
                <a:spcPct val="0"/>
              </a:spcBef>
            </a:pPr>
            <a:endParaRPr lang="en-US" altLang="en-US" dirty="0"/>
          </a:p>
          <a:p>
            <a:pPr eaLnBrk="1" hangingPunct="1">
              <a:spcBef>
                <a:spcPct val="0"/>
              </a:spcBef>
            </a:pPr>
            <a:r>
              <a:rPr lang="en-US" altLang="en-US" dirty="0"/>
              <a:t> </a:t>
            </a:r>
          </a:p>
        </p:txBody>
      </p:sp>
      <p:sp>
        <p:nvSpPr>
          <p:cNvPr id="83972" name="Slide Number Placeholder 3">
            <a:extLst>
              <a:ext uri="{FF2B5EF4-FFF2-40B4-BE49-F238E27FC236}">
                <a16:creationId xmlns:a16="http://schemas.microsoft.com/office/drawing/2014/main" id="{804BD5F5-484F-A048-B1AA-DD64617DD9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4C4F6A1-7654-AA42-8057-D7AA617870B7}" type="slidenum">
              <a:rPr lang="en-US" altLang="en-US" sz="1200">
                <a:latin typeface="Calibri" panose="020F0502020204030204" pitchFamily="34" charset="0"/>
              </a:rPr>
              <a:pPr/>
              <a:t>16</a:t>
            </a:fld>
            <a:endParaRPr lang="en-US" altLang="en-US" sz="120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ECBB81EE-A719-0D49-962A-98862003C7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E271D57C-76BB-FE42-83DF-CBC8B3D745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Optional activity - Tell young people that “When you deposit money in a savings account or a similar account, you’ll usually receive interest based on the amount that you deposited. For example, if you deposit $1,000 in an account that pays 1% annual interest, you’d get $10 in interest after a year. </a:t>
            </a:r>
            <a:r>
              <a:rPr lang="en-US" altLang="en-US" b="1" dirty="0"/>
              <a:t>Compound interest is interest that you earn on interest</a:t>
            </a:r>
            <a:r>
              <a:rPr lang="en-US" altLang="en-US" dirty="0"/>
              <a:t>. So, in the example, in year two, you’d earn 1% on $1,010, or $10.10 in interest payouts. Compound interest accelerates your interest earnings, helping your savings grow more quickly.” (Source: Bankrate.com)</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ea typeface="ＭＳ Ｐゴシック"/>
              </a:rPr>
              <a:t>Facilitator shares their screen and goes to the website Investor.gov, which is embedded in the slide and is here —  https://www.investor.gov/financial-tools-calculators/calculators/compound-interest-calculator — to do an activity on compounding. Enter in $500 as the initial investment amount and use 10 years and initial interest rate of 5% and 5 for the </a:t>
            </a:r>
            <a:r>
              <a:rPr lang="en-US" dirty="0">
                <a:ea typeface="ＭＳ Ｐゴシック"/>
              </a:rPr>
              <a:t>Interest rate variance range</a:t>
            </a:r>
            <a:r>
              <a:rPr lang="en-US" altLang="en-US" dirty="0">
                <a:ea typeface="ＭＳ Ｐゴシック"/>
              </a:rPr>
              <a:t> to show the different results in the chart. Discuss how compound interest helps money to grow or increase. </a:t>
            </a:r>
            <a:endParaRPr lang="en-US" altLang="en-US" dirty="0">
              <a:ea typeface="ＭＳ Ｐゴシック"/>
              <a:cs typeface="Calibri"/>
            </a:endParaRPr>
          </a:p>
        </p:txBody>
      </p:sp>
      <p:sp>
        <p:nvSpPr>
          <p:cNvPr id="77828" name="Slide Number Placeholder 3">
            <a:extLst>
              <a:ext uri="{FF2B5EF4-FFF2-40B4-BE49-F238E27FC236}">
                <a16:creationId xmlns:a16="http://schemas.microsoft.com/office/drawing/2014/main" id="{ED130D60-5A86-2748-BFC8-26CADC010B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1F5B4B0-D6DC-2242-8A24-AF98A96E2861}" type="slidenum">
              <a:rPr lang="en-US" altLang="en-US" sz="1200">
                <a:latin typeface="Calibri" panose="020F0502020204030204" pitchFamily="34" charset="0"/>
              </a:rPr>
              <a:pPr/>
              <a:t>17</a:t>
            </a:fld>
            <a:endParaRPr lang="en-US" altLang="en-US"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F7C0715-821F-B745-87F4-F4333F485C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B7CE89D1-EF87-3947-A78F-427B8BBB1491}"/>
              </a:ext>
            </a:extLst>
          </p:cNvPr>
          <p:cNvSpPr>
            <a:spLocks noGrp="1" noChangeArrowheads="1"/>
          </p:cNvSpPr>
          <p:nvPr>
            <p:ph type="body" idx="1"/>
          </p:nvPr>
        </p:nvSpPr>
        <p:spPr bwMode="auto">
          <a:xfrm>
            <a:off x="914400" y="3300413"/>
            <a:ext cx="7315200" cy="302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a:rPr>
              <a:t>Let the participants know that one common method of investing for their future is if their employer offers a plan for retirement savings, 401(k) [or a 403(b) for a nonprofit]. According to the IRS, </a:t>
            </a:r>
            <a:r>
              <a:rPr lang="en-US" altLang="en-US" dirty="0">
                <a:solidFill>
                  <a:srgbClr val="000000"/>
                </a:solidFill>
                <a:ea typeface="ＭＳ Ｐゴシック"/>
              </a:rPr>
              <a:t>a 401(k) plan</a:t>
            </a:r>
            <a:r>
              <a:rPr lang="en-US" dirty="0">
                <a:solidFill>
                  <a:srgbClr val="1B1B1B"/>
                </a:solidFill>
                <a:ea typeface="ＭＳ Ｐゴシック"/>
              </a:rPr>
              <a:t> is a defined contribution plan where an employee can make contributions from his or her paycheck either before or after tax, depending on the options offered in the plan. The contributions go into a 401(k) account, with the employee often choosing the investments based on options provided under the plan. In some plans, the employer also makes contributions such as matching the employee’s contributions up to a certain percentage.</a:t>
            </a:r>
            <a:endParaRPr lang="en-US" dirty="0">
              <a:ea typeface="ＭＳ Ｐゴシック"/>
            </a:endParaRPr>
          </a:p>
          <a:p>
            <a:pPr eaLnBrk="1" hangingPunct="1">
              <a:spcBef>
                <a:spcPct val="0"/>
              </a:spcBef>
            </a:pPr>
            <a:r>
              <a:rPr lang="en-US" altLang="en-US" dirty="0">
                <a:ea typeface="ＭＳ Ｐゴシック"/>
              </a:rPr>
              <a:t>Ask if the young people know anyone who has this type of plan and what their thoughts are on it. Emphasize that if they work for an employer who offers a “match” on the plan, where the employer contributes money to it, they should consider participating in it. Otherwise, the young people will not get that money from the employer. </a:t>
            </a:r>
            <a:endParaRPr lang="en-US" altLang="en-US" dirty="0">
              <a:ea typeface="ＭＳ Ｐゴシック"/>
              <a:cs typeface="Calibri"/>
            </a:endParaRPr>
          </a:p>
        </p:txBody>
      </p:sp>
      <p:sp>
        <p:nvSpPr>
          <p:cNvPr id="81924" name="Slide Number Placeholder 3">
            <a:extLst>
              <a:ext uri="{FF2B5EF4-FFF2-40B4-BE49-F238E27FC236}">
                <a16:creationId xmlns:a16="http://schemas.microsoft.com/office/drawing/2014/main" id="{9685F5E8-89D5-314F-89CE-4CF316A8AA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4B8E97B-F245-EB4D-B432-6B98B8258F95}" type="slidenum">
              <a:rPr lang="en-US" altLang="en-US" sz="1200">
                <a:latin typeface="Calibri" panose="020F0502020204030204" pitchFamily="34" charset="0"/>
              </a:rPr>
              <a:pPr/>
              <a:t>18</a:t>
            </a:fld>
            <a:endParaRPr lang="en-US" altLang="en-US"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3AF79830-2172-4E46-9F41-7188DE02AC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8F67BABC-6DBF-E440-8F8A-A88613DDD3CC}"/>
              </a:ext>
            </a:extLst>
          </p:cNvPr>
          <p:cNvSpPr>
            <a:spLocks noGrp="1" noChangeArrowheads="1"/>
          </p:cNvSpPr>
          <p:nvPr>
            <p:ph type="body" idx="1"/>
          </p:nvPr>
        </p:nvSpPr>
        <p:spPr bwMode="auto">
          <a:xfrm>
            <a:off x="914400" y="3300413"/>
            <a:ext cx="7315200" cy="287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Summarize by reviewing that there are Assets and Liabilities, which were covered in Key 1. Read the Key Concept and the text in the orange box. Emphasize that the goal is to build assets and keep liabilities as low as possible. Say that investing is one way to build assets. However, since it is risky and there is potential to lose money, it’s important that when they are ready to invest, they learn the necessary terms and choose an investment option carefully. </a:t>
            </a:r>
          </a:p>
          <a:p>
            <a:pPr eaLnBrk="1" hangingPunct="1">
              <a:spcBef>
                <a:spcPct val="0"/>
              </a:spcBef>
            </a:pPr>
            <a:endParaRPr lang="en-US" altLang="en-US" dirty="0"/>
          </a:p>
        </p:txBody>
      </p:sp>
      <p:sp>
        <p:nvSpPr>
          <p:cNvPr id="88068" name="Slide Number Placeholder 3">
            <a:extLst>
              <a:ext uri="{FF2B5EF4-FFF2-40B4-BE49-F238E27FC236}">
                <a16:creationId xmlns:a16="http://schemas.microsoft.com/office/drawing/2014/main" id="{45A31773-3BD9-1648-8A26-12045518EC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1665E3-D0C5-ED40-87BD-9F2EE2CF41C5}" type="slidenum">
              <a:rPr lang="en-US" altLang="en-US" sz="1200">
                <a:latin typeface="Calibri" panose="020F0502020204030204" pitchFamily="34" charset="0"/>
              </a:rPr>
              <a:pPr/>
              <a:t>19</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ea typeface="ＭＳ Ｐゴシック" panose="020B0600070205080204" pitchFamily="34" charset="-128"/>
              </a:rPr>
              <a:t>Facilitator: Introduce yourself. Ask participants to take themselves off mute and say their names, or if they are more comfortable, they may say hello by putting their name in the chat box. </a:t>
            </a:r>
          </a:p>
          <a:p>
            <a:pPr eaLnBrk="1" hangingPunct="1">
              <a:spcBef>
                <a:spcPct val="0"/>
              </a:spcBef>
            </a:pPr>
            <a:endParaRPr lang="en-US" altLang="en-US" dirty="0">
              <a:ea typeface="ＭＳ Ｐゴシック" panose="020B0600070205080204" pitchFamily="34" charset="-128"/>
            </a:endParaRPr>
          </a:p>
          <a:p>
            <a:endParaRPr lang="en-US" dirty="0"/>
          </a:p>
          <a:p>
            <a:endParaRPr lang="en-US" dirty="0"/>
          </a:p>
        </p:txBody>
      </p:sp>
      <p:sp>
        <p:nvSpPr>
          <p:cNvPr id="4" name="Slide Number Placeholder 3"/>
          <p:cNvSpPr>
            <a:spLocks noGrp="1"/>
          </p:cNvSpPr>
          <p:nvPr>
            <p:ph type="sldNum" sz="quarter" idx="5"/>
          </p:nvPr>
        </p:nvSpPr>
        <p:spPr/>
        <p:txBody>
          <a:bodyPr/>
          <a:lstStyle/>
          <a:p>
            <a:fld id="{C414C384-28AA-884D-8292-3760C8D4C213}" type="slidenum">
              <a:rPr lang="en-US" altLang="en-US" smtClean="0"/>
              <a:pPr/>
              <a:t>2</a:t>
            </a:fld>
            <a:endParaRPr lang="en-US" altLang="en-US"/>
          </a:p>
        </p:txBody>
      </p:sp>
    </p:spTree>
    <p:extLst>
      <p:ext uri="{BB962C8B-B14F-4D97-AF65-F5344CB8AC3E}">
        <p14:creationId xmlns:p14="http://schemas.microsoft.com/office/powerpoint/2010/main" val="1454948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CED25D4F-1CF0-2144-858E-A9B60FB935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8104AC54-3C24-EB4B-9CBE-2C3BB3553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participants if they have any questions on what was covered in the Key or any last comments.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Confirm the date/time for the next workshop.</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Thank everyone for attending/participating and give out your contact information so they can reach you with any questions. </a:t>
            </a:r>
          </a:p>
        </p:txBody>
      </p:sp>
      <p:sp>
        <p:nvSpPr>
          <p:cNvPr id="91139" name="Slide Number Placeholder 3">
            <a:extLst>
              <a:ext uri="{FF2B5EF4-FFF2-40B4-BE49-F238E27FC236}">
                <a16:creationId xmlns:a16="http://schemas.microsoft.com/office/drawing/2014/main" id="{2FEF9BBF-1998-4D41-A3D9-851BE51675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B7045C-A281-DE46-8688-75B5AEA169E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53292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88EF7789-25DB-984E-B967-B8789602F4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13325FB-D23F-1C49-94EB-F1F3239380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Discuss the content that is covered in Key 6: Saving and Investing. Let the young people know that there is a lot of material in the Key and you will not be able to cover it all in this virtual format. Encourage them to check the participant guide for the entire content. </a:t>
            </a:r>
          </a:p>
          <a:p>
            <a:pPr eaLnBrk="1" hangingPunct="1">
              <a:spcBef>
                <a:spcPct val="0"/>
              </a:spcBef>
            </a:pPr>
            <a:endParaRPr lang="en-US" altLang="en-US" dirty="0"/>
          </a:p>
          <a:p>
            <a:pPr eaLnBrk="1" hangingPunct="1">
              <a:spcBef>
                <a:spcPct val="0"/>
              </a:spcBef>
            </a:pPr>
            <a:r>
              <a:rPr lang="en-US" altLang="en-US" dirty="0">
                <a:ea typeface="ＭＳ Ｐゴシック" panose="020B0600070205080204" pitchFamily="34" charset="-128"/>
              </a:rPr>
              <a:t>Let them know that the Key Participant Guides can be found at: https://</a:t>
            </a:r>
            <a:r>
              <a:rPr lang="en-US" altLang="en-US" dirty="0" err="1">
                <a:ea typeface="ＭＳ Ｐゴシック" panose="020B0600070205080204" pitchFamily="34" charset="-128"/>
              </a:rPr>
              <a:t>www.aecf.org</a:t>
            </a:r>
            <a:r>
              <a:rPr lang="en-US" altLang="en-US" dirty="0">
                <a:ea typeface="ＭＳ Ｐゴシック" panose="020B0600070205080204" pitchFamily="34" charset="-128"/>
              </a:rPr>
              <a:t>/resources/keys-to-your-financial-future-participant-guides.</a:t>
            </a:r>
          </a:p>
          <a:p>
            <a:pPr eaLnBrk="1" hangingPunct="1">
              <a:spcBef>
                <a:spcPct val="0"/>
              </a:spcBef>
            </a:pPr>
            <a:endParaRPr lang="en-US" altLang="en-US" dirty="0"/>
          </a:p>
          <a:p>
            <a:pPr eaLnBrk="1" hangingPunct="1">
              <a:spcBef>
                <a:spcPct val="0"/>
              </a:spcBef>
            </a:pPr>
            <a:r>
              <a:rPr lang="en-US" altLang="en-US" dirty="0"/>
              <a:t>Be sure that you cover these two main points during this workshop:</a:t>
            </a:r>
          </a:p>
          <a:p>
            <a:pPr marL="171450" indent="-171450" eaLnBrk="1" hangingPunct="1">
              <a:spcBef>
                <a:spcPct val="0"/>
              </a:spcBef>
              <a:buFont typeface="Arial" panose="020B0604020202020204" pitchFamily="34" charset="0"/>
              <a:buChar char="•"/>
            </a:pPr>
            <a:r>
              <a:rPr lang="en-US" altLang="en-US" dirty="0"/>
              <a:t>It’s important to find ways to save money for emergencies, for paying bills if for some reason there’s a  job loss (no money coming in) or for goals.</a:t>
            </a:r>
          </a:p>
          <a:p>
            <a:pPr marL="171450" indent="-171450" eaLnBrk="1" hangingPunct="1">
              <a:spcBef>
                <a:spcPct val="0"/>
              </a:spcBef>
              <a:buFont typeface="Arial" panose="020B0604020202020204" pitchFamily="34" charset="0"/>
              <a:buChar char="•"/>
            </a:pPr>
            <a:r>
              <a:rPr lang="en-US" altLang="en-US" dirty="0"/>
              <a:t>When young people are financially stable (and are able to pay all bills on time), have savings in place and have extra income, investing can be a way to grow wealth. </a:t>
            </a:r>
          </a:p>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78915BEB-BFA1-5045-9CBB-8B5E36E946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439549-F27C-944D-86E1-60067E46148B}" type="slidenum">
              <a:rPr lang="en-US" altLang="en-US" sz="1200">
                <a:latin typeface="Calibri" panose="020F0502020204030204" pitchFamily="34" charset="0"/>
              </a:rPr>
              <a:pPr/>
              <a:t>3</a:t>
            </a:fld>
            <a:endParaRPr lang="en-US"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ea typeface="ＭＳ Ｐゴシック"/>
              </a:rPr>
              <a:t>Do a fun icebreaker question where participants can take themselves off of mute and say their answer to the question or put it in the chat box.</a:t>
            </a:r>
            <a:endParaRPr lang="en-US" altLang="en-US" dirty="0">
              <a:cs typeface="+mn-lt"/>
            </a:endParaRPr>
          </a:p>
        </p:txBody>
      </p:sp>
      <p:sp>
        <p:nvSpPr>
          <p:cNvPr id="4" name="Slide Number Placeholder 3"/>
          <p:cNvSpPr>
            <a:spLocks noGrp="1"/>
          </p:cNvSpPr>
          <p:nvPr>
            <p:ph type="sldNum" sz="quarter" idx="5"/>
          </p:nvPr>
        </p:nvSpPr>
        <p:spPr/>
        <p:txBody>
          <a:bodyPr/>
          <a:lstStyle/>
          <a:p>
            <a:fld id="{C414C384-28AA-884D-8292-3760C8D4C213}" type="slidenum">
              <a:rPr lang="en-US" altLang="en-US" smtClean="0"/>
              <a:pPr/>
              <a:t>4</a:t>
            </a:fld>
            <a:endParaRPr lang="en-US" altLang="en-US"/>
          </a:p>
        </p:txBody>
      </p:sp>
    </p:spTree>
    <p:extLst>
      <p:ext uri="{BB962C8B-B14F-4D97-AF65-F5344CB8AC3E}">
        <p14:creationId xmlns:p14="http://schemas.microsoft.com/office/powerpoint/2010/main" val="2167478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Review this chart of doubling a penny every day for 30 days. Note how many may have said they would take the $10,000 but that this chart shows the growth of the penny method. </a:t>
            </a:r>
            <a:endParaRPr lang="en-US" dirty="0">
              <a:cs typeface="Calibri"/>
            </a:endParaRPr>
          </a:p>
        </p:txBody>
      </p:sp>
      <p:sp>
        <p:nvSpPr>
          <p:cNvPr id="4" name="Slide Number Placeholder 3"/>
          <p:cNvSpPr>
            <a:spLocks noGrp="1"/>
          </p:cNvSpPr>
          <p:nvPr>
            <p:ph type="sldNum" sz="quarter" idx="5"/>
          </p:nvPr>
        </p:nvSpPr>
        <p:spPr/>
        <p:txBody>
          <a:bodyPr/>
          <a:lstStyle/>
          <a:p>
            <a:fld id="{C414C384-28AA-884D-8292-3760C8D4C213}" type="slidenum">
              <a:rPr lang="en-US" altLang="en-US" smtClean="0"/>
              <a:pPr/>
              <a:t>5</a:t>
            </a:fld>
            <a:endParaRPr lang="en-US" altLang="en-US"/>
          </a:p>
        </p:txBody>
      </p:sp>
    </p:spTree>
    <p:extLst>
      <p:ext uri="{BB962C8B-B14F-4D97-AF65-F5344CB8AC3E}">
        <p14:creationId xmlns:p14="http://schemas.microsoft.com/office/powerpoint/2010/main" val="1841975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Ask a participant to read the “What is saving?” and the the corresponding definition. Ask someone else to read the “What is investing?” and definition.</a:t>
            </a:r>
          </a:p>
          <a:p>
            <a:pPr eaLnBrk="1" hangingPunct="1">
              <a:spcBef>
                <a:spcPct val="0"/>
              </a:spcBef>
            </a:pPr>
            <a:endParaRPr lang="en-US" altLang="en-US" dirty="0"/>
          </a:p>
          <a:p>
            <a:pPr eaLnBrk="1" hangingPunct="1">
              <a:spcBef>
                <a:spcPct val="0"/>
              </a:spcBef>
            </a:pPr>
            <a:r>
              <a:rPr lang="en-US" altLang="en-US" dirty="0"/>
              <a:t>Mention that you will discuss these in more detail, but a key point is that investments have risk because they can go up and down in value. Investors need to be able to leave their money in an investment for a longer period of time to see the growth in the money they earn. It’s not a good strategy to start an investment and try to cash it out in six months. </a:t>
            </a:r>
          </a:p>
          <a:p>
            <a:endParaRPr lang="en-US" dirty="0"/>
          </a:p>
        </p:txBody>
      </p:sp>
      <p:sp>
        <p:nvSpPr>
          <p:cNvPr id="4" name="Slide Number Placeholder 3"/>
          <p:cNvSpPr>
            <a:spLocks noGrp="1"/>
          </p:cNvSpPr>
          <p:nvPr>
            <p:ph type="sldNum" sz="quarter" idx="5"/>
          </p:nvPr>
        </p:nvSpPr>
        <p:spPr/>
        <p:txBody>
          <a:bodyPr/>
          <a:lstStyle/>
          <a:p>
            <a:fld id="{C414C384-28AA-884D-8292-3760C8D4C213}" type="slidenum">
              <a:rPr lang="en-US" altLang="en-US" smtClean="0"/>
              <a:pPr/>
              <a:t>6</a:t>
            </a:fld>
            <a:endParaRPr lang="en-US" altLang="en-US"/>
          </a:p>
        </p:txBody>
      </p:sp>
    </p:spTree>
    <p:extLst>
      <p:ext uri="{BB962C8B-B14F-4D97-AF65-F5344CB8AC3E}">
        <p14:creationId xmlns:p14="http://schemas.microsoft.com/office/powerpoint/2010/main" val="142523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a:rPr>
              <a:t>Ask participants to take themselves off of mute and say their answer to the question or put it in the chat box.</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EADF3B-6D82-1249-9D82-6900F2B85B3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35981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E6DE96F-B458-A84A-9033-BC7B8EEF76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ED0B6EE4-B96D-8142-BD65-00314723DD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Ask a participant to read the Saving box. Discuss the points: that saving can start today by just saving the change they have, and that savings accounts at banks/credit unions are insured by the government so no one will lose the amount in the account. However, those accounts usually offer low “returns” or interest rates so they will not earn a lot of money on the accounts. Account holders can withdraw money from these accounts, up to six times a month, for any needs such as emergencies, etc. Ask if participants already have a savings account and if they know how much interest they earn.</a:t>
            </a:r>
          </a:p>
          <a:p>
            <a:pPr eaLnBrk="1" hangingPunct="1">
              <a:spcBef>
                <a:spcPct val="0"/>
              </a:spcBef>
            </a:pPr>
            <a:endParaRPr lang="en-US" altLang="en-US" dirty="0"/>
          </a:p>
          <a:p>
            <a:pPr eaLnBrk="1" hangingPunct="1">
              <a:spcBef>
                <a:spcPct val="0"/>
              </a:spcBef>
            </a:pPr>
            <a:r>
              <a:rPr lang="en-US" altLang="en-US" dirty="0"/>
              <a:t>Tell the participants that while they need to save up money for it, investing is different from saving. It usually has a higher minimum to start investing and there is no insurance for investments, which means there is risk. However, it also usually has a higher rate of return on average, which means they can make more money in an investment than a savings account. Investors can sell their investments, but it will take a while to get their money. </a:t>
            </a:r>
          </a:p>
        </p:txBody>
      </p:sp>
      <p:sp>
        <p:nvSpPr>
          <p:cNvPr id="63492" name="Slide Number Placeholder 3">
            <a:extLst>
              <a:ext uri="{FF2B5EF4-FFF2-40B4-BE49-F238E27FC236}">
                <a16:creationId xmlns:a16="http://schemas.microsoft.com/office/drawing/2014/main" id="{45E55878-E811-5245-9C4C-04E0B8FAD0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E87B02-5221-3F45-BCA5-1C2745A7F41B}" type="slidenum">
              <a:rPr lang="en-US" altLang="en-US" sz="1200">
                <a:latin typeface="Calibri" panose="020F0502020204030204" pitchFamily="34" charset="0"/>
              </a:rPr>
              <a:pPr/>
              <a:t>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568669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Ask young people where they save their money? Ask if anyone has saved their change and put it in a jar at home. </a:t>
            </a:r>
          </a:p>
          <a:p>
            <a:pPr eaLnBrk="1" hangingPunct="1">
              <a:spcBef>
                <a:spcPct val="0"/>
              </a:spcBef>
            </a:pPr>
            <a:r>
              <a:rPr lang="en-US" altLang="en-US" dirty="0"/>
              <a:t>Explain that some people use a prepaid card to put their savings on. Most people use a savings account with a bank or credit union. Explain that Certificates of Deposits or CDs are savings vehicles into which money is deposited for a fixed time period at a fixed return. The higher the amount invested and the longer the time period, the higher the interest rate you will earn. Money market accounts are interest-bearing savings accounts with limited transaction privileges (six withdrawals with no more than three as checks), higher minimum balance requirements and higher rates of interest than a savings account.</a:t>
            </a:r>
          </a:p>
          <a:p>
            <a:pPr>
              <a:spcBef>
                <a:spcPct val="0"/>
              </a:spcBef>
            </a:pPr>
            <a:r>
              <a:rPr lang="en-US" altLang="en-US" dirty="0">
                <a:ea typeface="ＭＳ Ｐゴシック"/>
                <a:cs typeface="Calibri"/>
              </a:rPr>
              <a:t>Mention that they will see a video shortly that will explain the terms listed for investing and note that these are common ways that people start with investing. </a:t>
            </a:r>
            <a:endParaRPr lang="en-US" alt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414C384-28AA-884D-8292-3760C8D4C213}" type="slidenum">
              <a:rPr lang="en-US" altLang="en-US" smtClean="0"/>
              <a:pPr/>
              <a:t>9</a:t>
            </a:fld>
            <a:endParaRPr lang="en-US" altLang="en-US"/>
          </a:p>
        </p:txBody>
      </p:sp>
    </p:spTree>
    <p:extLst>
      <p:ext uri="{BB962C8B-B14F-4D97-AF65-F5344CB8AC3E}">
        <p14:creationId xmlns:p14="http://schemas.microsoft.com/office/powerpoint/2010/main" val="1634307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4C427-F472-0349-8CA1-E47F5EE666EA}"/>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2F474707-9293-E54D-8D0D-5FFD1E083D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lIns="0"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3648782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ver--Pic 2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76A4E8E7-F3D7-0849-872D-488E1921D2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0F04348E-497F-3A49-8503-4FF059171FD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010820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ver--Pic 3 (System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015ADC7D-2110-EA47-AA42-8E8C1FBBC7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511147A3-50B8-094C-BB89-757D186CADD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9" cy="2135139"/>
          </a:xfrm>
        </p:spPr>
        <p:txBody>
          <a:bodyPr tIns="137160" rIns="137160" anchor="t"/>
          <a:lstStyle>
            <a:lvl1pPr marL="0" indent="0" algn="l">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endParaRPr lang="en-US" dirty="0"/>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004989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ver--Pic 4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4372DB59-12E6-DE45-B4F5-D3E54FB1EA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7E44F7C7-70A4-C64C-820F-87B4B6A94E42}"/>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person holding a basketball&#10;&#10;Description automatically generated">
            <a:extLst>
              <a:ext uri="{FF2B5EF4-FFF2-40B4-BE49-F238E27FC236}">
                <a16:creationId xmlns:a16="http://schemas.microsoft.com/office/drawing/2014/main" id="{93A81231-370E-9540-95FB-DA5852CAE10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6255866-6901-3D4D-9E6C-6D8CD5EFCA91}"/>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461613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B358EDB-D444-2849-960F-CD5CA2EEFD99}"/>
              </a:ext>
            </a:extLst>
          </p:cNvPr>
          <p:cNvSpPr>
            <a:spLocks noGrp="1"/>
          </p:cNvSpPr>
          <p:nvPr>
            <p:ph type="sldNum" sz="quarter" idx="10"/>
          </p:nvPr>
        </p:nvSpPr>
        <p:spPr/>
        <p:txBody>
          <a:bodyPr/>
          <a:lstStyle>
            <a:lvl1pPr>
              <a:defRPr/>
            </a:lvl1pPr>
          </a:lstStyle>
          <a:p>
            <a:fld id="{2559EFDB-72E2-2E46-B11F-21CC5C06A226}" type="slidenum">
              <a:rPr lang="en-US" altLang="en-US"/>
              <a:pPr/>
              <a:t>‹#›</a:t>
            </a:fld>
            <a:endParaRPr lang="en-US" altLang="en-US"/>
          </a:p>
        </p:txBody>
      </p:sp>
    </p:spTree>
    <p:extLst>
      <p:ext uri="{BB962C8B-B14F-4D97-AF65-F5344CB8AC3E}">
        <p14:creationId xmlns:p14="http://schemas.microsoft.com/office/powerpoint/2010/main" val="2590781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A380F7EF-B9B7-9F42-9239-B670B746A92C}"/>
              </a:ext>
            </a:extLst>
          </p:cNvPr>
          <p:cNvSpPr>
            <a:spLocks noGrp="1"/>
          </p:cNvSpPr>
          <p:nvPr>
            <p:ph type="sldNum" sz="quarter" idx="12"/>
          </p:nvPr>
        </p:nvSpPr>
        <p:spPr/>
        <p:txBody>
          <a:bodyPr/>
          <a:lstStyle>
            <a:lvl1pPr>
              <a:defRPr/>
            </a:lvl1pPr>
          </a:lstStyle>
          <a:p>
            <a:fld id="{120BD40C-B671-434B-BF05-F6086CB15CBF}" type="slidenum">
              <a:rPr lang="en-US" altLang="en-US"/>
              <a:pPr/>
              <a:t>‹#›</a:t>
            </a:fld>
            <a:endParaRPr lang="en-US" altLang="en-US"/>
          </a:p>
        </p:txBody>
      </p:sp>
    </p:spTree>
    <p:extLst>
      <p:ext uri="{BB962C8B-B14F-4D97-AF65-F5344CB8AC3E}">
        <p14:creationId xmlns:p14="http://schemas.microsoft.com/office/powerpoint/2010/main" val="358937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696A0DE-7082-F146-B145-83F093C36690}"/>
              </a:ext>
            </a:extLst>
          </p:cNvPr>
          <p:cNvSpPr>
            <a:spLocks noGrp="1"/>
          </p:cNvSpPr>
          <p:nvPr>
            <p:ph type="sldNum" sz="quarter" idx="10"/>
          </p:nvPr>
        </p:nvSpPr>
        <p:spPr/>
        <p:txBody>
          <a:bodyPr/>
          <a:lstStyle>
            <a:lvl1pPr>
              <a:defRPr/>
            </a:lvl1pPr>
          </a:lstStyle>
          <a:p>
            <a:fld id="{A381D275-7CC4-A44C-8850-31258E8D23F4}" type="slidenum">
              <a:rPr lang="en-US" altLang="en-US"/>
              <a:pPr/>
              <a:t>‹#›</a:t>
            </a:fld>
            <a:endParaRPr lang="en-US" altLang="en-US"/>
          </a:p>
        </p:txBody>
      </p:sp>
    </p:spTree>
    <p:extLst>
      <p:ext uri="{BB962C8B-B14F-4D97-AF65-F5344CB8AC3E}">
        <p14:creationId xmlns:p14="http://schemas.microsoft.com/office/powerpoint/2010/main" val="3359649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DE64EF6-C2AA-7D44-A85A-18678C3C0B1B}"/>
              </a:ext>
            </a:extLst>
          </p:cNvPr>
          <p:cNvSpPr>
            <a:spLocks noGrp="1"/>
          </p:cNvSpPr>
          <p:nvPr>
            <p:ph type="sldNum" sz="quarter" idx="10"/>
          </p:nvPr>
        </p:nvSpPr>
        <p:spPr/>
        <p:txBody>
          <a:bodyPr/>
          <a:lstStyle>
            <a:lvl1pPr>
              <a:defRPr/>
            </a:lvl1pPr>
          </a:lstStyle>
          <a:p>
            <a:fld id="{27412536-8DA9-4B4B-AED2-BC076B8039FC}" type="slidenum">
              <a:rPr lang="en-US" altLang="en-US"/>
              <a:pPr/>
              <a:t>‹#›</a:t>
            </a:fld>
            <a:endParaRPr lang="en-US" altLang="en-US"/>
          </a:p>
        </p:txBody>
      </p:sp>
    </p:spTree>
    <p:extLst>
      <p:ext uri="{BB962C8B-B14F-4D97-AF65-F5344CB8AC3E}">
        <p14:creationId xmlns:p14="http://schemas.microsoft.com/office/powerpoint/2010/main" val="1536654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7FFF435A-F6C6-154E-B341-D6AE06426DBD}"/>
              </a:ext>
            </a:extLst>
          </p:cNvPr>
          <p:cNvSpPr>
            <a:spLocks noGrp="1"/>
          </p:cNvSpPr>
          <p:nvPr>
            <p:ph type="sldNum" sz="quarter" idx="10"/>
          </p:nvPr>
        </p:nvSpPr>
        <p:spPr/>
        <p:txBody>
          <a:bodyPr/>
          <a:lstStyle>
            <a:lvl1pPr>
              <a:defRPr/>
            </a:lvl1pPr>
          </a:lstStyle>
          <a:p>
            <a:fld id="{2869D2D3-10E7-6C43-AF2D-6501F1C76999}" type="slidenum">
              <a:rPr lang="en-US" altLang="en-US"/>
              <a:pPr/>
              <a:t>‹#›</a:t>
            </a:fld>
            <a:endParaRPr lang="en-US" altLang="en-US"/>
          </a:p>
        </p:txBody>
      </p:sp>
    </p:spTree>
    <p:extLst>
      <p:ext uri="{BB962C8B-B14F-4D97-AF65-F5344CB8AC3E}">
        <p14:creationId xmlns:p14="http://schemas.microsoft.com/office/powerpoint/2010/main" val="4125343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65D2DAE-00E1-A74B-B993-A25A42BA030E}"/>
              </a:ext>
            </a:extLst>
          </p:cNvPr>
          <p:cNvSpPr>
            <a:spLocks noGrp="1"/>
          </p:cNvSpPr>
          <p:nvPr>
            <p:ph type="sldNum" sz="quarter" idx="10"/>
          </p:nvPr>
        </p:nvSpPr>
        <p:spPr/>
        <p:txBody>
          <a:bodyPr/>
          <a:lstStyle>
            <a:lvl1pPr>
              <a:defRPr/>
            </a:lvl1pPr>
          </a:lstStyle>
          <a:p>
            <a:fld id="{7CDF840B-9AE6-804E-BD07-5D14C5CF9892}" type="slidenum">
              <a:rPr lang="en-US" altLang="en-US"/>
              <a:pPr/>
              <a:t>‹#›</a:t>
            </a:fld>
            <a:endParaRPr lang="en-US" altLang="en-US"/>
          </a:p>
        </p:txBody>
      </p:sp>
    </p:spTree>
    <p:extLst>
      <p:ext uri="{BB962C8B-B14F-4D97-AF65-F5344CB8AC3E}">
        <p14:creationId xmlns:p14="http://schemas.microsoft.com/office/powerpoint/2010/main" val="784129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5942F86-4401-6847-9B9E-44A41BD03FE7}"/>
              </a:ext>
            </a:extLst>
          </p:cNvPr>
          <p:cNvSpPr>
            <a:spLocks noGrp="1"/>
          </p:cNvSpPr>
          <p:nvPr>
            <p:ph type="sldNum" sz="quarter" idx="10"/>
          </p:nvPr>
        </p:nvSpPr>
        <p:spPr/>
        <p:txBody>
          <a:bodyPr/>
          <a:lstStyle>
            <a:lvl1pPr>
              <a:defRPr/>
            </a:lvl1pPr>
          </a:lstStyle>
          <a:p>
            <a:fld id="{0365D72D-8AEC-F943-838F-9F9788AC5EFA}" type="slidenum">
              <a:rPr lang="en-US" altLang="en-US"/>
              <a:pPr/>
              <a:t>‹#›</a:t>
            </a:fld>
            <a:endParaRPr lang="en-US" altLang="en-US"/>
          </a:p>
        </p:txBody>
      </p:sp>
    </p:spTree>
    <p:extLst>
      <p:ext uri="{BB962C8B-B14F-4D97-AF65-F5344CB8AC3E}">
        <p14:creationId xmlns:p14="http://schemas.microsoft.com/office/powerpoint/2010/main" val="223286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Color (Casey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E4B0DF77-B119-FB40-AE9A-2A308500ED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14" name="Text Placeholder 13"/>
          <p:cNvSpPr>
            <a:spLocks noGrp="1"/>
          </p:cNvSpPr>
          <p:nvPr>
            <p:ph type="body" sz="quarter" idx="12"/>
          </p:nvPr>
        </p:nvSpPr>
        <p:spPr>
          <a:xfrm>
            <a:off x="0" y="6170614"/>
            <a:ext cx="9400117" cy="687387"/>
          </a:xfrm>
        </p:spPr>
        <p:txBody>
          <a:bodyPr lIns="457200" tIns="0" rIns="457200" bIns="457200" anchor="b"/>
          <a:lstStyle>
            <a:lvl1pPr algn="l">
              <a:defRPr sz="1800" baseline="0">
                <a:solidFill>
                  <a:srgbClr val="9D740F"/>
                </a:solidFill>
              </a:defRPr>
            </a:lvl1pPr>
          </a:lstStyle>
          <a:p>
            <a:pPr lvl="0"/>
            <a:r>
              <a:rPr lang="en-US"/>
              <a:t>Click to edit Master text styles</a:t>
            </a:r>
          </a:p>
        </p:txBody>
      </p:sp>
      <p:sp>
        <p:nvSpPr>
          <p:cNvPr id="16" name="Text Placeholder 15"/>
          <p:cNvSpPr>
            <a:spLocks noGrp="1"/>
          </p:cNvSpPr>
          <p:nvPr>
            <p:ph type="body" sz="quarter" idx="13"/>
          </p:nvPr>
        </p:nvSpPr>
        <p:spPr>
          <a:xfrm>
            <a:off x="9400117" y="6170614"/>
            <a:ext cx="2791883" cy="687387"/>
          </a:xfrm>
        </p:spPr>
        <p:txBody>
          <a:bodyPr lIns="0" tIns="0" rIns="457200" bIns="457200" anchor="b"/>
          <a:lstStyle>
            <a:lvl1pPr algn="r">
              <a:defRPr sz="130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2125448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62079734-841B-A548-98D1-0C9B106B32F3}"/>
              </a:ext>
            </a:extLst>
          </p:cNvPr>
          <p:cNvSpPr>
            <a:spLocks noGrp="1"/>
          </p:cNvSpPr>
          <p:nvPr>
            <p:ph type="sldNum" sz="quarter" idx="10"/>
          </p:nvPr>
        </p:nvSpPr>
        <p:spPr/>
        <p:txBody>
          <a:bodyPr/>
          <a:lstStyle>
            <a:lvl1pPr>
              <a:defRPr/>
            </a:lvl1pPr>
          </a:lstStyle>
          <a:p>
            <a:fld id="{94CD7B77-1844-8242-AC05-EBCCDB6821E4}" type="slidenum">
              <a:rPr lang="en-US" altLang="en-US"/>
              <a:pPr/>
              <a:t>‹#›</a:t>
            </a:fld>
            <a:endParaRPr lang="en-US" altLang="en-US"/>
          </a:p>
        </p:txBody>
      </p:sp>
    </p:spTree>
    <p:extLst>
      <p:ext uri="{BB962C8B-B14F-4D97-AF65-F5344CB8AC3E}">
        <p14:creationId xmlns:p14="http://schemas.microsoft.com/office/powerpoint/2010/main" val="594535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82AAF1AA-C1CF-EE49-B401-177C8C48FC00}"/>
              </a:ext>
            </a:extLst>
          </p:cNvPr>
          <p:cNvSpPr>
            <a:spLocks noGrp="1"/>
          </p:cNvSpPr>
          <p:nvPr>
            <p:ph type="sldNum" sz="quarter" idx="10"/>
          </p:nvPr>
        </p:nvSpPr>
        <p:spPr/>
        <p:txBody>
          <a:bodyPr/>
          <a:lstStyle>
            <a:lvl1pPr>
              <a:defRPr/>
            </a:lvl1pPr>
          </a:lstStyle>
          <a:p>
            <a:fld id="{71512CFC-A029-5A44-9CDA-4EBE44D8C328}" type="slidenum">
              <a:rPr lang="en-US" altLang="en-US"/>
              <a:pPr/>
              <a:t>‹#›</a:t>
            </a:fld>
            <a:endParaRPr lang="en-US" altLang="en-US"/>
          </a:p>
        </p:txBody>
      </p:sp>
    </p:spTree>
    <p:extLst>
      <p:ext uri="{BB962C8B-B14F-4D97-AF65-F5344CB8AC3E}">
        <p14:creationId xmlns:p14="http://schemas.microsoft.com/office/powerpoint/2010/main" val="2907131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7F2318DA-8C4B-DA40-8D5A-63C81F34996D}"/>
              </a:ext>
            </a:extLst>
          </p:cNvPr>
          <p:cNvSpPr>
            <a:spLocks noGrp="1"/>
          </p:cNvSpPr>
          <p:nvPr>
            <p:ph type="sldNum" sz="quarter" idx="10"/>
          </p:nvPr>
        </p:nvSpPr>
        <p:spPr/>
        <p:txBody>
          <a:bodyPr/>
          <a:lstStyle>
            <a:lvl1pPr>
              <a:defRPr/>
            </a:lvl1pPr>
          </a:lstStyle>
          <a:p>
            <a:fld id="{70371509-4267-AE41-AEA3-8C797089589B}" type="slidenum">
              <a:rPr lang="en-US" altLang="en-US"/>
              <a:pPr/>
              <a:t>‹#›</a:t>
            </a:fld>
            <a:endParaRPr lang="en-US" altLang="en-US"/>
          </a:p>
        </p:txBody>
      </p:sp>
    </p:spTree>
    <p:extLst>
      <p:ext uri="{BB962C8B-B14F-4D97-AF65-F5344CB8AC3E}">
        <p14:creationId xmlns:p14="http://schemas.microsoft.com/office/powerpoint/2010/main" val="1745220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D74E02C6-6FA7-3641-8E36-AF5FF355F119}"/>
              </a:ext>
            </a:extLst>
          </p:cNvPr>
          <p:cNvSpPr>
            <a:spLocks noGrp="1"/>
          </p:cNvSpPr>
          <p:nvPr>
            <p:ph type="sldNum" sz="quarter" idx="12"/>
          </p:nvPr>
        </p:nvSpPr>
        <p:spPr/>
        <p:txBody>
          <a:bodyPr/>
          <a:lstStyle>
            <a:lvl1pPr>
              <a:defRPr/>
            </a:lvl1pPr>
          </a:lstStyle>
          <a:p>
            <a:fld id="{31A8BC25-78F1-CD40-B87F-70FAEA0312BE}" type="slidenum">
              <a:rPr lang="en-US" altLang="en-US"/>
              <a:pPr/>
              <a:t>‹#›</a:t>
            </a:fld>
            <a:endParaRPr lang="en-US" altLang="en-US"/>
          </a:p>
        </p:txBody>
      </p:sp>
    </p:spTree>
    <p:extLst>
      <p:ext uri="{BB962C8B-B14F-4D97-AF65-F5344CB8AC3E}">
        <p14:creationId xmlns:p14="http://schemas.microsoft.com/office/powerpoint/2010/main" val="199601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4C2C93A8-B52B-9947-B802-A2782E8E1501}"/>
              </a:ext>
            </a:extLst>
          </p:cNvPr>
          <p:cNvSpPr>
            <a:spLocks noGrp="1"/>
          </p:cNvSpPr>
          <p:nvPr>
            <p:ph type="sldNum" sz="quarter" idx="10"/>
          </p:nvPr>
        </p:nvSpPr>
        <p:spPr/>
        <p:txBody>
          <a:bodyPr/>
          <a:lstStyle>
            <a:lvl1pPr>
              <a:defRPr/>
            </a:lvl1pPr>
          </a:lstStyle>
          <a:p>
            <a:fld id="{7652BA0F-330C-9143-96FE-3641B6FA4209}" type="slidenum">
              <a:rPr lang="en-US" altLang="en-US"/>
              <a:pPr/>
              <a:t>‹#›</a:t>
            </a:fld>
            <a:endParaRPr lang="en-US" altLang="en-US"/>
          </a:p>
        </p:txBody>
      </p:sp>
    </p:spTree>
    <p:extLst>
      <p:ext uri="{BB962C8B-B14F-4D97-AF65-F5344CB8AC3E}">
        <p14:creationId xmlns:p14="http://schemas.microsoft.com/office/powerpoint/2010/main" val="326170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5AEB0CA5-5061-E344-A0BA-25431B07B410}"/>
              </a:ext>
            </a:extLst>
          </p:cNvPr>
          <p:cNvSpPr>
            <a:spLocks noGrp="1"/>
          </p:cNvSpPr>
          <p:nvPr>
            <p:ph type="sldNum" sz="quarter" idx="10"/>
          </p:nvPr>
        </p:nvSpPr>
        <p:spPr/>
        <p:txBody>
          <a:bodyPr/>
          <a:lstStyle>
            <a:lvl1pPr>
              <a:defRPr/>
            </a:lvl1pPr>
          </a:lstStyle>
          <a:p>
            <a:fld id="{3FF39385-5A30-FE49-945D-7BA27D248441}" type="slidenum">
              <a:rPr lang="en-US" altLang="en-US"/>
              <a:pPr/>
              <a:t>‹#›</a:t>
            </a:fld>
            <a:endParaRPr lang="en-US" altLang="en-US"/>
          </a:p>
        </p:txBody>
      </p:sp>
    </p:spTree>
    <p:extLst>
      <p:ext uri="{BB962C8B-B14F-4D97-AF65-F5344CB8AC3E}">
        <p14:creationId xmlns:p14="http://schemas.microsoft.com/office/powerpoint/2010/main" val="2752714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31556201-17B5-F446-80A0-C6473570F6D4}"/>
              </a:ext>
            </a:extLst>
          </p:cNvPr>
          <p:cNvSpPr>
            <a:spLocks noGrp="1"/>
          </p:cNvSpPr>
          <p:nvPr>
            <p:ph type="sldNum" sz="quarter" idx="12"/>
          </p:nvPr>
        </p:nvSpPr>
        <p:spPr/>
        <p:txBody>
          <a:bodyPr/>
          <a:lstStyle>
            <a:lvl1pPr>
              <a:defRPr/>
            </a:lvl1pPr>
          </a:lstStyle>
          <a:p>
            <a:fld id="{E16CFF91-2AA1-AB4F-B9CC-2FEA67E514F7}" type="slidenum">
              <a:rPr lang="en-US" altLang="en-US"/>
              <a:pPr/>
              <a:t>‹#›</a:t>
            </a:fld>
            <a:endParaRPr lang="en-US" altLang="en-US"/>
          </a:p>
        </p:txBody>
      </p:sp>
    </p:spTree>
    <p:extLst>
      <p:ext uri="{BB962C8B-B14F-4D97-AF65-F5344CB8AC3E}">
        <p14:creationId xmlns:p14="http://schemas.microsoft.com/office/powerpoint/2010/main" val="2853978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CF039694-EE0E-284E-B613-9109D9783AAA}"/>
              </a:ext>
            </a:extLst>
          </p:cNvPr>
          <p:cNvSpPr>
            <a:spLocks noGrp="1"/>
          </p:cNvSpPr>
          <p:nvPr>
            <p:ph type="sldNum" sz="quarter" idx="13"/>
          </p:nvPr>
        </p:nvSpPr>
        <p:spPr/>
        <p:txBody>
          <a:bodyPr/>
          <a:lstStyle>
            <a:lvl1pPr>
              <a:defRPr/>
            </a:lvl1pPr>
          </a:lstStyle>
          <a:p>
            <a:fld id="{6D35B6F3-9574-1444-B8CC-6BDDB9EA13CE}" type="slidenum">
              <a:rPr lang="en-US" altLang="en-US"/>
              <a:pPr/>
              <a:t>‹#›</a:t>
            </a:fld>
            <a:endParaRPr lang="en-US" altLang="en-US"/>
          </a:p>
        </p:txBody>
      </p:sp>
    </p:spTree>
    <p:extLst>
      <p:ext uri="{BB962C8B-B14F-4D97-AF65-F5344CB8AC3E}">
        <p14:creationId xmlns:p14="http://schemas.microsoft.com/office/powerpoint/2010/main" val="2335432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F9088A97-8022-6E4E-8242-F25B6F392946}"/>
              </a:ext>
            </a:extLst>
          </p:cNvPr>
          <p:cNvSpPr>
            <a:spLocks noGrp="1"/>
          </p:cNvSpPr>
          <p:nvPr>
            <p:ph type="sldNum" sz="quarter" idx="13"/>
          </p:nvPr>
        </p:nvSpPr>
        <p:spPr/>
        <p:txBody>
          <a:bodyPr/>
          <a:lstStyle>
            <a:lvl1pPr>
              <a:defRPr/>
            </a:lvl1pPr>
          </a:lstStyle>
          <a:p>
            <a:fld id="{F09C1F4E-A933-3248-A7EB-2A20D7135093}" type="slidenum">
              <a:rPr lang="en-US" altLang="en-US"/>
              <a:pPr/>
              <a:t>‹#›</a:t>
            </a:fld>
            <a:endParaRPr lang="en-US" altLang="en-US"/>
          </a:p>
        </p:txBody>
      </p:sp>
    </p:spTree>
    <p:extLst>
      <p:ext uri="{BB962C8B-B14F-4D97-AF65-F5344CB8AC3E}">
        <p14:creationId xmlns:p14="http://schemas.microsoft.com/office/powerpoint/2010/main" val="3602931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F0CDAC5B-159B-D34E-9985-7D1D7DF1F436}"/>
              </a:ext>
            </a:extLst>
          </p:cNvPr>
          <p:cNvSpPr>
            <a:spLocks noGrp="1"/>
          </p:cNvSpPr>
          <p:nvPr>
            <p:ph type="sldNum" sz="quarter" idx="12"/>
          </p:nvPr>
        </p:nvSpPr>
        <p:spPr/>
        <p:txBody>
          <a:bodyPr/>
          <a:lstStyle>
            <a:lvl1pPr>
              <a:defRPr/>
            </a:lvl1pPr>
          </a:lstStyle>
          <a:p>
            <a:fld id="{424F1388-E4CF-8542-91C3-6BF3D5315D50}" type="slidenum">
              <a:rPr lang="en-US" altLang="en-US"/>
              <a:pPr/>
              <a:t>‹#›</a:t>
            </a:fld>
            <a:endParaRPr lang="en-US" altLang="en-US"/>
          </a:p>
        </p:txBody>
      </p:sp>
    </p:spTree>
    <p:extLst>
      <p:ext uri="{BB962C8B-B14F-4D97-AF65-F5344CB8AC3E}">
        <p14:creationId xmlns:p14="http://schemas.microsoft.com/office/powerpoint/2010/main" val="93075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4665EC-8F1B-1240-AB69-7F2F31983398}"/>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EEEAEF68-A650-4142-89FE-609F1B6F34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1588258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8203CB1A-312E-804B-A3E5-F5FA5A9AB753}"/>
              </a:ext>
            </a:extLst>
          </p:cNvPr>
          <p:cNvSpPr>
            <a:spLocks noGrp="1"/>
          </p:cNvSpPr>
          <p:nvPr>
            <p:ph type="sldNum" sz="quarter" idx="15"/>
          </p:nvPr>
        </p:nvSpPr>
        <p:spPr/>
        <p:txBody>
          <a:bodyPr/>
          <a:lstStyle>
            <a:lvl1pPr>
              <a:defRPr/>
            </a:lvl1pPr>
          </a:lstStyle>
          <a:p>
            <a:fld id="{30A02E50-1E79-9147-A6B6-5409FC495AD1}" type="slidenum">
              <a:rPr lang="en-US" altLang="en-US"/>
              <a:pPr/>
              <a:t>‹#›</a:t>
            </a:fld>
            <a:endParaRPr lang="en-US" altLang="en-US"/>
          </a:p>
        </p:txBody>
      </p:sp>
    </p:spTree>
    <p:extLst>
      <p:ext uri="{BB962C8B-B14F-4D97-AF65-F5344CB8AC3E}">
        <p14:creationId xmlns:p14="http://schemas.microsoft.com/office/powerpoint/2010/main" val="1817904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dirty="0"/>
              <a:t>Click to edit Master title</a:t>
            </a:r>
          </a:p>
        </p:txBody>
      </p:sp>
      <p:sp>
        <p:nvSpPr>
          <p:cNvPr id="3" name="Slide Number Placeholder 5">
            <a:extLst>
              <a:ext uri="{FF2B5EF4-FFF2-40B4-BE49-F238E27FC236}">
                <a16:creationId xmlns:a16="http://schemas.microsoft.com/office/drawing/2014/main" id="{9FE6E276-354D-604A-892A-1B4D82D26E6F}"/>
              </a:ext>
            </a:extLst>
          </p:cNvPr>
          <p:cNvSpPr>
            <a:spLocks noGrp="1"/>
          </p:cNvSpPr>
          <p:nvPr>
            <p:ph type="sldNum" sz="quarter" idx="10"/>
          </p:nvPr>
        </p:nvSpPr>
        <p:spPr/>
        <p:txBody>
          <a:bodyPr/>
          <a:lstStyle>
            <a:lvl1pPr>
              <a:defRPr/>
            </a:lvl1pPr>
          </a:lstStyle>
          <a:p>
            <a:fld id="{C4BF8DE2-6B3F-CB42-9DCF-884EEADF4F6C}" type="slidenum">
              <a:rPr lang="en-US" altLang="en-US"/>
              <a:pPr/>
              <a:t>‹#›</a:t>
            </a:fld>
            <a:endParaRPr lang="en-US" altLang="en-US"/>
          </a:p>
        </p:txBody>
      </p:sp>
    </p:spTree>
    <p:extLst>
      <p:ext uri="{BB962C8B-B14F-4D97-AF65-F5344CB8AC3E}">
        <p14:creationId xmlns:p14="http://schemas.microsoft.com/office/powerpoint/2010/main" val="2614080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1334825-6861-0B4E-B7AF-8A7DF7E93ED1}"/>
              </a:ext>
            </a:extLst>
          </p:cNvPr>
          <p:cNvSpPr>
            <a:spLocks noGrp="1"/>
          </p:cNvSpPr>
          <p:nvPr>
            <p:ph type="sldNum" sz="quarter" idx="10"/>
          </p:nvPr>
        </p:nvSpPr>
        <p:spPr/>
        <p:txBody>
          <a:bodyPr/>
          <a:lstStyle>
            <a:lvl1pPr>
              <a:defRPr/>
            </a:lvl1pPr>
          </a:lstStyle>
          <a:p>
            <a:fld id="{96D88E08-D1DC-5D41-A30E-FC7A7A38DBAE}" type="slidenum">
              <a:rPr lang="en-US" altLang="en-US"/>
              <a:pPr/>
              <a:t>‹#›</a:t>
            </a:fld>
            <a:endParaRPr lang="en-US" altLang="en-US"/>
          </a:p>
        </p:txBody>
      </p:sp>
    </p:spTree>
    <p:extLst>
      <p:ext uri="{BB962C8B-B14F-4D97-AF65-F5344CB8AC3E}">
        <p14:creationId xmlns:p14="http://schemas.microsoft.com/office/powerpoint/2010/main" val="412234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2" y="2120529"/>
            <a:ext cx="12172949" cy="1389434"/>
          </a:xfrm>
        </p:spPr>
        <p:txBody>
          <a:bodyPr lIns="457200" rIns="457200" anchorCtr="0"/>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56095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ection Divider--Masthea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D6668B-6505-E248-B382-33852AA57910}"/>
              </a:ext>
            </a:extLst>
          </p:cNvPr>
          <p:cNvSpPr/>
          <p:nvPr userDrawn="1"/>
        </p:nvSpPr>
        <p:spPr>
          <a:xfrm>
            <a:off x="0" y="0"/>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 y="2120529"/>
            <a:ext cx="12172949" cy="1389434"/>
          </a:xfrm>
        </p:spPr>
        <p:txBody>
          <a:bodyPr lIns="457200" rIns="457200" anchorCtr="0"/>
          <a:lstStyle>
            <a:lvl1pPr algn="ctr">
              <a:defRPr sz="40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0357746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Divider--Color">
    <p:bg>
      <p:bgPr>
        <a:solidFill>
          <a:srgbClr val="E9AF1D"/>
        </a:solid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 y="3543300"/>
            <a:ext cx="12191999" cy="952500"/>
          </a:xfrm>
        </p:spPr>
        <p:txBody>
          <a:bodyPr lIns="914400" rIns="914400"/>
          <a:lstStyle>
            <a:lvl1pPr marL="0" indent="0" algn="ctr">
              <a:buNone/>
              <a:defRPr sz="2200" spc="3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000" cap="none" spc="3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82197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961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One Content (Portrai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02AE9340-1708-C646-B3DD-81A61674DAB3}"/>
              </a:ext>
            </a:extLst>
          </p:cNvPr>
          <p:cNvSpPr>
            <a:spLocks noGrp="1"/>
          </p:cNvSpPr>
          <p:nvPr>
            <p:ph type="sldNum" sz="quarter" idx="10"/>
          </p:nvPr>
        </p:nvSpPr>
        <p:spPr/>
        <p:txBody>
          <a:bodyPr/>
          <a:lstStyle>
            <a:lvl1pPr>
              <a:defRPr/>
            </a:lvl1pPr>
          </a:lstStyle>
          <a:p>
            <a:fld id="{60A8FEA7-6AB3-D34E-A8C1-7F1737D58788}" type="slidenum">
              <a:rPr lang="en-US" altLang="en-US"/>
              <a:pPr/>
              <a:t>‹#›</a:t>
            </a:fld>
            <a:endParaRPr lang="en-US" altLang="en-US"/>
          </a:p>
        </p:txBody>
      </p:sp>
    </p:spTree>
    <p:extLst>
      <p:ext uri="{BB962C8B-B14F-4D97-AF65-F5344CB8AC3E}">
        <p14:creationId xmlns:p14="http://schemas.microsoft.com/office/powerpoint/2010/main" val="508163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DA720B-6722-A24F-8076-6BF9301BE05A}"/>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948AF4F9-218C-094B-9498-3C7EA43E53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3292807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591C1AD8-AE3C-BB48-BCB1-2CF3531CE6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3153778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8D326A6E-E472-1244-AD1A-952D300F55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344330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14B18C1-F8B3-CA47-BFE4-5F79E70E8F8F}"/>
              </a:ext>
            </a:extLst>
          </p:cNvPr>
          <p:cNvSpPr>
            <a:spLocks noGrp="1"/>
          </p:cNvSpPr>
          <p:nvPr>
            <p:ph type="sldNum" sz="quarter" idx="10"/>
          </p:nvPr>
        </p:nvSpPr>
        <p:spPr/>
        <p:txBody>
          <a:bodyPr/>
          <a:lstStyle>
            <a:lvl1pPr>
              <a:defRPr/>
            </a:lvl1pPr>
          </a:lstStyle>
          <a:p>
            <a:fld id="{682679F1-5F56-5D44-9DE4-A7448E7F7472}" type="slidenum">
              <a:rPr lang="en-US" altLang="en-US"/>
              <a:pPr/>
              <a:t>‹#›</a:t>
            </a:fld>
            <a:endParaRPr lang="en-US" altLang="en-US"/>
          </a:p>
        </p:txBody>
      </p:sp>
    </p:spTree>
    <p:extLst>
      <p:ext uri="{BB962C8B-B14F-4D97-AF65-F5344CB8AC3E}">
        <p14:creationId xmlns:p14="http://schemas.microsoft.com/office/powerpoint/2010/main" val="1511615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6BC17BCC-A453-5341-840C-217C01EDCAF4}"/>
              </a:ext>
            </a:extLst>
          </p:cNvPr>
          <p:cNvSpPr>
            <a:spLocks noGrp="1"/>
          </p:cNvSpPr>
          <p:nvPr>
            <p:ph type="sldNum" sz="quarter" idx="10"/>
          </p:nvPr>
        </p:nvSpPr>
        <p:spPr/>
        <p:txBody>
          <a:bodyPr/>
          <a:lstStyle>
            <a:lvl1pPr>
              <a:defRPr/>
            </a:lvl1pPr>
          </a:lstStyle>
          <a:p>
            <a:pPr>
              <a:defRPr/>
            </a:pPr>
            <a:fld id="{A0311BEA-D1E9-7B4F-AE43-C01D25FDFEC5}" type="slidenum">
              <a:rPr lang="en-US" altLang="en-US"/>
              <a:pPr>
                <a:defRPr/>
              </a:pPr>
              <a:t>‹#›</a:t>
            </a:fld>
            <a:endParaRPr lang="en-US" altLang="en-US"/>
          </a:p>
        </p:txBody>
      </p:sp>
    </p:spTree>
    <p:extLst>
      <p:ext uri="{BB962C8B-B14F-4D97-AF65-F5344CB8AC3E}">
        <p14:creationId xmlns:p14="http://schemas.microsoft.com/office/powerpoint/2010/main" val="2020475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7D77AEC5-5F6E-DB48-9A9E-DE83ED26E423}"/>
              </a:ext>
            </a:extLst>
          </p:cNvPr>
          <p:cNvSpPr>
            <a:spLocks noGrp="1"/>
          </p:cNvSpPr>
          <p:nvPr>
            <p:ph type="sldNum" sz="quarter" idx="12"/>
          </p:nvPr>
        </p:nvSpPr>
        <p:spPr/>
        <p:txBody>
          <a:bodyPr/>
          <a:lstStyle>
            <a:lvl1pPr>
              <a:defRPr/>
            </a:lvl1pPr>
          </a:lstStyle>
          <a:p>
            <a:pPr>
              <a:defRPr/>
            </a:pPr>
            <a:fld id="{1D7FECBD-1B01-0D45-94E0-2F44FA1B8F6A}" type="slidenum">
              <a:rPr lang="en-US" altLang="en-US"/>
              <a:pPr>
                <a:defRPr/>
              </a:pPr>
              <a:t>‹#›</a:t>
            </a:fld>
            <a:endParaRPr lang="en-US" altLang="en-US"/>
          </a:p>
        </p:txBody>
      </p:sp>
    </p:spTree>
    <p:extLst>
      <p:ext uri="{BB962C8B-B14F-4D97-AF65-F5344CB8AC3E}">
        <p14:creationId xmlns:p14="http://schemas.microsoft.com/office/powerpoint/2010/main" val="2597479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3BD49FE-568D-364F-97A2-A13675C97BDF}"/>
              </a:ext>
            </a:extLst>
          </p:cNvPr>
          <p:cNvSpPr>
            <a:spLocks noGrp="1"/>
          </p:cNvSpPr>
          <p:nvPr>
            <p:ph type="sldNum" sz="quarter" idx="10"/>
          </p:nvPr>
        </p:nvSpPr>
        <p:spPr/>
        <p:txBody>
          <a:bodyPr/>
          <a:lstStyle>
            <a:lvl1pPr>
              <a:defRPr/>
            </a:lvl1pPr>
          </a:lstStyle>
          <a:p>
            <a:pPr>
              <a:defRPr/>
            </a:pPr>
            <a:fld id="{92221244-53CA-0B49-A12A-9F09DBE63DD3}" type="slidenum">
              <a:rPr lang="en-US" altLang="en-US"/>
              <a:pPr>
                <a:defRPr/>
              </a:pPr>
              <a:t>‹#›</a:t>
            </a:fld>
            <a:endParaRPr lang="en-US" altLang="en-US"/>
          </a:p>
        </p:txBody>
      </p:sp>
    </p:spTree>
    <p:extLst>
      <p:ext uri="{BB962C8B-B14F-4D97-AF65-F5344CB8AC3E}">
        <p14:creationId xmlns:p14="http://schemas.microsoft.com/office/powerpoint/2010/main" val="1865428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13F0567-295C-024B-B197-B6D10AA54A3A}"/>
              </a:ext>
            </a:extLst>
          </p:cNvPr>
          <p:cNvSpPr>
            <a:spLocks noGrp="1"/>
          </p:cNvSpPr>
          <p:nvPr>
            <p:ph type="sldNum" sz="quarter" idx="10"/>
          </p:nvPr>
        </p:nvSpPr>
        <p:spPr/>
        <p:txBody>
          <a:bodyPr/>
          <a:lstStyle>
            <a:lvl1pPr>
              <a:defRPr/>
            </a:lvl1pPr>
          </a:lstStyle>
          <a:p>
            <a:pPr>
              <a:defRPr/>
            </a:pPr>
            <a:fld id="{25C57263-7D57-9248-B2FA-412C9FDF9ED7}" type="slidenum">
              <a:rPr lang="en-US" altLang="en-US"/>
              <a:pPr>
                <a:defRPr/>
              </a:pPr>
              <a:t>‹#›</a:t>
            </a:fld>
            <a:endParaRPr lang="en-US" altLang="en-US"/>
          </a:p>
        </p:txBody>
      </p:sp>
    </p:spTree>
    <p:extLst>
      <p:ext uri="{BB962C8B-B14F-4D97-AF65-F5344CB8AC3E}">
        <p14:creationId xmlns:p14="http://schemas.microsoft.com/office/powerpoint/2010/main" val="1877761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2ADBA14-DCD6-0248-B81A-09DAE852116F}"/>
              </a:ext>
            </a:extLst>
          </p:cNvPr>
          <p:cNvSpPr>
            <a:spLocks noGrp="1"/>
          </p:cNvSpPr>
          <p:nvPr>
            <p:ph type="sldNum" sz="quarter" idx="10"/>
          </p:nvPr>
        </p:nvSpPr>
        <p:spPr/>
        <p:txBody>
          <a:bodyPr/>
          <a:lstStyle>
            <a:lvl1pPr>
              <a:defRPr/>
            </a:lvl1pPr>
          </a:lstStyle>
          <a:p>
            <a:pPr>
              <a:defRPr/>
            </a:pPr>
            <a:fld id="{0ED1C9BA-9B96-774A-B804-3D2EF1007958}" type="slidenum">
              <a:rPr lang="en-US" altLang="en-US"/>
              <a:pPr>
                <a:defRPr/>
              </a:pPr>
              <a:t>‹#›</a:t>
            </a:fld>
            <a:endParaRPr lang="en-US" altLang="en-US"/>
          </a:p>
        </p:txBody>
      </p:sp>
    </p:spTree>
    <p:extLst>
      <p:ext uri="{BB962C8B-B14F-4D97-AF65-F5344CB8AC3E}">
        <p14:creationId xmlns:p14="http://schemas.microsoft.com/office/powerpoint/2010/main" val="3267144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F72C1F0-3AE5-E94D-8C71-EDE70B91872F}"/>
              </a:ext>
            </a:extLst>
          </p:cNvPr>
          <p:cNvSpPr>
            <a:spLocks noGrp="1"/>
          </p:cNvSpPr>
          <p:nvPr>
            <p:ph type="sldNum" sz="quarter" idx="10"/>
          </p:nvPr>
        </p:nvSpPr>
        <p:spPr/>
        <p:txBody>
          <a:bodyPr/>
          <a:lstStyle>
            <a:lvl1pPr>
              <a:defRPr/>
            </a:lvl1pPr>
          </a:lstStyle>
          <a:p>
            <a:pPr>
              <a:defRPr/>
            </a:pPr>
            <a:fld id="{3AF111DB-D1B4-8542-B69D-9D294145FDD4}" type="slidenum">
              <a:rPr lang="en-US" altLang="en-US"/>
              <a:pPr>
                <a:defRPr/>
              </a:pPr>
              <a:t>‹#›</a:t>
            </a:fld>
            <a:endParaRPr lang="en-US" altLang="en-US"/>
          </a:p>
        </p:txBody>
      </p:sp>
    </p:spTree>
    <p:extLst>
      <p:ext uri="{BB962C8B-B14F-4D97-AF65-F5344CB8AC3E}">
        <p14:creationId xmlns:p14="http://schemas.microsoft.com/office/powerpoint/2010/main" val="1872220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D4EAAB3-AEEB-EF49-A224-35F01F27BDD2}"/>
              </a:ext>
            </a:extLst>
          </p:cNvPr>
          <p:cNvSpPr>
            <a:spLocks noGrp="1"/>
          </p:cNvSpPr>
          <p:nvPr>
            <p:ph type="sldNum" sz="quarter" idx="10"/>
          </p:nvPr>
        </p:nvSpPr>
        <p:spPr/>
        <p:txBody>
          <a:bodyPr/>
          <a:lstStyle>
            <a:lvl1pPr>
              <a:defRPr/>
            </a:lvl1pPr>
          </a:lstStyle>
          <a:p>
            <a:pPr>
              <a:defRPr/>
            </a:pPr>
            <a:fld id="{13D5DF33-1FAC-8049-B079-3D34FFC2AC28}" type="slidenum">
              <a:rPr lang="en-US" altLang="en-US"/>
              <a:pPr>
                <a:defRPr/>
              </a:pPr>
              <a:t>‹#›</a:t>
            </a:fld>
            <a:endParaRPr lang="en-US" altLang="en-US"/>
          </a:p>
        </p:txBody>
      </p:sp>
    </p:spTree>
    <p:extLst>
      <p:ext uri="{BB962C8B-B14F-4D97-AF65-F5344CB8AC3E}">
        <p14:creationId xmlns:p14="http://schemas.microsoft.com/office/powerpoint/2010/main" val="42112263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B62F1EC-56E6-7D4C-8AA3-7F9D2F7FA185}"/>
              </a:ext>
            </a:extLst>
          </p:cNvPr>
          <p:cNvSpPr>
            <a:spLocks noGrp="1"/>
          </p:cNvSpPr>
          <p:nvPr>
            <p:ph type="sldNum" sz="quarter" idx="10"/>
          </p:nvPr>
        </p:nvSpPr>
        <p:spPr/>
        <p:txBody>
          <a:bodyPr/>
          <a:lstStyle>
            <a:lvl1pPr>
              <a:defRPr/>
            </a:lvl1pPr>
          </a:lstStyle>
          <a:p>
            <a:pPr>
              <a:defRPr/>
            </a:pPr>
            <a:fld id="{E219DF13-008F-4745-ABF8-93E710F59E5F}" type="slidenum">
              <a:rPr lang="en-US" altLang="en-US"/>
              <a:pPr>
                <a:defRPr/>
              </a:pPr>
              <a:t>‹#›</a:t>
            </a:fld>
            <a:endParaRPr lang="en-US" altLang="en-US"/>
          </a:p>
        </p:txBody>
      </p:sp>
    </p:spTree>
    <p:extLst>
      <p:ext uri="{BB962C8B-B14F-4D97-AF65-F5344CB8AC3E}">
        <p14:creationId xmlns:p14="http://schemas.microsoft.com/office/powerpoint/2010/main" val="3796757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F8337F4-C7ED-3A45-B6DD-C0F01A84D46F}"/>
              </a:ext>
            </a:extLst>
          </p:cNvPr>
          <p:cNvSpPr>
            <a:spLocks noGrp="1"/>
          </p:cNvSpPr>
          <p:nvPr>
            <p:ph type="sldNum" sz="quarter" idx="10"/>
          </p:nvPr>
        </p:nvSpPr>
        <p:spPr/>
        <p:txBody>
          <a:bodyPr/>
          <a:lstStyle>
            <a:lvl1pPr>
              <a:defRPr/>
            </a:lvl1pPr>
          </a:lstStyle>
          <a:p>
            <a:pPr>
              <a:defRPr/>
            </a:pPr>
            <a:fld id="{42A54A64-10B8-D242-A2B7-11B7DD92022F}" type="slidenum">
              <a:rPr lang="en-US" altLang="en-US"/>
              <a:pPr>
                <a:defRPr/>
              </a:pPr>
              <a:t>‹#›</a:t>
            </a:fld>
            <a:endParaRPr lang="en-US" altLang="en-US"/>
          </a:p>
        </p:txBody>
      </p:sp>
    </p:spTree>
    <p:extLst>
      <p:ext uri="{BB962C8B-B14F-4D97-AF65-F5344CB8AC3E}">
        <p14:creationId xmlns:p14="http://schemas.microsoft.com/office/powerpoint/2010/main" val="370475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ver--Pic 1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5EB2D4F4-8B4F-944B-94B7-FC9A701614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625AF3BD-1ADF-E54B-B1DE-38E1DB2AC2FD}"/>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1082524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69537D8-5CFE-1841-8A27-5B060C7C2F3D}"/>
              </a:ext>
            </a:extLst>
          </p:cNvPr>
          <p:cNvSpPr>
            <a:spLocks noGrp="1"/>
          </p:cNvSpPr>
          <p:nvPr>
            <p:ph type="sldNum" sz="quarter" idx="10"/>
          </p:nvPr>
        </p:nvSpPr>
        <p:spPr/>
        <p:txBody>
          <a:bodyPr/>
          <a:lstStyle>
            <a:lvl1pPr>
              <a:defRPr/>
            </a:lvl1pPr>
          </a:lstStyle>
          <a:p>
            <a:pPr>
              <a:defRPr/>
            </a:pPr>
            <a:fld id="{CD18C8BD-560C-FE45-A9B9-0406D56DE649}" type="slidenum">
              <a:rPr lang="en-US" altLang="en-US"/>
              <a:pPr>
                <a:defRPr/>
              </a:pPr>
              <a:t>‹#›</a:t>
            </a:fld>
            <a:endParaRPr lang="en-US" altLang="en-US"/>
          </a:p>
        </p:txBody>
      </p:sp>
    </p:spTree>
    <p:extLst>
      <p:ext uri="{BB962C8B-B14F-4D97-AF65-F5344CB8AC3E}">
        <p14:creationId xmlns:p14="http://schemas.microsoft.com/office/powerpoint/2010/main" val="917646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2A8CE25A-2EE9-DF4F-B13E-1C20400E089C}"/>
              </a:ext>
            </a:extLst>
          </p:cNvPr>
          <p:cNvSpPr>
            <a:spLocks noGrp="1"/>
          </p:cNvSpPr>
          <p:nvPr>
            <p:ph type="sldNum" sz="quarter" idx="12"/>
          </p:nvPr>
        </p:nvSpPr>
        <p:spPr/>
        <p:txBody>
          <a:bodyPr/>
          <a:lstStyle>
            <a:lvl1pPr>
              <a:defRPr/>
            </a:lvl1pPr>
          </a:lstStyle>
          <a:p>
            <a:pPr>
              <a:defRPr/>
            </a:pPr>
            <a:fld id="{6D8750E4-A0AD-D248-A599-97DD63A6717B}" type="slidenum">
              <a:rPr lang="en-US" altLang="en-US"/>
              <a:pPr>
                <a:defRPr/>
              </a:pPr>
              <a:t>‹#›</a:t>
            </a:fld>
            <a:endParaRPr lang="en-US" altLang="en-US"/>
          </a:p>
        </p:txBody>
      </p:sp>
    </p:spTree>
    <p:extLst>
      <p:ext uri="{BB962C8B-B14F-4D97-AF65-F5344CB8AC3E}">
        <p14:creationId xmlns:p14="http://schemas.microsoft.com/office/powerpoint/2010/main" val="39364427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53AF619A-8CD6-E54B-81EA-133BA781D5EC}"/>
              </a:ext>
            </a:extLst>
          </p:cNvPr>
          <p:cNvSpPr>
            <a:spLocks noGrp="1"/>
          </p:cNvSpPr>
          <p:nvPr>
            <p:ph type="sldNum" sz="quarter" idx="10"/>
          </p:nvPr>
        </p:nvSpPr>
        <p:spPr/>
        <p:txBody>
          <a:bodyPr/>
          <a:lstStyle>
            <a:lvl1pPr>
              <a:defRPr/>
            </a:lvl1pPr>
          </a:lstStyle>
          <a:p>
            <a:pPr>
              <a:defRPr/>
            </a:pPr>
            <a:fld id="{9777A2D9-348E-9B4E-A5EA-26B97776548C}" type="slidenum">
              <a:rPr lang="en-US" altLang="en-US"/>
              <a:pPr>
                <a:defRPr/>
              </a:pPr>
              <a:t>‹#›</a:t>
            </a:fld>
            <a:endParaRPr lang="en-US" altLang="en-US"/>
          </a:p>
        </p:txBody>
      </p:sp>
    </p:spTree>
    <p:extLst>
      <p:ext uri="{BB962C8B-B14F-4D97-AF65-F5344CB8AC3E}">
        <p14:creationId xmlns:p14="http://schemas.microsoft.com/office/powerpoint/2010/main" val="371477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8A3BCD77-B29C-424A-B471-9BD83B4E1FCC}"/>
              </a:ext>
            </a:extLst>
          </p:cNvPr>
          <p:cNvSpPr>
            <a:spLocks noGrp="1"/>
          </p:cNvSpPr>
          <p:nvPr>
            <p:ph type="sldNum" sz="quarter" idx="10"/>
          </p:nvPr>
        </p:nvSpPr>
        <p:spPr/>
        <p:txBody>
          <a:bodyPr/>
          <a:lstStyle>
            <a:lvl1pPr>
              <a:defRPr/>
            </a:lvl1pPr>
          </a:lstStyle>
          <a:p>
            <a:pPr>
              <a:defRPr/>
            </a:pPr>
            <a:fld id="{304A8BAF-F8FF-2948-B8E7-E9709EF49974}" type="slidenum">
              <a:rPr lang="en-US" altLang="en-US"/>
              <a:pPr>
                <a:defRPr/>
              </a:pPr>
              <a:t>‹#›</a:t>
            </a:fld>
            <a:endParaRPr lang="en-US" altLang="en-US"/>
          </a:p>
        </p:txBody>
      </p:sp>
    </p:spTree>
    <p:extLst>
      <p:ext uri="{BB962C8B-B14F-4D97-AF65-F5344CB8AC3E}">
        <p14:creationId xmlns:p14="http://schemas.microsoft.com/office/powerpoint/2010/main" val="1646288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D926CB6B-7DE6-5146-9374-B79E4B4915F4}"/>
              </a:ext>
            </a:extLst>
          </p:cNvPr>
          <p:cNvSpPr>
            <a:spLocks noGrp="1"/>
          </p:cNvSpPr>
          <p:nvPr>
            <p:ph type="sldNum" sz="quarter" idx="12"/>
          </p:nvPr>
        </p:nvSpPr>
        <p:spPr/>
        <p:txBody>
          <a:bodyPr/>
          <a:lstStyle>
            <a:lvl1pPr>
              <a:defRPr/>
            </a:lvl1pPr>
          </a:lstStyle>
          <a:p>
            <a:pPr>
              <a:defRPr/>
            </a:pPr>
            <a:fld id="{207669ED-E9DF-F848-A17C-91B3D3DA2FC7}" type="slidenum">
              <a:rPr lang="en-US" altLang="en-US"/>
              <a:pPr>
                <a:defRPr/>
              </a:pPr>
              <a:t>‹#›</a:t>
            </a:fld>
            <a:endParaRPr lang="en-US" altLang="en-US"/>
          </a:p>
        </p:txBody>
      </p:sp>
    </p:spTree>
    <p:extLst>
      <p:ext uri="{BB962C8B-B14F-4D97-AF65-F5344CB8AC3E}">
        <p14:creationId xmlns:p14="http://schemas.microsoft.com/office/powerpoint/2010/main" val="2140795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6195D1C7-DA7F-FF46-A02E-15228ED1D9D3}"/>
              </a:ext>
            </a:extLst>
          </p:cNvPr>
          <p:cNvSpPr>
            <a:spLocks noGrp="1"/>
          </p:cNvSpPr>
          <p:nvPr>
            <p:ph type="sldNum" sz="quarter" idx="13"/>
          </p:nvPr>
        </p:nvSpPr>
        <p:spPr/>
        <p:txBody>
          <a:bodyPr/>
          <a:lstStyle>
            <a:lvl1pPr>
              <a:defRPr/>
            </a:lvl1pPr>
          </a:lstStyle>
          <a:p>
            <a:pPr>
              <a:defRPr/>
            </a:pPr>
            <a:fld id="{EC6F08E4-1B05-E24D-AD8B-BA4F6E458911}" type="slidenum">
              <a:rPr lang="en-US" altLang="en-US"/>
              <a:pPr>
                <a:defRPr/>
              </a:pPr>
              <a:t>‹#›</a:t>
            </a:fld>
            <a:endParaRPr lang="en-US" altLang="en-US"/>
          </a:p>
        </p:txBody>
      </p:sp>
    </p:spTree>
    <p:extLst>
      <p:ext uri="{BB962C8B-B14F-4D97-AF65-F5344CB8AC3E}">
        <p14:creationId xmlns:p14="http://schemas.microsoft.com/office/powerpoint/2010/main" val="1113471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DEAE58D9-4DB3-1041-8453-167B62586301}"/>
              </a:ext>
            </a:extLst>
          </p:cNvPr>
          <p:cNvSpPr>
            <a:spLocks noGrp="1"/>
          </p:cNvSpPr>
          <p:nvPr>
            <p:ph type="sldNum" sz="quarter" idx="13"/>
          </p:nvPr>
        </p:nvSpPr>
        <p:spPr/>
        <p:txBody>
          <a:bodyPr/>
          <a:lstStyle>
            <a:lvl1pPr>
              <a:defRPr/>
            </a:lvl1pPr>
          </a:lstStyle>
          <a:p>
            <a:pPr>
              <a:defRPr/>
            </a:pPr>
            <a:fld id="{62799411-AD42-984B-8C36-4437095144E8}" type="slidenum">
              <a:rPr lang="en-US" altLang="en-US"/>
              <a:pPr>
                <a:defRPr/>
              </a:pPr>
              <a:t>‹#›</a:t>
            </a:fld>
            <a:endParaRPr lang="en-US" altLang="en-US"/>
          </a:p>
        </p:txBody>
      </p:sp>
    </p:spTree>
    <p:extLst>
      <p:ext uri="{BB962C8B-B14F-4D97-AF65-F5344CB8AC3E}">
        <p14:creationId xmlns:p14="http://schemas.microsoft.com/office/powerpoint/2010/main" val="3951390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83659A23-03A1-8942-B687-0A8805E539E3}"/>
              </a:ext>
            </a:extLst>
          </p:cNvPr>
          <p:cNvSpPr>
            <a:spLocks noGrp="1"/>
          </p:cNvSpPr>
          <p:nvPr>
            <p:ph type="sldNum" sz="quarter" idx="12"/>
          </p:nvPr>
        </p:nvSpPr>
        <p:spPr/>
        <p:txBody>
          <a:bodyPr/>
          <a:lstStyle>
            <a:lvl1pPr>
              <a:defRPr/>
            </a:lvl1pPr>
          </a:lstStyle>
          <a:p>
            <a:pPr>
              <a:defRPr/>
            </a:pPr>
            <a:fld id="{7DF157A5-A8F1-444F-AFF1-A9EDFB0D80C7}" type="slidenum">
              <a:rPr lang="en-US" altLang="en-US"/>
              <a:pPr>
                <a:defRPr/>
              </a:pPr>
              <a:t>‹#›</a:t>
            </a:fld>
            <a:endParaRPr lang="en-US" altLang="en-US"/>
          </a:p>
        </p:txBody>
      </p:sp>
    </p:spTree>
    <p:extLst>
      <p:ext uri="{BB962C8B-B14F-4D97-AF65-F5344CB8AC3E}">
        <p14:creationId xmlns:p14="http://schemas.microsoft.com/office/powerpoint/2010/main" val="242123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75D17E3D-1EB9-C644-8105-CB1B359107CA}"/>
              </a:ext>
            </a:extLst>
          </p:cNvPr>
          <p:cNvSpPr>
            <a:spLocks noGrp="1"/>
          </p:cNvSpPr>
          <p:nvPr>
            <p:ph type="sldNum" sz="quarter" idx="15"/>
          </p:nvPr>
        </p:nvSpPr>
        <p:spPr/>
        <p:txBody>
          <a:bodyPr/>
          <a:lstStyle>
            <a:lvl1pPr>
              <a:defRPr/>
            </a:lvl1pPr>
          </a:lstStyle>
          <a:p>
            <a:pPr>
              <a:defRPr/>
            </a:pPr>
            <a:fld id="{D09AB906-C86B-0C4E-81A3-C05D727D5395}" type="slidenum">
              <a:rPr lang="en-US" altLang="en-US"/>
              <a:pPr>
                <a:defRPr/>
              </a:pPr>
              <a:t>‹#›</a:t>
            </a:fld>
            <a:endParaRPr lang="en-US" altLang="en-US"/>
          </a:p>
        </p:txBody>
      </p:sp>
    </p:spTree>
    <p:extLst>
      <p:ext uri="{BB962C8B-B14F-4D97-AF65-F5344CB8AC3E}">
        <p14:creationId xmlns:p14="http://schemas.microsoft.com/office/powerpoint/2010/main" val="20261466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dirty="0"/>
              <a:t>Click to edit Master title</a:t>
            </a:r>
          </a:p>
        </p:txBody>
      </p:sp>
      <p:sp>
        <p:nvSpPr>
          <p:cNvPr id="3" name="Slide Number Placeholder 5">
            <a:extLst>
              <a:ext uri="{FF2B5EF4-FFF2-40B4-BE49-F238E27FC236}">
                <a16:creationId xmlns:a16="http://schemas.microsoft.com/office/drawing/2014/main" id="{3AD77A15-B1E0-3D41-A5F0-432B5D14B3A7}"/>
              </a:ext>
            </a:extLst>
          </p:cNvPr>
          <p:cNvSpPr>
            <a:spLocks noGrp="1"/>
          </p:cNvSpPr>
          <p:nvPr>
            <p:ph type="sldNum" sz="quarter" idx="10"/>
          </p:nvPr>
        </p:nvSpPr>
        <p:spPr/>
        <p:txBody>
          <a:bodyPr/>
          <a:lstStyle>
            <a:lvl1pPr>
              <a:defRPr/>
            </a:lvl1pPr>
          </a:lstStyle>
          <a:p>
            <a:pPr>
              <a:defRPr/>
            </a:pPr>
            <a:fld id="{0206052E-1EA7-8340-B782-2A263437DFC0}" type="slidenum">
              <a:rPr lang="en-US" altLang="en-US"/>
              <a:pPr>
                <a:defRPr/>
              </a:pPr>
              <a:t>‹#›</a:t>
            </a:fld>
            <a:endParaRPr lang="en-US" altLang="en-US"/>
          </a:p>
        </p:txBody>
      </p:sp>
    </p:spTree>
    <p:extLst>
      <p:ext uri="{BB962C8B-B14F-4D97-AF65-F5344CB8AC3E}">
        <p14:creationId xmlns:p14="http://schemas.microsoft.com/office/powerpoint/2010/main" val="317438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ver--Pic 2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077D3EAB-D8FD-9848-B19A-6105C958DA6D}"/>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12CEE872-A96F-4440-89E1-AE81931E7C5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251289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C4BCA7-E893-8340-994B-0CBD26C03CD4}"/>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Graphic 7">
            <a:extLst>
              <a:ext uri="{FF2B5EF4-FFF2-40B4-BE49-F238E27FC236}">
                <a16:creationId xmlns:a16="http://schemas.microsoft.com/office/drawing/2014/main" id="{09CC3C94-D383-4842-A521-4EA769B041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lstStyle>
            <a:lvl1pPr algn="ctr">
              <a:defRPr sz="45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noAutofit/>
          </a:bodyPr>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19977585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1D891-3D02-3C4E-AC52-169CF0894786}"/>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03FE8A9-6B60-EA42-88F7-149D23C85FAD}" type="datetime1">
              <a:rPr lang="en-US" altLang="en-US"/>
              <a:pPr>
                <a:defRPr/>
              </a:pPr>
              <a:t>9/5/2025</a:t>
            </a:fld>
            <a:endParaRPr lang="en-US" altLang="en-US"/>
          </a:p>
        </p:txBody>
      </p:sp>
      <p:sp>
        <p:nvSpPr>
          <p:cNvPr id="3" name="Footer Placeholder 2">
            <a:extLst>
              <a:ext uri="{FF2B5EF4-FFF2-40B4-BE49-F238E27FC236}">
                <a16:creationId xmlns:a16="http://schemas.microsoft.com/office/drawing/2014/main" id="{204C9B03-80B7-9A4E-A263-A4F0EADE2F0C}"/>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668168EE-634B-EF4D-8AC4-4F678EF289DF}"/>
              </a:ext>
            </a:extLst>
          </p:cNvPr>
          <p:cNvSpPr>
            <a:spLocks noGrp="1"/>
          </p:cNvSpPr>
          <p:nvPr>
            <p:ph type="sldNum" sz="quarter" idx="12"/>
          </p:nvPr>
        </p:nvSpPr>
        <p:spPr/>
        <p:txBody>
          <a:bodyPr/>
          <a:lstStyle>
            <a:lvl1pPr>
              <a:defRPr smtClean="0"/>
            </a:lvl1pPr>
          </a:lstStyle>
          <a:p>
            <a:pPr>
              <a:defRPr/>
            </a:pPr>
            <a:fld id="{92F4E82E-F785-6E4F-A09E-FB0ECAA978B3}" type="slidenum">
              <a:rPr lang="en-US" altLang="en-US"/>
              <a:pPr>
                <a:defRPr/>
              </a:pPr>
              <a:t>‹#›</a:t>
            </a:fld>
            <a:endParaRPr lang="en-US" altLang="en-US"/>
          </a:p>
        </p:txBody>
      </p:sp>
    </p:spTree>
    <p:extLst>
      <p:ext uri="{BB962C8B-B14F-4D97-AF65-F5344CB8AC3E}">
        <p14:creationId xmlns:p14="http://schemas.microsoft.com/office/powerpoint/2010/main" val="16610595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74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ver--Pic 3  (Casey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C98AD374-84E5-D040-90BD-FCEB4B2390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E79C5EF6-A151-C64E-8B61-6DBB7FF913B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7" cy="2135139"/>
          </a:xfrm>
        </p:spPr>
        <p:txBody>
          <a:bodyPr tIns="137160" rIns="137160" anchor="t"/>
          <a:lstStyle>
            <a:lvl1pPr marL="0" indent="0" algn="l">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endParaRPr lang="en-US" dirty="0"/>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1494377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ver--Pic 4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D08418DF-249A-4541-A53C-C6A38494DB20}"/>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1B8BD285-F691-FA46-8005-9B3A32D119AF}"/>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person holding a basketball&#10;&#10;Description automatically generated">
            <a:extLst>
              <a:ext uri="{FF2B5EF4-FFF2-40B4-BE49-F238E27FC236}">
                <a16:creationId xmlns:a16="http://schemas.microsoft.com/office/drawing/2014/main" id="{8CBC0019-4BA6-C343-ABFC-C448D430596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11C491F5-C01D-7143-BD4A-796144E0852D}"/>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959410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ver--Pic 1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BD13EDBB-7F23-434B-AB5E-416927ABBE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58F67D1B-7631-B54C-B240-A88BA977C7B4}"/>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6446310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theme" Target="../theme/theme10.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5.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7.xml"/><Relationship Id="rId4"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FA677-0CDB-0946-BDA5-8E9074E706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A2CC986F-51FA-D74F-829D-F2945080BB60}"/>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Lst>
  <p:hf hdr="0" ftr="0" dt="0"/>
  <p:txStyles>
    <p:titleStyle>
      <a:lvl1pPr algn="ctr" defTabSz="685800" rtl="0" eaLnBrk="0" fontAlgn="base" hangingPunct="0">
        <a:lnSpc>
          <a:spcPct val="80000"/>
        </a:lnSpc>
        <a:spcBef>
          <a:spcPct val="0"/>
        </a:spcBef>
        <a:spcAft>
          <a:spcPct val="0"/>
        </a:spcAft>
        <a:defRPr sz="4500" kern="2200" cap="all" spc="30">
          <a:solidFill>
            <a:schemeClr val="accent2"/>
          </a:solidFill>
          <a:latin typeface="Knockout 30 Junior Welterwt" pitchFamily="50" charset="0"/>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Knockout 30 Junior Welterwt" pitchFamily="50" charset="0"/>
          <a:ea typeface="ＭＳ Ｐゴシック" panose="020B0600070205080204" pitchFamily="34" charset="-128"/>
          <a:cs typeface="+mn-cs"/>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57A71-75BD-2B49-A6B8-979AD023AF20}"/>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dirty="0"/>
          </a:p>
        </p:txBody>
      </p:sp>
      <p:sp>
        <p:nvSpPr>
          <p:cNvPr id="17411" name="Text Placeholder 2">
            <a:extLst>
              <a:ext uri="{FF2B5EF4-FFF2-40B4-BE49-F238E27FC236}">
                <a16:creationId xmlns:a16="http://schemas.microsoft.com/office/drawing/2014/main" id="{7BFA6337-3EC9-BD4F-AF20-BFBC21E3C9E3}"/>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B97B64DC-5C01-1645-A531-A8D2F331DB3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9A9A9A"/>
                </a:solidFill>
              </a:defRPr>
            </a:lvl1pPr>
          </a:lstStyle>
          <a:p>
            <a:pPr>
              <a:defRPr/>
            </a:pPr>
            <a:fld id="{73CC3D3B-7FCC-5645-B2D9-19759E5C2BF5}" type="slidenum">
              <a:rPr lang="en-US" altLang="en-US"/>
              <a:pPr>
                <a:defRPr/>
              </a:pPr>
              <a:t>‹#›</a:t>
            </a:fld>
            <a:endParaRPr lang="en-US" altLang="en-US"/>
          </a:p>
        </p:txBody>
      </p:sp>
      <p:cxnSp>
        <p:nvCxnSpPr>
          <p:cNvPr id="5" name="Straight Connector 4">
            <a:extLst>
              <a:ext uri="{FF2B5EF4-FFF2-40B4-BE49-F238E27FC236}">
                <a16:creationId xmlns:a16="http://schemas.microsoft.com/office/drawing/2014/main" id="{522BC005-C61D-3F41-A1E0-95807E8B1958}"/>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52295712"/>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itchFamily="9" charset="-128"/>
          <a:cs typeface="ＭＳ Ｐゴシック" pitchFamily="9"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itchFamily="9" charset="-128"/>
          <a:cs typeface="ＭＳ Ｐゴシック" pitchFamily="9"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8DF9D1-B668-6B43-B914-12AE374EA8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E6007E3D-A8AE-174C-8578-B1A49E6CD194}"/>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panose="020B0600070205080204" pitchFamily="34" charset="-128"/>
          <a:cs typeface="+mn-cs"/>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259FCF-13D1-9449-A6C7-4A3761A43860}"/>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endParaRPr lang="en-US" dirty="0"/>
          </a:p>
        </p:txBody>
      </p:sp>
      <p:sp>
        <p:nvSpPr>
          <p:cNvPr id="3" name="Text Placeholder 2">
            <a:extLst>
              <a:ext uri="{FF2B5EF4-FFF2-40B4-BE49-F238E27FC236}">
                <a16:creationId xmlns:a16="http://schemas.microsoft.com/office/drawing/2014/main" id="{9D42693D-1365-EA43-99A3-0253862006A2}"/>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endParaRPr lang="en-US" alt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Lst>
  <p:hf hdr="0" ftr="0" dt="0"/>
  <p:txStyles>
    <p:titleStyle>
      <a:lvl1pPr algn="ctr" defTabSz="685800" rtl="0" eaLnBrk="0" fontAlgn="base" hangingPunct="0">
        <a:lnSpc>
          <a:spcPct val="80000"/>
        </a:lnSpc>
        <a:spcBef>
          <a:spcPct val="0"/>
        </a:spcBef>
        <a:spcAft>
          <a:spcPct val="0"/>
        </a:spcAft>
        <a:defRPr sz="4000" kern="2200" cap="all">
          <a:solidFill>
            <a:schemeClr val="bg1"/>
          </a:solidFill>
          <a:latin typeface="Knockout 30 Junior Welterwt" pitchFamily="50" charset="0"/>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Knockout 30 Junior Welterwt" pitchFamily="50" charset="0"/>
          <a:ea typeface="ＭＳ Ｐゴシック" panose="020B0600070205080204" pitchFamily="34" charset="-128"/>
          <a:cs typeface="+mn-cs"/>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7D8DEB-F546-4D46-BD76-63511F86F1E1}"/>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686266E3-B66F-9542-8FFC-EE7FEA84358B}"/>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Lst>
  <p:hf hdr="0" ftr="0" dt="0"/>
  <p:txStyles>
    <p:titleStyle>
      <a:lvl1pPr algn="ctr" defTabSz="685800" rtl="0" eaLnBrk="0" fontAlgn="base" hangingPunct="0">
        <a:lnSpc>
          <a:spcPct val="80000"/>
        </a:lnSpc>
        <a:spcBef>
          <a:spcPct val="0"/>
        </a:spcBef>
        <a:spcAft>
          <a:spcPct val="0"/>
        </a:spcAft>
        <a:defRPr sz="4000" b="1" kern="2200" cap="all">
          <a:solidFill>
            <a:schemeClr val="bg1"/>
          </a:solidFill>
          <a:latin typeface="+mj-lt"/>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panose="020B0600070205080204" pitchFamily="34" charset="-128"/>
          <a:cs typeface="+mn-cs"/>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522F-EAEB-8842-9AFB-725E3618A2BA}"/>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dirty="0"/>
          </a:p>
        </p:txBody>
      </p:sp>
      <p:sp>
        <p:nvSpPr>
          <p:cNvPr id="17411" name="Text Placeholder 2">
            <a:extLst>
              <a:ext uri="{FF2B5EF4-FFF2-40B4-BE49-F238E27FC236}">
                <a16:creationId xmlns:a16="http://schemas.microsoft.com/office/drawing/2014/main" id="{A03A190B-BC31-3544-948C-FE866100D1FE}"/>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D066C2C1-69AF-204A-9F84-087E7A7A2B2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D38FB7D7-26BA-604B-AB55-889547A5D38B}" type="slidenum">
              <a:rPr lang="en-US" altLang="en-US"/>
              <a:pPr/>
              <a:t>‹#›</a:t>
            </a:fld>
            <a:endParaRPr lang="en-US" altLang="en-US"/>
          </a:p>
        </p:txBody>
      </p:sp>
      <p:cxnSp>
        <p:nvCxnSpPr>
          <p:cNvPr id="5" name="Straight Connector 4">
            <a:extLst>
              <a:ext uri="{FF2B5EF4-FFF2-40B4-BE49-F238E27FC236}">
                <a16:creationId xmlns:a16="http://schemas.microsoft.com/office/drawing/2014/main" id="{4F0319B2-9D3D-BC40-824F-94E5201FCE25}"/>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anose="020B0600070205080204" pitchFamily="34" charset="-128"/>
          <a:cs typeface="+mj-cs"/>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anose="020B0600070205080204" pitchFamily="34" charset="-128"/>
          <a:cs typeface="+mn-cs"/>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77252FA-29B8-8143-8DBF-8B2DA7D3DE9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00B23ED2-8B3D-C748-820F-2E0A18DF48D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3" r:id="rId1"/>
  </p:sldLayoutIdLst>
  <p:hf hdr="0" ftr="0" dt="0"/>
  <p:txStyles>
    <p:titleStyle>
      <a:lvl1pPr algn="l" defTabSz="685800" rtl="0" eaLnBrk="0" fontAlgn="base" hangingPunct="0">
        <a:lnSpc>
          <a:spcPct val="87000"/>
        </a:lnSpc>
        <a:spcBef>
          <a:spcPct val="0"/>
        </a:spcBef>
        <a:spcAft>
          <a:spcPct val="0"/>
        </a:spcAft>
        <a:defRPr sz="3300" b="1" kern="2200">
          <a:solidFill>
            <a:schemeClr val="accent2"/>
          </a:solidFill>
          <a:latin typeface="+mj-lt"/>
          <a:ea typeface="ＭＳ Ｐゴシック" panose="020B0600070205080204" pitchFamily="34" charset="-128"/>
          <a:cs typeface="+mj-cs"/>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9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anose="020B0600070205080204" pitchFamily="34" charset="-128"/>
          <a:cs typeface="+mn-cs"/>
        </a:defRPr>
      </a:lvl1pPr>
      <a:lvl2pPr marL="457200" indent="-228600"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097C96-C306-6148-BEC2-BE94B7E17B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2EFC6445-903E-6346-A03B-D46E62B290C0}"/>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84" r:id="rId1"/>
    <p:sldLayoutId id="2147483899" r:id="rId2"/>
    <p:sldLayoutId id="2147483900" r:id="rId3"/>
    <p:sldLayoutId id="2147483901" r:id="rId4"/>
  </p:sldLayoutIdLst>
  <p:hf hdr="0" ftr="0" dt="0"/>
  <p:txStyles>
    <p:titleStyle>
      <a:lvl1pPr algn="ctr" defTabSz="685800" rtl="0" eaLnBrk="0" fontAlgn="base" hangingPunct="0">
        <a:lnSpc>
          <a:spcPct val="80000"/>
        </a:lnSpc>
        <a:spcBef>
          <a:spcPct val="0"/>
        </a:spcBef>
        <a:spcAft>
          <a:spcPct val="0"/>
        </a:spcAft>
        <a:defRPr sz="4000" b="1" kern="2200" spc="30">
          <a:solidFill>
            <a:schemeClr val="accent2"/>
          </a:solidFill>
          <a:latin typeface="+mj-lt"/>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panose="020B0600070205080204" pitchFamily="34" charset="-128"/>
          <a:cs typeface="+mn-cs"/>
        </a:defRPr>
      </a:lvl1pPr>
      <a:lvl2pPr marL="457200" indent="-227013" algn="l" defTabSz="685800" rtl="0" eaLnBrk="0" fontAlgn="base" hangingPunct="0">
        <a:lnSpc>
          <a:spcPct val="90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9FD3B-B46B-5D4C-92DC-3C69980DCDFF}"/>
              </a:ext>
            </a:extLst>
          </p:cNvPr>
          <p:cNvSpPr>
            <a:spLocks noGrp="1"/>
          </p:cNvSpPr>
          <p:nvPr>
            <p:ph type="title"/>
          </p:nvPr>
        </p:nvSpPr>
        <p:spPr>
          <a:xfrm>
            <a:off x="838200" y="493713"/>
            <a:ext cx="10515600" cy="865187"/>
          </a:xfrm>
          <a:prstGeom prst="rect">
            <a:avLst/>
          </a:prstGeom>
          <a:ln>
            <a:noFill/>
          </a:ln>
        </p:spPr>
        <p:txBody>
          <a:bodyPr vert="horz" lIns="0" tIns="45720" rIns="91440" bIns="45720" rtlCol="0" anchor="ctr" anchorCtr="0">
            <a:noAutofit/>
          </a:bodyPr>
          <a:lstStyle/>
          <a:p>
            <a:r>
              <a:rPr lang="en-US" dirty="0"/>
              <a:t>Click to edit Master title</a:t>
            </a:r>
          </a:p>
        </p:txBody>
      </p:sp>
      <p:sp>
        <p:nvSpPr>
          <p:cNvPr id="46083" name="Text Placeholder 2">
            <a:extLst>
              <a:ext uri="{FF2B5EF4-FFF2-40B4-BE49-F238E27FC236}">
                <a16:creationId xmlns:a16="http://schemas.microsoft.com/office/drawing/2014/main" id="{B64B9236-DF3B-F747-AD66-CFEB4BA07995}"/>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157D24CC-D770-ED45-AB52-86FF3C9982D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094C748B-BE8B-704B-871A-55654996C66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5" r:id="rId1"/>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anose="020B0600070205080204" pitchFamily="34" charset="-128"/>
          <a:cs typeface="+mj-cs"/>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anose="020B0600070205080204" pitchFamily="34" charset="-128"/>
          <a:cs typeface="+mn-cs"/>
        </a:defRPr>
      </a:lvl1pPr>
      <a:lvl2pPr marL="547688" indent="-27305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822325"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1096963"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371600"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88E91-FA25-1A45-BA9E-691830EF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E3FF41AB-43D3-184C-A18F-0291CAC5F132}"/>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extLst>
      <p:ext uri="{BB962C8B-B14F-4D97-AF65-F5344CB8AC3E}">
        <p14:creationId xmlns:p14="http://schemas.microsoft.com/office/powerpoint/2010/main" val="476430808"/>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28" r:id="rId3"/>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pitchFamily="9" charset="-128"/>
          <a:cs typeface="ＭＳ Ｐゴシック" pitchFamily="9" charset="-128"/>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pitchFamily="9" charset="-128"/>
          <a:cs typeface="ＭＳ Ｐゴシック" pitchFamily="9"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video" Target="https://www.youtube.com/embed/pyjX9Nwh49Q?feature=oembed" TargetMode="External"/><Relationship Id="rId5" Type="http://schemas.openxmlformats.org/officeDocument/2006/relationships/hyperlink" Target="https://www.youtube.com/watch?v=pyjX9Nwh49Q"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1.xml"/><Relationship Id="rId1" Type="http://schemas.openxmlformats.org/officeDocument/2006/relationships/video" Target="https://www.youtube.com/embed/x7msE3tx8QI?feature=oembed" TargetMode="External"/><Relationship Id="rId5" Type="http://schemas.openxmlformats.org/officeDocument/2006/relationships/hyperlink" Target="https://moneycoach.io/videos" TargetMode="Externa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hyperlink" Target="https://www.investor.gov/financial-tools-calculators/calculators/compound-interest-calculator" TargetMode="External"/><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image" Target="../media/image27.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8.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7.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8FB4-1A21-7241-A332-42AA81608A36}"/>
              </a:ext>
            </a:extLst>
          </p:cNvPr>
          <p:cNvSpPr>
            <a:spLocks noGrp="1"/>
          </p:cNvSpPr>
          <p:nvPr>
            <p:ph type="title"/>
          </p:nvPr>
        </p:nvSpPr>
        <p:spPr>
          <a:xfrm>
            <a:off x="838200" y="494853"/>
            <a:ext cx="10515600" cy="865222"/>
          </a:xfrm>
        </p:spPr>
        <p:txBody>
          <a:bodyPr wrap="square" numCol="1" compatLnSpc="1">
            <a:prstTxWarp prst="textNoShape">
              <a:avLst/>
            </a:prstTxWarp>
          </a:bodyPr>
          <a:lstStyle/>
          <a:p>
            <a:r>
              <a:rPr lang="en-US" altLang="en-US" dirty="0"/>
              <a:t>Agenda: List of training activities</a:t>
            </a:r>
          </a:p>
        </p:txBody>
      </p:sp>
      <p:graphicFrame>
        <p:nvGraphicFramePr>
          <p:cNvPr id="3" name="Table 4">
            <a:extLst>
              <a:ext uri="{FF2B5EF4-FFF2-40B4-BE49-F238E27FC236}">
                <a16:creationId xmlns:a16="http://schemas.microsoft.com/office/drawing/2014/main" id="{A9D8A9E6-7432-73FB-1E22-0231B3325F05}"/>
              </a:ext>
            </a:extLst>
          </p:cNvPr>
          <p:cNvGraphicFramePr>
            <a:graphicFrameLocks noGrp="1"/>
          </p:cNvGraphicFramePr>
          <p:nvPr>
            <p:ph sz="half" idx="1"/>
            <p:extLst>
              <p:ext uri="{D42A27DB-BD31-4B8C-83A1-F6EECF244321}">
                <p14:modId xmlns:p14="http://schemas.microsoft.com/office/powerpoint/2010/main" val="3411961436"/>
              </p:ext>
            </p:extLst>
          </p:nvPr>
        </p:nvGraphicFramePr>
        <p:xfrm>
          <a:off x="838199" y="1627150"/>
          <a:ext cx="10515601" cy="3916586"/>
        </p:xfrm>
        <a:graphic>
          <a:graphicData uri="http://schemas.openxmlformats.org/drawingml/2006/table">
            <a:tbl>
              <a:tblPr firstRow="1" bandRow="1">
                <a:tableStyleId>{9D7B26C5-4107-4FEC-AEDC-1716B250A1EF}</a:tableStyleId>
              </a:tblPr>
              <a:tblGrid>
                <a:gridCol w="2648374">
                  <a:extLst>
                    <a:ext uri="{9D8B030D-6E8A-4147-A177-3AD203B41FA5}">
                      <a16:colId xmlns:a16="http://schemas.microsoft.com/office/drawing/2014/main" val="1648639371"/>
                    </a:ext>
                  </a:extLst>
                </a:gridCol>
                <a:gridCol w="5733627">
                  <a:extLst>
                    <a:ext uri="{9D8B030D-6E8A-4147-A177-3AD203B41FA5}">
                      <a16:colId xmlns:a16="http://schemas.microsoft.com/office/drawing/2014/main" val="2622832553"/>
                    </a:ext>
                  </a:extLst>
                </a:gridCol>
                <a:gridCol w="2133600">
                  <a:extLst>
                    <a:ext uri="{9D8B030D-6E8A-4147-A177-3AD203B41FA5}">
                      <a16:colId xmlns:a16="http://schemas.microsoft.com/office/drawing/2014/main" val="3122767967"/>
                    </a:ext>
                  </a:extLst>
                </a:gridCol>
              </a:tblGrid>
              <a:tr h="371568">
                <a:tc>
                  <a:txBody>
                    <a:bodyPr/>
                    <a:lstStyle/>
                    <a:p>
                      <a:r>
                        <a:rPr lang="en-US" sz="1800" dirty="0"/>
                        <a:t>TRAINING METHOD</a:t>
                      </a:r>
                    </a:p>
                  </a:txBody>
                  <a:tcPr/>
                </a:tc>
                <a:tc>
                  <a:txBody>
                    <a:bodyPr/>
                    <a:lstStyle/>
                    <a:p>
                      <a:r>
                        <a:rPr lang="en-US" sz="1800" dirty="0"/>
                        <a:t>TOPIC (SLIDE TITLE)</a:t>
                      </a:r>
                    </a:p>
                  </a:txBody>
                  <a:tcPr/>
                </a:tc>
                <a:tc>
                  <a:txBody>
                    <a:bodyPr/>
                    <a:lstStyle/>
                    <a:p>
                      <a:r>
                        <a:rPr lang="en-US" sz="1800" dirty="0"/>
                        <a:t>TIME ESTIMATED</a:t>
                      </a:r>
                    </a:p>
                  </a:txBody>
                  <a:tcPr/>
                </a:tc>
                <a:extLst>
                  <a:ext uri="{0D108BD9-81ED-4DB2-BD59-A6C34878D82A}">
                    <a16:rowId xmlns:a16="http://schemas.microsoft.com/office/drawing/2014/main" val="879388456"/>
                  </a:ext>
                </a:extLst>
              </a:tr>
              <a:tr h="515882">
                <a:tc>
                  <a:txBody>
                    <a:bodyPr/>
                    <a:lstStyle/>
                    <a:p>
                      <a:r>
                        <a:rPr lang="en-US" sz="1400" dirty="0"/>
                        <a:t>Presentation</a:t>
                      </a:r>
                    </a:p>
                  </a:txBody>
                  <a:tcPr/>
                </a:tc>
                <a:tc>
                  <a:txBody>
                    <a:bodyPr/>
                    <a:lstStyle/>
                    <a:p>
                      <a:r>
                        <a:rPr lang="en-US" sz="1400" dirty="0"/>
                        <a:t>Welcome and Session Objectives; Icebreaker</a:t>
                      </a:r>
                    </a:p>
                  </a:txBody>
                  <a:tcPr/>
                </a:tc>
                <a:tc>
                  <a:txBody>
                    <a:bodyPr/>
                    <a:lstStyle/>
                    <a:p>
                      <a:r>
                        <a:rPr lang="en-US" sz="1400" dirty="0"/>
                        <a:t>10 minutes</a:t>
                      </a:r>
                    </a:p>
                  </a:txBody>
                  <a:tcPr/>
                </a:tc>
                <a:extLst>
                  <a:ext uri="{0D108BD9-81ED-4DB2-BD59-A6C34878D82A}">
                    <a16:rowId xmlns:a16="http://schemas.microsoft.com/office/drawing/2014/main" val="34277529"/>
                  </a:ext>
                </a:extLst>
              </a:tr>
              <a:tr h="458097">
                <a:tc>
                  <a:txBody>
                    <a:bodyPr/>
                    <a:lstStyle/>
                    <a:p>
                      <a:r>
                        <a:rPr lang="en-US" sz="1400" dirty="0"/>
                        <a:t>Presentation and Facilitated Discussion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Saving vs. Investing; The Difference Between Investing and Saving; Where Do People Save and Invest?; </a:t>
                      </a:r>
                      <a:r>
                        <a:rPr lang="en-US" altLang="en-US" sz="1400" dirty="0"/>
                        <a:t>Stock Market: Stocks, Bonds, Mutual Funds (Video); Foundation for Investing and Saving</a:t>
                      </a:r>
                    </a:p>
                  </a:txBody>
                  <a:tcPr/>
                </a:tc>
                <a:tc>
                  <a:txBody>
                    <a:bodyPr/>
                    <a:lstStyle/>
                    <a:p>
                      <a:r>
                        <a:rPr lang="en-US" sz="1400" dirty="0"/>
                        <a:t>15 minutes</a:t>
                      </a:r>
                    </a:p>
                  </a:txBody>
                  <a:tcPr/>
                </a:tc>
                <a:extLst>
                  <a:ext uri="{0D108BD9-81ED-4DB2-BD59-A6C34878D82A}">
                    <a16:rowId xmlns:a16="http://schemas.microsoft.com/office/drawing/2014/main" val="4216262225"/>
                  </a:ext>
                </a:extLst>
              </a:tr>
              <a:tr h="458097">
                <a:tc>
                  <a:txBody>
                    <a:bodyPr/>
                    <a:lstStyle/>
                    <a:p>
                      <a:r>
                        <a:rPr lang="en-US" sz="1400" dirty="0"/>
                        <a:t>Large Group Exercise</a:t>
                      </a:r>
                    </a:p>
                  </a:txBody>
                  <a:tcPr/>
                </a:tc>
                <a:tc>
                  <a:txBody>
                    <a:bodyPr/>
                    <a:lstStyle/>
                    <a:p>
                      <a:r>
                        <a:rPr lang="en-US" sz="1400" b="1" dirty="0"/>
                        <a:t>Key Activity</a:t>
                      </a:r>
                      <a:r>
                        <a:rPr lang="en-US" sz="1400" dirty="0"/>
                        <a:t>: Alejandro Plans to Save or Invest; Alejandro – Save or Invest</a:t>
                      </a:r>
                      <a:endParaRPr lang="en-US" sz="1400" b="0" dirty="0"/>
                    </a:p>
                  </a:txBody>
                  <a:tcPr/>
                </a:tc>
                <a:tc>
                  <a:txBody>
                    <a:bodyPr/>
                    <a:lstStyle/>
                    <a:p>
                      <a:r>
                        <a:rPr lang="en-US" sz="1400" dirty="0"/>
                        <a:t>10 minutes</a:t>
                      </a:r>
                    </a:p>
                  </a:txBody>
                  <a:tcPr/>
                </a:tc>
                <a:extLst>
                  <a:ext uri="{0D108BD9-81ED-4DB2-BD59-A6C34878D82A}">
                    <a16:rowId xmlns:a16="http://schemas.microsoft.com/office/drawing/2014/main" val="2318212957"/>
                  </a:ext>
                </a:extLst>
              </a:tr>
              <a:tr h="371568">
                <a:tc>
                  <a:txBody>
                    <a:bodyPr/>
                    <a:lstStyle/>
                    <a:p>
                      <a:r>
                        <a:rPr lang="en-US" sz="1400" dirty="0"/>
                        <a:t>Presentation and Large Group Exercise</a:t>
                      </a:r>
                    </a:p>
                  </a:txBody>
                  <a:tcPr/>
                </a:tc>
                <a:tc>
                  <a:txBody>
                    <a:bodyPr/>
                    <a:lstStyle/>
                    <a:p>
                      <a:r>
                        <a:rPr lang="en-US" sz="1400" dirty="0"/>
                        <a:t>Investing – Why? (Video); </a:t>
                      </a:r>
                      <a:r>
                        <a:rPr lang="en-US" sz="1400" b="1" dirty="0"/>
                        <a:t>Key Activity</a:t>
                      </a:r>
                      <a:r>
                        <a:rPr lang="en-US" sz="1400" dirty="0"/>
                        <a:t>: Haruto’s and Hailey’s Investment; Compound Interest (Optional Activity)</a:t>
                      </a:r>
                    </a:p>
                  </a:txBody>
                  <a:tcPr/>
                </a:tc>
                <a:tc>
                  <a:txBody>
                    <a:bodyPr/>
                    <a:lstStyle/>
                    <a:p>
                      <a:r>
                        <a:rPr lang="en-US" sz="1400" dirty="0"/>
                        <a:t>10 minutes</a:t>
                      </a:r>
                    </a:p>
                  </a:txBody>
                  <a:tcPr/>
                </a:tc>
                <a:extLst>
                  <a:ext uri="{0D108BD9-81ED-4DB2-BD59-A6C34878D82A}">
                    <a16:rowId xmlns:a16="http://schemas.microsoft.com/office/drawing/2014/main" val="3877621690"/>
                  </a:ext>
                </a:extLst>
              </a:tr>
              <a:tr h="458097">
                <a:tc>
                  <a:txBody>
                    <a:bodyPr/>
                    <a:lstStyle/>
                    <a:p>
                      <a:r>
                        <a:rPr lang="en-US" sz="1400" dirty="0"/>
                        <a:t>Presentation and Facilitated Discussion</a:t>
                      </a:r>
                    </a:p>
                  </a:txBody>
                  <a:tcPr/>
                </a:tc>
                <a:tc>
                  <a:txBody>
                    <a:bodyPr/>
                    <a:lstStyle/>
                    <a:p>
                      <a:r>
                        <a:rPr lang="en-US" sz="1400" dirty="0"/>
                        <a:t>Retirement Savings Plan (Video); Net Worth = Assets – Liabilities</a:t>
                      </a:r>
                    </a:p>
                  </a:txBody>
                  <a:tcPr/>
                </a:tc>
                <a:tc>
                  <a:txBody>
                    <a:bodyPr/>
                    <a:lstStyle/>
                    <a:p>
                      <a:r>
                        <a:rPr lang="en-US" sz="1400" dirty="0"/>
                        <a:t>10 minutes</a:t>
                      </a:r>
                    </a:p>
                  </a:txBody>
                  <a:tcPr/>
                </a:tc>
                <a:extLst>
                  <a:ext uri="{0D108BD9-81ED-4DB2-BD59-A6C34878D82A}">
                    <a16:rowId xmlns:a16="http://schemas.microsoft.com/office/drawing/2014/main" val="1858849016"/>
                  </a:ext>
                </a:extLst>
              </a:tr>
              <a:tr h="371568">
                <a:tc>
                  <a:txBody>
                    <a:bodyPr/>
                    <a:lstStyle/>
                    <a:p>
                      <a:r>
                        <a:rPr lang="en-US" sz="1400" dirty="0"/>
                        <a:t>Closing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Questions? What Is One Thing Learned? Next Training Date and Time</a:t>
                      </a:r>
                    </a:p>
                  </a:txBody>
                  <a:tcPr/>
                </a:tc>
                <a:tc>
                  <a:txBody>
                    <a:bodyPr/>
                    <a:lstStyle/>
                    <a:p>
                      <a:r>
                        <a:rPr lang="en-US" sz="1400" dirty="0"/>
                        <a:t>5 minutes</a:t>
                      </a:r>
                    </a:p>
                  </a:txBody>
                  <a:tcPr/>
                </a:tc>
                <a:extLst>
                  <a:ext uri="{0D108BD9-81ED-4DB2-BD59-A6C34878D82A}">
                    <a16:rowId xmlns:a16="http://schemas.microsoft.com/office/drawing/2014/main" val="252550614"/>
                  </a:ext>
                </a:extLst>
              </a:tr>
              <a:tr h="371568">
                <a:tc gridSpan="2">
                  <a:txBody>
                    <a:bodyPr/>
                    <a:lstStyle/>
                    <a:p>
                      <a:pPr algn="r"/>
                      <a:r>
                        <a:rPr lang="en-US" sz="1400" b="1" dirty="0"/>
                        <a:t>TOTAL TIME ESTIMATE</a:t>
                      </a:r>
                    </a:p>
                  </a:txBody>
                  <a:tcPr>
                    <a:solidFill>
                      <a:schemeClr val="accent3">
                        <a:lumMod val="60000"/>
                        <a:lumOff val="40000"/>
                      </a:schemeClr>
                    </a:solidFill>
                  </a:tcPr>
                </a:tc>
                <a:tc hMerge="1">
                  <a:txBody>
                    <a:bodyPr/>
                    <a:lstStyle/>
                    <a:p>
                      <a:endParaRPr lang="en-US" dirty="0"/>
                    </a:p>
                  </a:txBody>
                  <a:tcPr/>
                </a:tc>
                <a:tc>
                  <a:txBody>
                    <a:bodyPr/>
                    <a:lstStyle/>
                    <a:p>
                      <a:r>
                        <a:rPr lang="en-US" sz="1400" b="1" dirty="0"/>
                        <a:t>Approx 1 – 1.5 hours</a:t>
                      </a:r>
                    </a:p>
                  </a:txBody>
                  <a:tcPr>
                    <a:solidFill>
                      <a:schemeClr val="accent3">
                        <a:lumMod val="60000"/>
                        <a:lumOff val="40000"/>
                      </a:schemeClr>
                    </a:solidFill>
                  </a:tcPr>
                </a:tc>
                <a:extLst>
                  <a:ext uri="{0D108BD9-81ED-4DB2-BD59-A6C34878D82A}">
                    <a16:rowId xmlns:a16="http://schemas.microsoft.com/office/drawing/2014/main" val="3885357077"/>
                  </a:ext>
                </a:extLst>
              </a:tr>
            </a:tbl>
          </a:graphicData>
        </a:graphic>
      </p:graphicFrame>
      <p:sp>
        <p:nvSpPr>
          <p:cNvPr id="6" name="Slide Number Placeholder 3">
            <a:extLst>
              <a:ext uri="{FF2B5EF4-FFF2-40B4-BE49-F238E27FC236}">
                <a16:creationId xmlns:a16="http://schemas.microsoft.com/office/drawing/2014/main" id="{85700B7E-A0A1-4049-9636-297881A50128}"/>
              </a:ext>
            </a:extLst>
          </p:cNvPr>
          <p:cNvSpPr>
            <a:spLocks noGrp="1"/>
          </p:cNvSpPr>
          <p:nvPr>
            <p:ph type="sldNum" sz="quarter" idx="10"/>
          </p:nvPr>
        </p:nvSpPr>
        <p:spPr>
          <a:xfrm>
            <a:off x="8610600" y="6356350"/>
            <a:ext cx="2743200" cy="365125"/>
          </a:xfrm>
        </p:spPr>
        <p:txBody>
          <a:bodyPr/>
          <a:lstStyle/>
          <a:p>
            <a:pPr algn="r"/>
            <a:fld id="{1103CFA8-974B-0447-A530-7264BC7D73A8}" type="slidenum">
              <a:rPr lang="en-US" altLang="en-US" smtClean="0"/>
              <a:pPr algn="r"/>
              <a:t>1</a:t>
            </a:fld>
            <a:endParaRPr lang="en-US" altLang="en-US" dirty="0"/>
          </a:p>
        </p:txBody>
      </p:sp>
    </p:spTree>
    <p:extLst>
      <p:ext uri="{BB962C8B-B14F-4D97-AF65-F5344CB8AC3E}">
        <p14:creationId xmlns:p14="http://schemas.microsoft.com/office/powerpoint/2010/main" val="4029627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36FAC70-A2A8-2542-9456-F1097BBA6B80}"/>
              </a:ext>
            </a:extLst>
          </p:cNvPr>
          <p:cNvSpPr>
            <a:spLocks noGrp="1"/>
          </p:cNvSpPr>
          <p:nvPr>
            <p:ph type="title"/>
          </p:nvPr>
        </p:nvSpPr>
        <p:spPr>
          <a:xfrm>
            <a:off x="838200" y="457200"/>
            <a:ext cx="10515600" cy="865188"/>
          </a:xfrm>
        </p:spPr>
        <p:txBody>
          <a:bodyPr/>
          <a:lstStyle/>
          <a:p>
            <a:r>
              <a:rPr lang="en-US" altLang="en-US" dirty="0">
                <a:solidFill>
                  <a:srgbClr val="DA5521"/>
                </a:solidFill>
                <a:latin typeface="Arial Narrow" panose="020B0604020202020204" pitchFamily="34" charset="0"/>
                <a:cs typeface="Arial" panose="020B0604020202020204" pitchFamily="34" charset="0"/>
              </a:rPr>
              <a:t>What if There Isn’t Enough to Save or Invest?</a:t>
            </a:r>
            <a:endParaRPr lang="en-US" dirty="0"/>
          </a:p>
        </p:txBody>
      </p:sp>
      <p:sp>
        <p:nvSpPr>
          <p:cNvPr id="13" name="Slide Number Placeholder 4">
            <a:extLst>
              <a:ext uri="{FF2B5EF4-FFF2-40B4-BE49-F238E27FC236}">
                <a16:creationId xmlns:a16="http://schemas.microsoft.com/office/drawing/2014/main" id="{30999DBF-EE23-9545-94BC-EB4447920C46}"/>
              </a:ext>
            </a:extLst>
          </p:cNvPr>
          <p:cNvSpPr>
            <a:spLocks noGrp="1"/>
          </p:cNvSpPr>
          <p:nvPr>
            <p:ph type="sldNum" sz="quarter" idx="10"/>
          </p:nvPr>
        </p:nvSpPr>
        <p:spPr/>
        <p:txBody>
          <a:bodyPr/>
          <a:lstStyle/>
          <a:p>
            <a:fld id="{2869D2D3-10E7-6C43-AF2D-6501F1C76999}" type="slidenum">
              <a:rPr lang="en-US" altLang="en-US" smtClean="0"/>
              <a:pPr/>
              <a:t>10</a:t>
            </a:fld>
            <a:endParaRPr lang="en-US" altLang="en-US"/>
          </a:p>
        </p:txBody>
      </p:sp>
      <p:graphicFrame>
        <p:nvGraphicFramePr>
          <p:cNvPr id="2" name="Diagram 1">
            <a:extLst>
              <a:ext uri="{FF2B5EF4-FFF2-40B4-BE49-F238E27FC236}">
                <a16:creationId xmlns:a16="http://schemas.microsoft.com/office/drawing/2014/main" id="{E6A8B5DE-630C-8209-236A-32C3B39414FC}"/>
              </a:ext>
            </a:extLst>
          </p:cNvPr>
          <p:cNvGraphicFramePr/>
          <p:nvPr>
            <p:extLst>
              <p:ext uri="{D42A27DB-BD31-4B8C-83A1-F6EECF244321}">
                <p14:modId xmlns:p14="http://schemas.microsoft.com/office/powerpoint/2010/main" val="207368960"/>
              </p:ext>
            </p:extLst>
          </p:nvPr>
        </p:nvGraphicFramePr>
        <p:xfrm>
          <a:off x="838200" y="1656556"/>
          <a:ext cx="105156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1154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CE0E571-B0D9-5848-A9E7-A48AA011198E}"/>
              </a:ext>
            </a:extLst>
          </p:cNvPr>
          <p:cNvSpPr>
            <a:spLocks noChangeArrowheads="1"/>
          </p:cNvSpPr>
          <p:nvPr/>
        </p:nvSpPr>
        <p:spPr bwMode="auto">
          <a:xfrm>
            <a:off x="2667000" y="5257800"/>
            <a:ext cx="3352800" cy="762000"/>
          </a:xfrm>
          <a:prstGeom prst="rect">
            <a:avLst/>
          </a:prstGeom>
          <a:noFill/>
          <a:ln w="25400">
            <a:noFill/>
            <a:round/>
            <a:headEnd/>
            <a:tailEnd/>
          </a:ln>
          <a:effectLst>
            <a:outerShdw sx="999" sy="999" algn="ctr" rotWithShape="0">
              <a:schemeClr val="bg1"/>
            </a:outerShdw>
          </a:effectLst>
        </p:spPr>
        <p:txBody>
          <a:bodyPr anchor="ctr">
            <a:spAutoFit/>
          </a:bodyPr>
          <a:lstStyle/>
          <a:p>
            <a:pPr algn="ctr">
              <a:defRPr/>
            </a:pPr>
            <a:endParaRPr lang="en-US" sz="4500" b="1" dirty="0">
              <a:ln w="0"/>
              <a:solidFill>
                <a:schemeClr val="accent2"/>
              </a:solidFill>
              <a:latin typeface="+mj-lt"/>
              <a:ea typeface="+mn-ea"/>
            </a:endParaRPr>
          </a:p>
        </p:txBody>
      </p:sp>
      <p:sp>
        <p:nvSpPr>
          <p:cNvPr id="68612" name="object 9">
            <a:extLst>
              <a:ext uri="{FF2B5EF4-FFF2-40B4-BE49-F238E27FC236}">
                <a16:creationId xmlns:a16="http://schemas.microsoft.com/office/drawing/2014/main" id="{86A01C56-7382-E644-830C-133DFC84CA5A}"/>
              </a:ext>
            </a:extLst>
          </p:cNvPr>
          <p:cNvSpPr>
            <a:spLocks/>
          </p:cNvSpPr>
          <p:nvPr/>
        </p:nvSpPr>
        <p:spPr bwMode="auto">
          <a:xfrm>
            <a:off x="2143125" y="1401763"/>
            <a:ext cx="7905750" cy="1905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 name="Title 1">
            <a:extLst>
              <a:ext uri="{FF2B5EF4-FFF2-40B4-BE49-F238E27FC236}">
                <a16:creationId xmlns:a16="http://schemas.microsoft.com/office/drawing/2014/main" id="{2CCE1E63-B6D8-C640-8F3A-68BEED45558D}"/>
              </a:ext>
            </a:extLst>
          </p:cNvPr>
          <p:cNvSpPr>
            <a:spLocks noGrp="1"/>
          </p:cNvSpPr>
          <p:nvPr>
            <p:ph type="title"/>
          </p:nvPr>
        </p:nvSpPr>
        <p:spPr>
          <a:xfrm>
            <a:off x="838200" y="493776"/>
            <a:ext cx="10515600" cy="859536"/>
          </a:xfrm>
        </p:spPr>
        <p:txBody>
          <a:bodyPr/>
          <a:lstStyle/>
          <a:p>
            <a:r>
              <a:rPr lang="en-US" altLang="en-US" dirty="0"/>
              <a:t>Stock Market: Stocks, Bonds and Mutual Funds</a:t>
            </a:r>
            <a:endParaRPr lang="en-US" dirty="0"/>
          </a:p>
        </p:txBody>
      </p:sp>
      <p:sp>
        <p:nvSpPr>
          <p:cNvPr id="13" name="Slide Number Placeholder 4">
            <a:extLst>
              <a:ext uri="{FF2B5EF4-FFF2-40B4-BE49-F238E27FC236}">
                <a16:creationId xmlns:a16="http://schemas.microsoft.com/office/drawing/2014/main" id="{CC681256-F999-C246-97BE-8DF4AF8D9732}"/>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11</a:t>
            </a:fld>
            <a:endParaRPr lang="en-US" altLang="en-US"/>
          </a:p>
        </p:txBody>
      </p:sp>
      <p:pic>
        <p:nvPicPr>
          <p:cNvPr id="4" name="Online Media 3" title="Stocks, Bonds and Mutual Funds Explained">
            <a:hlinkClick r:id="" action="ppaction://media"/>
            <a:extLst>
              <a:ext uri="{FF2B5EF4-FFF2-40B4-BE49-F238E27FC236}">
                <a16:creationId xmlns:a16="http://schemas.microsoft.com/office/drawing/2014/main" id="{0834F416-2ED0-5925-44F4-F0F07EF257CB}"/>
              </a:ext>
            </a:extLst>
          </p:cNvPr>
          <p:cNvPicPr>
            <a:picLocks noRot="1" noChangeAspect="1"/>
          </p:cNvPicPr>
          <p:nvPr>
            <a:videoFile r:link="rId1"/>
          </p:nvPr>
        </p:nvPicPr>
        <p:blipFill>
          <a:blip r:embed="rId4"/>
          <a:stretch>
            <a:fillRect/>
          </a:stretch>
        </p:blipFill>
        <p:spPr>
          <a:xfrm>
            <a:off x="2405609" y="1885445"/>
            <a:ext cx="7380782" cy="4171461"/>
          </a:xfrm>
          <a:prstGeom prst="rect">
            <a:avLst/>
          </a:prstGeom>
        </p:spPr>
      </p:pic>
      <p:sp>
        <p:nvSpPr>
          <p:cNvPr id="3" name="TextBox 2">
            <a:extLst>
              <a:ext uri="{FF2B5EF4-FFF2-40B4-BE49-F238E27FC236}">
                <a16:creationId xmlns:a16="http://schemas.microsoft.com/office/drawing/2014/main" id="{4394C4DB-57BB-D274-45C7-E10BC72F2DD3}"/>
              </a:ext>
            </a:extLst>
          </p:cNvPr>
          <p:cNvSpPr txBox="1"/>
          <p:nvPr/>
        </p:nvSpPr>
        <p:spPr>
          <a:xfrm>
            <a:off x="803753" y="6180932"/>
            <a:ext cx="9219894"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kern="2400" dirty="0">
                <a:solidFill>
                  <a:srgbClr val="595959"/>
                </a:solidFill>
              </a:rPr>
              <a:t>SOURCE: “Stocks, Bonds and Mutual Funds Explained.” Investment Basics with Brenton Harrison,  New Money, New Problems. Used with permission. </a:t>
            </a:r>
            <a:r>
              <a:rPr lang="en-US" altLang="en-US" sz="800" dirty="0">
                <a:ea typeface="ＭＳ Ｐゴシック"/>
                <a:hlinkClick r:id="rId5"/>
              </a:rPr>
              <a:t>https://www.youtube.com/watch?v=pyjX9Nwh49Q</a:t>
            </a:r>
            <a:r>
              <a:rPr lang="en-US" sz="1000" i="1" kern="2400" dirty="0">
                <a:solidFill>
                  <a:srgbClr val="595959"/>
                </a:solidFill>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CE0E571-B0D9-5848-A9E7-A48AA011198E}"/>
              </a:ext>
            </a:extLst>
          </p:cNvPr>
          <p:cNvSpPr>
            <a:spLocks noChangeArrowheads="1"/>
          </p:cNvSpPr>
          <p:nvPr/>
        </p:nvSpPr>
        <p:spPr bwMode="auto">
          <a:xfrm>
            <a:off x="2667000" y="5257800"/>
            <a:ext cx="3352800" cy="762000"/>
          </a:xfrm>
          <a:prstGeom prst="rect">
            <a:avLst/>
          </a:prstGeom>
          <a:noFill/>
          <a:ln w="25400">
            <a:noFill/>
            <a:round/>
            <a:headEnd/>
            <a:tailEnd/>
          </a:ln>
          <a:effectLst>
            <a:outerShdw sx="999" sy="999" algn="ctr" rotWithShape="0">
              <a:schemeClr val="bg1"/>
            </a:outerShdw>
          </a:effectLst>
        </p:spPr>
        <p:txBody>
          <a:bodyPr anchor="ctr">
            <a:spAutoFit/>
          </a:bodyPr>
          <a:lstStyle/>
          <a:p>
            <a:pPr algn="ctr">
              <a:defRPr/>
            </a:pPr>
            <a:endParaRPr lang="en-US" sz="4500" b="1" dirty="0">
              <a:ln w="0"/>
              <a:solidFill>
                <a:schemeClr val="accent2"/>
              </a:solidFill>
              <a:latin typeface="+mj-lt"/>
              <a:ea typeface="+mn-ea"/>
            </a:endParaRPr>
          </a:p>
        </p:txBody>
      </p:sp>
      <p:sp>
        <p:nvSpPr>
          <p:cNvPr id="68612" name="object 9">
            <a:extLst>
              <a:ext uri="{FF2B5EF4-FFF2-40B4-BE49-F238E27FC236}">
                <a16:creationId xmlns:a16="http://schemas.microsoft.com/office/drawing/2014/main" id="{86A01C56-7382-E644-830C-133DFC84CA5A}"/>
              </a:ext>
            </a:extLst>
          </p:cNvPr>
          <p:cNvSpPr>
            <a:spLocks/>
          </p:cNvSpPr>
          <p:nvPr/>
        </p:nvSpPr>
        <p:spPr bwMode="auto">
          <a:xfrm>
            <a:off x="2143125" y="1401763"/>
            <a:ext cx="7905750" cy="1905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22" name="TextBox 21">
            <a:extLst>
              <a:ext uri="{FF2B5EF4-FFF2-40B4-BE49-F238E27FC236}">
                <a16:creationId xmlns:a16="http://schemas.microsoft.com/office/drawing/2014/main" id="{FD407988-313C-B44F-8C33-FD6037B591E7}"/>
              </a:ext>
            </a:extLst>
          </p:cNvPr>
          <p:cNvSpPr txBox="1"/>
          <p:nvPr/>
        </p:nvSpPr>
        <p:spPr>
          <a:xfrm>
            <a:off x="2658533" y="1794933"/>
            <a:ext cx="8703734" cy="1144929"/>
          </a:xfrm>
          <a:prstGeom prst="rect">
            <a:avLst/>
          </a:prstGeom>
          <a:noFill/>
          <a:ln w="6350">
            <a:noFill/>
          </a:ln>
        </p:spPr>
        <p:txBody>
          <a:bodyPr wrap="square">
            <a:spAutoFit/>
          </a:bodyPr>
          <a:lstStyle>
            <a:lvl1pPr marL="230188" indent="-230188"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nSpc>
                <a:spcPct val="95000"/>
              </a:lnSpc>
              <a:spcBef>
                <a:spcPts val="800"/>
              </a:spcBef>
              <a:buClr>
                <a:schemeClr val="accent2"/>
              </a:buClr>
            </a:pPr>
            <a:r>
              <a:rPr lang="en-US" altLang="en-US" dirty="0">
                <a:solidFill>
                  <a:srgbClr val="595959"/>
                </a:solidFill>
              </a:rPr>
              <a:t>Before putting your money in a savings or investment vehicle, answer these questions:</a:t>
            </a:r>
            <a:br>
              <a:rPr lang="en-US" altLang="en-US" dirty="0">
                <a:solidFill>
                  <a:srgbClr val="595959"/>
                </a:solidFill>
              </a:rPr>
            </a:br>
            <a:endParaRPr lang="en-US" altLang="en-US" dirty="0">
              <a:solidFill>
                <a:srgbClr val="595959"/>
              </a:solidFill>
            </a:endParaRPr>
          </a:p>
        </p:txBody>
      </p:sp>
      <p:sp>
        <p:nvSpPr>
          <p:cNvPr id="2" name="Title 1">
            <a:extLst>
              <a:ext uri="{FF2B5EF4-FFF2-40B4-BE49-F238E27FC236}">
                <a16:creationId xmlns:a16="http://schemas.microsoft.com/office/drawing/2014/main" id="{2CCE1E63-B6D8-C640-8F3A-68BEED45558D}"/>
              </a:ext>
            </a:extLst>
          </p:cNvPr>
          <p:cNvSpPr>
            <a:spLocks noGrp="1"/>
          </p:cNvSpPr>
          <p:nvPr>
            <p:ph type="title"/>
          </p:nvPr>
        </p:nvSpPr>
        <p:spPr>
          <a:xfrm>
            <a:off x="838200" y="493776"/>
            <a:ext cx="10515600" cy="859536"/>
          </a:xfrm>
        </p:spPr>
        <p:txBody>
          <a:bodyPr/>
          <a:lstStyle/>
          <a:p>
            <a:r>
              <a:rPr lang="en-US" altLang="en-US" dirty="0"/>
              <a:t>Foundation for Saving and Investing</a:t>
            </a:r>
            <a:endParaRPr lang="en-US" dirty="0"/>
          </a:p>
        </p:txBody>
      </p:sp>
      <p:sp>
        <p:nvSpPr>
          <p:cNvPr id="13" name="Slide Number Placeholder 4">
            <a:extLst>
              <a:ext uri="{FF2B5EF4-FFF2-40B4-BE49-F238E27FC236}">
                <a16:creationId xmlns:a16="http://schemas.microsoft.com/office/drawing/2014/main" id="{CC681256-F999-C246-97BE-8DF4AF8D9732}"/>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12</a:t>
            </a:fld>
            <a:endParaRPr lang="en-US" altLang="en-US"/>
          </a:p>
        </p:txBody>
      </p:sp>
      <p:pic>
        <p:nvPicPr>
          <p:cNvPr id="11" name="Picture 10" descr="Icon&#10;&#10;Description automatically generated">
            <a:extLst>
              <a:ext uri="{FF2B5EF4-FFF2-40B4-BE49-F238E27FC236}">
                <a16:creationId xmlns:a16="http://schemas.microsoft.com/office/drawing/2014/main" id="{4ADBF719-DE4E-F348-AB21-57B07808233D}"/>
              </a:ext>
            </a:extLst>
          </p:cNvPr>
          <p:cNvPicPr>
            <a:picLocks noChangeAspect="1"/>
          </p:cNvPicPr>
          <p:nvPr/>
        </p:nvPicPr>
        <p:blipFill rotWithShape="1">
          <a:blip r:embed="rId3">
            <a:extLst>
              <a:ext uri="{28A0092B-C50C-407E-A947-70E740481C1C}">
                <a14:useLocalDpi xmlns:a14="http://schemas.microsoft.com/office/drawing/2010/main" val="0"/>
              </a:ext>
            </a:extLst>
          </a:blip>
          <a:srcRect b="54097"/>
          <a:stretch/>
        </p:blipFill>
        <p:spPr>
          <a:xfrm>
            <a:off x="829733" y="1794933"/>
            <a:ext cx="1546892" cy="1660090"/>
          </a:xfrm>
          <a:prstGeom prst="rect">
            <a:avLst/>
          </a:prstGeom>
        </p:spPr>
      </p:pic>
      <p:sp>
        <p:nvSpPr>
          <p:cNvPr id="4" name="TextBox 3">
            <a:extLst>
              <a:ext uri="{FF2B5EF4-FFF2-40B4-BE49-F238E27FC236}">
                <a16:creationId xmlns:a16="http://schemas.microsoft.com/office/drawing/2014/main" id="{EC909002-4372-C0BD-AD7B-AB333CE46436}"/>
              </a:ext>
            </a:extLst>
          </p:cNvPr>
          <p:cNvSpPr txBox="1"/>
          <p:nvPr/>
        </p:nvSpPr>
        <p:spPr>
          <a:xfrm>
            <a:off x="2667000" y="2773805"/>
            <a:ext cx="8458200" cy="2856167"/>
          </a:xfrm>
          <a:prstGeom prst="rect">
            <a:avLst/>
          </a:prstGeom>
          <a:noFill/>
          <a:ln w="6350">
            <a:noFill/>
          </a:ln>
        </p:spPr>
        <p:txBody>
          <a:bodyPr wrap="square">
            <a:spAutoFit/>
          </a:bodyPr>
          <a:lstStyle/>
          <a:p>
            <a:pPr marL="457200" indent="-457200">
              <a:lnSpc>
                <a:spcPct val="95000"/>
              </a:lnSpc>
              <a:spcBef>
                <a:spcPts val="800"/>
              </a:spcBef>
              <a:buClr>
                <a:schemeClr val="accent2"/>
              </a:buClr>
              <a:buFont typeface="+mj-lt"/>
              <a:buAutoNum type="arabicPeriod"/>
            </a:pPr>
            <a:r>
              <a:rPr lang="en-US" altLang="en-US" sz="2400" dirty="0">
                <a:solidFill>
                  <a:srgbClr val="595959"/>
                </a:solidFill>
              </a:rPr>
              <a:t>What are you investing for and how much do you need? This is your </a:t>
            </a:r>
            <a:r>
              <a:rPr lang="en-US" altLang="en-US" sz="2400" b="1" dirty="0">
                <a:solidFill>
                  <a:srgbClr val="595959"/>
                </a:solidFill>
              </a:rPr>
              <a:t>goal.</a:t>
            </a:r>
          </a:p>
          <a:p>
            <a:pPr marL="457200" indent="-457200">
              <a:lnSpc>
                <a:spcPct val="95000"/>
              </a:lnSpc>
              <a:spcBef>
                <a:spcPts val="800"/>
              </a:spcBef>
              <a:buClr>
                <a:schemeClr val="accent2"/>
              </a:buClr>
              <a:buFont typeface="+mj-lt"/>
              <a:buAutoNum type="arabicPeriod"/>
            </a:pPr>
            <a:r>
              <a:rPr lang="en-US" altLang="en-US" sz="2400" dirty="0">
                <a:solidFill>
                  <a:srgbClr val="595959"/>
                </a:solidFill>
              </a:rPr>
              <a:t>When do you need that money? This is the </a:t>
            </a:r>
            <a:r>
              <a:rPr lang="en-US" altLang="en-US" sz="2400" b="1" dirty="0">
                <a:solidFill>
                  <a:srgbClr val="595959"/>
                </a:solidFill>
              </a:rPr>
              <a:t>time frame.</a:t>
            </a:r>
          </a:p>
          <a:p>
            <a:pPr marL="457200" indent="-457200">
              <a:lnSpc>
                <a:spcPct val="95000"/>
              </a:lnSpc>
              <a:spcBef>
                <a:spcPts val="800"/>
              </a:spcBef>
              <a:buClr>
                <a:schemeClr val="accent2"/>
              </a:buClr>
              <a:buFont typeface="+mj-lt"/>
              <a:buAutoNum type="arabicPeriod"/>
            </a:pPr>
            <a:r>
              <a:rPr lang="en-US" altLang="en-US" sz="2400" dirty="0">
                <a:solidFill>
                  <a:srgbClr val="595959"/>
                </a:solidFill>
              </a:rPr>
              <a:t>How much risk can you take? This is your </a:t>
            </a:r>
            <a:r>
              <a:rPr lang="en-US" altLang="en-US" sz="2400" b="1" dirty="0">
                <a:solidFill>
                  <a:srgbClr val="595959"/>
                </a:solidFill>
              </a:rPr>
              <a:t>risk tolerance. </a:t>
            </a:r>
            <a:br>
              <a:rPr lang="en-US" altLang="en-US" sz="2400" b="1" dirty="0">
                <a:solidFill>
                  <a:srgbClr val="595959"/>
                </a:solidFill>
              </a:rPr>
            </a:br>
            <a:endParaRPr lang="en-US" altLang="en-US" sz="2400" b="1" dirty="0">
              <a:solidFill>
                <a:srgbClr val="595959"/>
              </a:solidFill>
            </a:endParaRPr>
          </a:p>
          <a:p>
            <a:pPr>
              <a:lnSpc>
                <a:spcPct val="95000"/>
              </a:lnSpc>
              <a:spcBef>
                <a:spcPts val="800"/>
              </a:spcBef>
              <a:buClr>
                <a:schemeClr val="accent2"/>
              </a:buClr>
            </a:pPr>
            <a:r>
              <a:rPr lang="en-US" altLang="en-US" sz="2400" dirty="0">
                <a:solidFill>
                  <a:srgbClr val="595959"/>
                </a:solidFill>
              </a:rPr>
              <a:t>The answers to these questions help determine where to save or invest your money.</a:t>
            </a:r>
          </a:p>
        </p:txBody>
      </p:sp>
    </p:spTree>
    <p:extLst>
      <p:ext uri="{BB962C8B-B14F-4D97-AF65-F5344CB8AC3E}">
        <p14:creationId xmlns:p14="http://schemas.microsoft.com/office/powerpoint/2010/main" val="73039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object 18">
            <a:extLst>
              <a:ext uri="{FF2B5EF4-FFF2-40B4-BE49-F238E27FC236}">
                <a16:creationId xmlns:a16="http://schemas.microsoft.com/office/drawing/2014/main" id="{B3D0B5CC-80F2-7846-8269-94A44F072B6E}"/>
              </a:ext>
            </a:extLst>
          </p:cNvPr>
          <p:cNvSpPr>
            <a:spLocks/>
          </p:cNvSpPr>
          <p:nvPr/>
        </p:nvSpPr>
        <p:spPr bwMode="auto">
          <a:xfrm>
            <a:off x="838200" y="1295400"/>
            <a:ext cx="10591800" cy="125413"/>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pic>
        <p:nvPicPr>
          <p:cNvPr id="72710" name="Picture 9">
            <a:extLst>
              <a:ext uri="{FF2B5EF4-FFF2-40B4-BE49-F238E27FC236}">
                <a16:creationId xmlns:a16="http://schemas.microsoft.com/office/drawing/2014/main" id="{FD20162C-372B-F94D-9EFE-5E8793EEC5E2}"/>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680377"/>
            <a:ext cx="5257800" cy="3776027"/>
          </a:xfrm>
          <a:prstGeom prst="rect">
            <a:avLst/>
          </a:prstGeom>
          <a:noFill/>
          <a:ln>
            <a:noFill/>
          </a:ln>
          <a:effectLst>
            <a:outerShdw blurRad="38100" dist="25400" dir="2700000" algn="tl" rotWithShape="0">
              <a:prstClr val="black">
                <a:alpha val="13378"/>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a:extLst>
              <a:ext uri="{FF2B5EF4-FFF2-40B4-BE49-F238E27FC236}">
                <a16:creationId xmlns:a16="http://schemas.microsoft.com/office/drawing/2014/main" id="{636FAC70-A2A8-2542-9456-F1097BBA6B80}"/>
              </a:ext>
            </a:extLst>
          </p:cNvPr>
          <p:cNvSpPr>
            <a:spLocks noGrp="1"/>
          </p:cNvSpPr>
          <p:nvPr>
            <p:ph type="title"/>
          </p:nvPr>
        </p:nvSpPr>
        <p:spPr>
          <a:xfrm>
            <a:off x="838200" y="457200"/>
            <a:ext cx="10515600" cy="865188"/>
          </a:xfrm>
        </p:spPr>
        <p:txBody>
          <a:bodyPr/>
          <a:lstStyle/>
          <a:p>
            <a:r>
              <a:rPr lang="en-US" altLang="en-US" dirty="0">
                <a:solidFill>
                  <a:srgbClr val="DA5521"/>
                </a:solidFill>
                <a:latin typeface="Arial Narrow" panose="020B0604020202020204" pitchFamily="34" charset="0"/>
                <a:cs typeface="Arial" panose="020B0604020202020204" pitchFamily="34" charset="0"/>
              </a:rPr>
              <a:t>Alejandro Plans to Save or Invest</a:t>
            </a:r>
            <a:endParaRPr lang="en-US" dirty="0"/>
          </a:p>
        </p:txBody>
      </p:sp>
      <p:sp>
        <p:nvSpPr>
          <p:cNvPr id="4" name="Content Placeholder 3">
            <a:extLst>
              <a:ext uri="{FF2B5EF4-FFF2-40B4-BE49-F238E27FC236}">
                <a16:creationId xmlns:a16="http://schemas.microsoft.com/office/drawing/2014/main" id="{75F84747-E7B4-0649-9D62-23156A477EC8}"/>
              </a:ext>
            </a:extLst>
          </p:cNvPr>
          <p:cNvSpPr>
            <a:spLocks noGrp="1"/>
          </p:cNvSpPr>
          <p:nvPr>
            <p:ph sz="half" idx="1"/>
          </p:nvPr>
        </p:nvSpPr>
        <p:spPr>
          <a:xfrm>
            <a:off x="838200" y="1645921"/>
            <a:ext cx="4953000" cy="3916680"/>
          </a:xfrm>
        </p:spPr>
        <p:txBody>
          <a:bodyPr/>
          <a:lstStyle/>
          <a:p>
            <a:pPr marL="0" indent="0">
              <a:buNone/>
            </a:pPr>
            <a:r>
              <a:rPr lang="en-US" sz="2400" b="1" dirty="0"/>
              <a:t>Alejandro:</a:t>
            </a:r>
          </a:p>
          <a:p>
            <a:r>
              <a:rPr lang="en-US" dirty="0"/>
              <a:t>Is 18 years old</a:t>
            </a:r>
          </a:p>
          <a:p>
            <a:r>
              <a:rPr lang="en-US" dirty="0"/>
              <a:t>Graduates in 15 months</a:t>
            </a:r>
          </a:p>
          <a:p>
            <a:r>
              <a:rPr lang="en-US" dirty="0"/>
              <a:t>Wants to go to trade school to be an electrician</a:t>
            </a:r>
          </a:p>
          <a:p>
            <a:r>
              <a:rPr lang="en-US" dirty="0"/>
              <a:t>Estimates that Education Training Voucher and state will cover his tuition, fees and books</a:t>
            </a:r>
          </a:p>
          <a:p>
            <a:r>
              <a:rPr lang="en-US" dirty="0"/>
              <a:t>Needs money for equipment and living expenses</a:t>
            </a:r>
          </a:p>
        </p:txBody>
      </p:sp>
      <p:sp>
        <p:nvSpPr>
          <p:cNvPr id="13" name="Slide Number Placeholder 4">
            <a:extLst>
              <a:ext uri="{FF2B5EF4-FFF2-40B4-BE49-F238E27FC236}">
                <a16:creationId xmlns:a16="http://schemas.microsoft.com/office/drawing/2014/main" id="{30999DBF-EE23-9545-94BC-EB4447920C46}"/>
              </a:ext>
            </a:extLst>
          </p:cNvPr>
          <p:cNvSpPr>
            <a:spLocks noGrp="1"/>
          </p:cNvSpPr>
          <p:nvPr>
            <p:ph type="sldNum" sz="quarter" idx="10"/>
          </p:nvPr>
        </p:nvSpPr>
        <p:spPr/>
        <p:txBody>
          <a:bodyPr/>
          <a:lstStyle/>
          <a:p>
            <a:fld id="{2869D2D3-10E7-6C43-AF2D-6501F1C76999}" type="slidenum">
              <a:rPr lang="en-US" altLang="en-US" smtClean="0"/>
              <a:pPr/>
              <a:t>13</a:t>
            </a:fld>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D8400F-C9FA-9907-C057-62A230622577}"/>
              </a:ext>
            </a:extLst>
          </p:cNvPr>
          <p:cNvSpPr/>
          <p:nvPr/>
        </p:nvSpPr>
        <p:spPr>
          <a:xfrm>
            <a:off x="838200" y="2057400"/>
            <a:ext cx="10411326" cy="1546488"/>
          </a:xfrm>
          <a:prstGeom prst="rect">
            <a:avLst/>
          </a:prstGeom>
          <a:solidFill>
            <a:schemeClr val="bg2"/>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74754" name="object 18">
            <a:extLst>
              <a:ext uri="{FF2B5EF4-FFF2-40B4-BE49-F238E27FC236}">
                <a16:creationId xmlns:a16="http://schemas.microsoft.com/office/drawing/2014/main" id="{49007524-BCDC-E049-8035-626F0CF9EB24}"/>
              </a:ext>
            </a:extLst>
          </p:cNvPr>
          <p:cNvSpPr>
            <a:spLocks/>
          </p:cNvSpPr>
          <p:nvPr/>
        </p:nvSpPr>
        <p:spPr bwMode="auto">
          <a:xfrm>
            <a:off x="2143125" y="1401763"/>
            <a:ext cx="7905750" cy="1905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3" name="text 1">
            <a:extLst>
              <a:ext uri="{FF2B5EF4-FFF2-40B4-BE49-F238E27FC236}">
                <a16:creationId xmlns:a16="http://schemas.microsoft.com/office/drawing/2014/main" id="{2E2F8D02-BD19-AF41-BDC8-DF6724D533D7}"/>
              </a:ext>
            </a:extLst>
          </p:cNvPr>
          <p:cNvSpPr txBox="1"/>
          <p:nvPr/>
        </p:nvSpPr>
        <p:spPr>
          <a:xfrm>
            <a:off x="893232" y="3945843"/>
            <a:ext cx="10439400" cy="2205219"/>
          </a:xfrm>
          <a:prstGeom prst="rect">
            <a:avLst/>
          </a:prstGeom>
        </p:spPr>
        <p:txBody>
          <a:bodyPr lIns="0" tIns="0" rIns="0" bIns="0">
            <a:spAutoFit/>
          </a:bodyPr>
          <a:lstStyle>
            <a:lvl1pPr marL="182563" indent="-182563">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lgn="ctr" eaLnBrk="1" hangingPunct="1">
              <a:lnSpc>
                <a:spcPct val="105000"/>
              </a:lnSpc>
              <a:buClr>
                <a:schemeClr val="accent2"/>
              </a:buClr>
              <a:buFont typeface="Wingdings" pitchFamily="2" charset="2"/>
              <a:buChar char="§"/>
            </a:pPr>
            <a:r>
              <a:rPr lang="en-US" altLang="en-US" sz="2200" dirty="0">
                <a:solidFill>
                  <a:srgbClr val="595959"/>
                </a:solidFill>
                <a:cs typeface="Arial" panose="020B0604020202020204" pitchFamily="34" charset="0"/>
              </a:rPr>
              <a:t>High risk tolerance</a:t>
            </a:r>
          </a:p>
          <a:p>
            <a:pPr marL="342900" indent="-342900" algn="ctr" eaLnBrk="1" hangingPunct="1">
              <a:lnSpc>
                <a:spcPct val="105000"/>
              </a:lnSpc>
              <a:buClr>
                <a:schemeClr val="accent2"/>
              </a:buClr>
              <a:buFont typeface="Wingdings" pitchFamily="2" charset="2"/>
              <a:buChar char="§"/>
            </a:pPr>
            <a:endParaRPr lang="en-US" altLang="en-US" sz="2200" dirty="0">
              <a:solidFill>
                <a:srgbClr val="595959"/>
              </a:solidFill>
              <a:cs typeface="Arial" panose="020B0604020202020204" pitchFamily="34" charset="0"/>
            </a:endParaRPr>
          </a:p>
          <a:p>
            <a:pPr marL="342900" indent="-342900" algn="ctr" eaLnBrk="1" hangingPunct="1">
              <a:lnSpc>
                <a:spcPct val="105000"/>
              </a:lnSpc>
              <a:buClr>
                <a:schemeClr val="accent2"/>
              </a:buClr>
              <a:buFont typeface="Wingdings" pitchFamily="2" charset="2"/>
              <a:buChar char="§"/>
            </a:pPr>
            <a:r>
              <a:rPr lang="en-US" altLang="en-US" sz="2200" dirty="0">
                <a:solidFill>
                  <a:srgbClr val="595959"/>
                </a:solidFill>
                <a:cs typeface="Arial" panose="020B0604020202020204" pitchFamily="34" charset="0"/>
              </a:rPr>
              <a:t>Can save $200 a month</a:t>
            </a:r>
          </a:p>
          <a:p>
            <a:pPr algn="ctr" eaLnBrk="1" hangingPunct="1"/>
            <a:endParaRPr lang="en-US" altLang="en-US" sz="2200" dirty="0">
              <a:solidFill>
                <a:srgbClr val="595959"/>
              </a:solidFill>
              <a:cs typeface="Arial" panose="020B0604020202020204" pitchFamily="34" charset="0"/>
            </a:endParaRPr>
          </a:p>
          <a:p>
            <a:pPr algn="ctr" eaLnBrk="1" hangingPunct="1"/>
            <a:r>
              <a:rPr lang="en-US" altLang="en-US" sz="3000" b="1" i="1" dirty="0">
                <a:solidFill>
                  <a:srgbClr val="595959"/>
                </a:solidFill>
                <a:latin typeface="+mj-lt"/>
                <a:cs typeface="Arial" panose="020B0604020202020204" pitchFamily="34" charset="0"/>
              </a:rPr>
              <a:t>What do you think Alejandro should do?</a:t>
            </a:r>
          </a:p>
          <a:p>
            <a:pPr eaLnBrk="1" hangingPunct="1"/>
            <a:endParaRPr lang="en-US" altLang="en-US" sz="2200" dirty="0">
              <a:cs typeface="Arial" panose="020B0604020202020204" pitchFamily="34" charset="0"/>
            </a:endParaRPr>
          </a:p>
        </p:txBody>
      </p:sp>
      <p:sp>
        <p:nvSpPr>
          <p:cNvPr id="74758" name="TextBox 10">
            <a:extLst>
              <a:ext uri="{FF2B5EF4-FFF2-40B4-BE49-F238E27FC236}">
                <a16:creationId xmlns:a16="http://schemas.microsoft.com/office/drawing/2014/main" id="{868937E3-4070-904A-953D-F9699B0D83DE}"/>
              </a:ext>
            </a:extLst>
          </p:cNvPr>
          <p:cNvSpPr txBox="1">
            <a:spLocks noChangeArrowheads="1"/>
          </p:cNvSpPr>
          <p:nvPr/>
        </p:nvSpPr>
        <p:spPr bwMode="auto">
          <a:xfrm>
            <a:off x="2651760" y="2438400"/>
            <a:ext cx="2453640" cy="892552"/>
          </a:xfrm>
          <a:prstGeom prst="rect">
            <a:avLst/>
          </a:prstGeom>
          <a:no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b="1" dirty="0">
                <a:solidFill>
                  <a:schemeClr val="tx2"/>
                </a:solidFill>
                <a:latin typeface="+mj-lt"/>
              </a:rPr>
              <a:t>1% Interest Savings Account</a:t>
            </a:r>
          </a:p>
        </p:txBody>
      </p:sp>
      <p:sp>
        <p:nvSpPr>
          <p:cNvPr id="74760" name="TextBox 12">
            <a:extLst>
              <a:ext uri="{FF2B5EF4-FFF2-40B4-BE49-F238E27FC236}">
                <a16:creationId xmlns:a16="http://schemas.microsoft.com/office/drawing/2014/main" id="{63AB252C-1453-A641-8CFA-02B6805B2C35}"/>
              </a:ext>
            </a:extLst>
          </p:cNvPr>
          <p:cNvSpPr txBox="1">
            <a:spLocks noChangeArrowheads="1"/>
          </p:cNvSpPr>
          <p:nvPr/>
        </p:nvSpPr>
        <p:spPr bwMode="auto">
          <a:xfrm>
            <a:off x="8458200" y="2638455"/>
            <a:ext cx="2161065" cy="492443"/>
          </a:xfrm>
          <a:prstGeom prst="rect">
            <a:avLst/>
          </a:prstGeom>
          <a:no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600" b="1" dirty="0">
                <a:solidFill>
                  <a:schemeClr val="accent5"/>
                </a:solidFill>
                <a:latin typeface="+mj-lt"/>
              </a:rPr>
              <a:t>$51 share price</a:t>
            </a:r>
          </a:p>
        </p:txBody>
      </p:sp>
      <p:sp>
        <p:nvSpPr>
          <p:cNvPr id="20" name="Rectangle 19">
            <a:extLst>
              <a:ext uri="{FF2B5EF4-FFF2-40B4-BE49-F238E27FC236}">
                <a16:creationId xmlns:a16="http://schemas.microsoft.com/office/drawing/2014/main" id="{EF72F796-4E2C-8A47-B59B-9BD12675310F}"/>
              </a:ext>
            </a:extLst>
          </p:cNvPr>
          <p:cNvSpPr>
            <a:spLocks noChangeArrowheads="1"/>
          </p:cNvSpPr>
          <p:nvPr/>
        </p:nvSpPr>
        <p:spPr bwMode="auto">
          <a:xfrm>
            <a:off x="0" y="0"/>
            <a:ext cx="838200" cy="1371600"/>
          </a:xfrm>
          <a:prstGeom prst="rect">
            <a:avLst/>
          </a:prstGeom>
          <a:noFill/>
          <a:ln>
            <a:noFill/>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endParaRPr lang="en-US" sz="4500" b="1" dirty="0">
              <a:ln w="0"/>
              <a:solidFill>
                <a:schemeClr val="accent2"/>
              </a:solidFill>
              <a:latin typeface="+mj-lt"/>
              <a:ea typeface="+mn-ea"/>
            </a:endParaRPr>
          </a:p>
        </p:txBody>
      </p:sp>
      <p:sp>
        <p:nvSpPr>
          <p:cNvPr id="2" name="Title 1">
            <a:extLst>
              <a:ext uri="{FF2B5EF4-FFF2-40B4-BE49-F238E27FC236}">
                <a16:creationId xmlns:a16="http://schemas.microsoft.com/office/drawing/2014/main" id="{902332BF-8289-DA41-AAA8-30023BC69CF8}"/>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cs typeface="Arial" panose="020B0604020202020204" pitchFamily="34" charset="0"/>
              </a:rPr>
              <a:t>Alejandro — Save or Invest?</a:t>
            </a:r>
            <a:endParaRPr lang="en-US" dirty="0"/>
          </a:p>
        </p:txBody>
      </p:sp>
      <p:sp>
        <p:nvSpPr>
          <p:cNvPr id="15" name="Slide Number Placeholder 4">
            <a:extLst>
              <a:ext uri="{FF2B5EF4-FFF2-40B4-BE49-F238E27FC236}">
                <a16:creationId xmlns:a16="http://schemas.microsoft.com/office/drawing/2014/main" id="{BB6B3A39-B0EE-DF46-B523-90631C4BFBA4}"/>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14</a:t>
            </a:fld>
            <a:endParaRPr lang="en-US" altLang="en-US"/>
          </a:p>
        </p:txBody>
      </p:sp>
      <p:pic>
        <p:nvPicPr>
          <p:cNvPr id="4" name="Graphic 3">
            <a:extLst>
              <a:ext uri="{FF2B5EF4-FFF2-40B4-BE49-F238E27FC236}">
                <a16:creationId xmlns:a16="http://schemas.microsoft.com/office/drawing/2014/main" id="{CD26F3F2-A5F7-B5FC-B49A-335D4E0A0A39}"/>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445748" y="2307645"/>
            <a:ext cx="1080980" cy="1099710"/>
          </a:xfrm>
          <a:prstGeom prst="rect">
            <a:avLst/>
          </a:prstGeom>
          <a:effectLst>
            <a:outerShdw blurRad="38100" dist="25400" dir="2700000" algn="tl" rotWithShape="0">
              <a:prstClr val="black">
                <a:alpha val="12553"/>
              </a:prstClr>
            </a:outerShdw>
          </a:effectLst>
        </p:spPr>
      </p:pic>
      <p:pic>
        <p:nvPicPr>
          <p:cNvPr id="5" name="Graphic 4">
            <a:extLst>
              <a:ext uri="{FF2B5EF4-FFF2-40B4-BE49-F238E27FC236}">
                <a16:creationId xmlns:a16="http://schemas.microsoft.com/office/drawing/2014/main" id="{AA5D46F0-6DC6-3139-AACC-5106A7760ADC}"/>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162800" y="2286000"/>
            <a:ext cx="1204225" cy="1143000"/>
          </a:xfrm>
          <a:prstGeom prst="rect">
            <a:avLst/>
          </a:prstGeom>
          <a:effectLst>
            <a:outerShdw blurRad="38100" dist="25400" dir="2700000" algn="tl" rotWithShape="0">
              <a:prstClr val="black">
                <a:alpha val="13020"/>
              </a:prstClr>
            </a:outerShdw>
          </a:effectLst>
        </p:spPr>
      </p:pic>
      <p:sp>
        <p:nvSpPr>
          <p:cNvPr id="9" name="TextBox 8">
            <a:extLst>
              <a:ext uri="{FF2B5EF4-FFF2-40B4-BE49-F238E27FC236}">
                <a16:creationId xmlns:a16="http://schemas.microsoft.com/office/drawing/2014/main" id="{25E92CAB-305E-7617-5E90-7CA282A24E7C}"/>
              </a:ext>
            </a:extLst>
          </p:cNvPr>
          <p:cNvSpPr txBox="1"/>
          <p:nvPr/>
        </p:nvSpPr>
        <p:spPr>
          <a:xfrm>
            <a:off x="5604443" y="2518946"/>
            <a:ext cx="983113" cy="677108"/>
          </a:xfrm>
          <a:prstGeom prst="rect">
            <a:avLst/>
          </a:prstGeom>
          <a:noFill/>
          <a:ln w="6350">
            <a:noFill/>
          </a:ln>
          <a:effectLst>
            <a:outerShdw blurRad="38100" dist="25400" dir="2700000" algn="tl" rotWithShape="0">
              <a:prstClr val="black">
                <a:alpha val="16176"/>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4000" b="1" kern="2400" dirty="0">
                <a:solidFill>
                  <a:schemeClr val="accent3"/>
                </a:solidFill>
                <a:latin typeface="+mj-lt"/>
              </a:rPr>
              <a:t>VS.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object 20">
            <a:extLst>
              <a:ext uri="{FF2B5EF4-FFF2-40B4-BE49-F238E27FC236}">
                <a16:creationId xmlns:a16="http://schemas.microsoft.com/office/drawing/2014/main" id="{EC0AB6E9-2C15-9A4E-8554-6177900B1980}"/>
              </a:ext>
            </a:extLst>
          </p:cNvPr>
          <p:cNvSpPr>
            <a:spLocks/>
          </p:cNvSpPr>
          <p:nvPr/>
        </p:nvSpPr>
        <p:spPr bwMode="auto">
          <a:xfrm>
            <a:off x="2143125" y="1401763"/>
            <a:ext cx="7905750" cy="1905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5" name="Title 4">
            <a:extLst>
              <a:ext uri="{FF2B5EF4-FFF2-40B4-BE49-F238E27FC236}">
                <a16:creationId xmlns:a16="http://schemas.microsoft.com/office/drawing/2014/main" id="{AC56FF58-1460-C64B-B5E6-B592740FA4B8}"/>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cs typeface="Arial" panose="020B0604020202020204" pitchFamily="34" charset="0"/>
              </a:rPr>
              <a:t>Investing — Why?</a:t>
            </a:r>
            <a:endParaRPr lang="en-US" dirty="0"/>
          </a:p>
        </p:txBody>
      </p:sp>
      <p:sp>
        <p:nvSpPr>
          <p:cNvPr id="11" name="Slide Number Placeholder 4">
            <a:extLst>
              <a:ext uri="{FF2B5EF4-FFF2-40B4-BE49-F238E27FC236}">
                <a16:creationId xmlns:a16="http://schemas.microsoft.com/office/drawing/2014/main" id="{EDE9C628-01AD-9B4F-B236-B37CBACD483D}"/>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15</a:t>
            </a:fld>
            <a:endParaRPr lang="en-US" altLang="en-US"/>
          </a:p>
        </p:txBody>
      </p:sp>
      <p:pic>
        <p:nvPicPr>
          <p:cNvPr id="3" name="Online Media 2" title="Why Invest?">
            <a:hlinkClick r:id="" action="ppaction://media"/>
            <a:extLst>
              <a:ext uri="{FF2B5EF4-FFF2-40B4-BE49-F238E27FC236}">
                <a16:creationId xmlns:a16="http://schemas.microsoft.com/office/drawing/2014/main" id="{38B7E68C-542A-5595-6BAE-E2D6FAAF69AE}"/>
              </a:ext>
            </a:extLst>
          </p:cNvPr>
          <p:cNvPicPr>
            <a:picLocks noRot="1" noChangeAspect="1"/>
          </p:cNvPicPr>
          <p:nvPr>
            <a:videoFile r:link="rId1"/>
          </p:nvPr>
        </p:nvPicPr>
        <p:blipFill>
          <a:blip r:embed="rId4"/>
          <a:stretch>
            <a:fillRect/>
          </a:stretch>
        </p:blipFill>
        <p:spPr>
          <a:xfrm>
            <a:off x="2286000" y="1773942"/>
            <a:ext cx="7913200" cy="4460631"/>
          </a:xfrm>
          <a:prstGeom prst="rect">
            <a:avLst/>
          </a:prstGeom>
        </p:spPr>
      </p:pic>
      <p:sp>
        <p:nvSpPr>
          <p:cNvPr id="2" name="TextBox 1">
            <a:extLst>
              <a:ext uri="{FF2B5EF4-FFF2-40B4-BE49-F238E27FC236}">
                <a16:creationId xmlns:a16="http://schemas.microsoft.com/office/drawing/2014/main" id="{AF8AB07A-5E03-F5C2-155F-56DF5A292DA2}"/>
              </a:ext>
            </a:extLst>
          </p:cNvPr>
          <p:cNvSpPr txBox="1"/>
          <p:nvPr/>
        </p:nvSpPr>
        <p:spPr>
          <a:xfrm>
            <a:off x="838200" y="6423851"/>
            <a:ext cx="10287000" cy="23852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kern="2400" dirty="0">
                <a:solidFill>
                  <a:srgbClr val="595959"/>
                </a:solidFill>
              </a:rPr>
              <a:t>SOURCE: </a:t>
            </a:r>
            <a:r>
              <a:rPr lang="en-US" sz="1000" i="1" kern="2400" dirty="0" err="1">
                <a:solidFill>
                  <a:srgbClr val="595959"/>
                </a:solidFill>
              </a:rPr>
              <a:t>MoneyCoach</a:t>
            </a:r>
            <a:r>
              <a:rPr lang="en-US" sz="1000" i="1" kern="2400" dirty="0">
                <a:solidFill>
                  <a:srgbClr val="595959"/>
                </a:solidFill>
              </a:rPr>
              <a:t>. (July 16, 2016). Why Invest? Retrieved from </a:t>
            </a:r>
            <a:r>
              <a:rPr lang="en-US" sz="1000" i="1" kern="2400" dirty="0">
                <a:solidFill>
                  <a:srgbClr val="595959"/>
                </a:solidFill>
                <a:hlinkClick r:id="rId5"/>
              </a:rPr>
              <a:t>https://moneycoach.io/videos</a:t>
            </a:r>
            <a:r>
              <a:rPr lang="en-US" sz="1000" i="1" kern="2400" dirty="0">
                <a:solidFill>
                  <a:srgbClr val="595959"/>
                </a:solidFill>
              </a:rPr>
              <a:t>. Used with permission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7" name="object 24">
            <a:extLst>
              <a:ext uri="{FF2B5EF4-FFF2-40B4-BE49-F238E27FC236}">
                <a16:creationId xmlns:a16="http://schemas.microsoft.com/office/drawing/2014/main" id="{86C52488-6180-B24D-A14B-BC726034C9C4}"/>
              </a:ext>
            </a:extLst>
          </p:cNvPr>
          <p:cNvSpPr>
            <a:spLocks/>
          </p:cNvSpPr>
          <p:nvPr/>
        </p:nvSpPr>
        <p:spPr bwMode="auto">
          <a:xfrm>
            <a:off x="838200" y="1295400"/>
            <a:ext cx="10591800" cy="15240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3" name="Title 2">
            <a:extLst>
              <a:ext uri="{FF2B5EF4-FFF2-40B4-BE49-F238E27FC236}">
                <a16:creationId xmlns:a16="http://schemas.microsoft.com/office/drawing/2014/main" id="{BD5D3E5B-7976-1145-8ED1-4CB9E2D578D1}"/>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cs typeface="Arial" panose="020B0604020202020204" pitchFamily="34" charset="0"/>
              </a:rPr>
              <a:t>Key Activity: </a:t>
            </a:r>
            <a:r>
              <a:rPr lang="en-US" altLang="en-US" dirty="0" err="1">
                <a:solidFill>
                  <a:srgbClr val="DA5521"/>
                </a:solidFill>
                <a:latin typeface="Arial Narrow" panose="020B0604020202020204" pitchFamily="34" charset="0"/>
                <a:cs typeface="Arial" panose="020B0604020202020204" pitchFamily="34" charset="0"/>
              </a:rPr>
              <a:t>Haruto’s</a:t>
            </a:r>
            <a:r>
              <a:rPr lang="en-US" altLang="en-US" dirty="0">
                <a:solidFill>
                  <a:srgbClr val="DA5521"/>
                </a:solidFill>
                <a:latin typeface="Arial Narrow" panose="020B0604020202020204" pitchFamily="34" charset="0"/>
                <a:cs typeface="Arial" panose="020B0604020202020204" pitchFamily="34" charset="0"/>
              </a:rPr>
              <a:t> and Hailey’s Investments</a:t>
            </a:r>
            <a:endParaRPr lang="en-US" dirty="0"/>
          </a:p>
        </p:txBody>
      </p:sp>
      <p:sp>
        <p:nvSpPr>
          <p:cNvPr id="13" name="Slide Number Placeholder 4">
            <a:extLst>
              <a:ext uri="{FF2B5EF4-FFF2-40B4-BE49-F238E27FC236}">
                <a16:creationId xmlns:a16="http://schemas.microsoft.com/office/drawing/2014/main" id="{F12863E7-C578-B444-BF9D-F632DC61380E}"/>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16</a:t>
            </a:fld>
            <a:endParaRPr lang="en-US" altLang="en-US"/>
          </a:p>
        </p:txBody>
      </p:sp>
      <p:sp>
        <p:nvSpPr>
          <p:cNvPr id="2" name="TextBox 1">
            <a:extLst>
              <a:ext uri="{FF2B5EF4-FFF2-40B4-BE49-F238E27FC236}">
                <a16:creationId xmlns:a16="http://schemas.microsoft.com/office/drawing/2014/main" id="{8DA48B86-9AEF-256A-961A-FF677EBD162A}"/>
              </a:ext>
            </a:extLst>
          </p:cNvPr>
          <p:cNvSpPr txBox="1"/>
          <p:nvPr/>
        </p:nvSpPr>
        <p:spPr>
          <a:xfrm flipH="1">
            <a:off x="7543800" y="1987626"/>
            <a:ext cx="3185162" cy="881780"/>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kern="2400" dirty="0">
                <a:solidFill>
                  <a:srgbClr val="595959"/>
                </a:solidFill>
              </a:rPr>
              <a:t>How much total money did </a:t>
            </a:r>
            <a:r>
              <a:rPr lang="en-US" kern="2400" dirty="0" err="1">
                <a:solidFill>
                  <a:srgbClr val="595959"/>
                </a:solidFill>
              </a:rPr>
              <a:t>Haruto</a:t>
            </a:r>
            <a:r>
              <a:rPr lang="en-US" kern="2400" dirty="0">
                <a:solidFill>
                  <a:srgbClr val="595959"/>
                </a:solidFill>
              </a:rPr>
              <a:t> and Hailey invest (PRINCIPAL)?</a:t>
            </a:r>
          </a:p>
        </p:txBody>
      </p:sp>
      <p:sp>
        <p:nvSpPr>
          <p:cNvPr id="4" name="TextBox 3">
            <a:extLst>
              <a:ext uri="{FF2B5EF4-FFF2-40B4-BE49-F238E27FC236}">
                <a16:creationId xmlns:a16="http://schemas.microsoft.com/office/drawing/2014/main" id="{B2586BCE-E36C-3938-BB16-F8D8AC5ECDAA}"/>
              </a:ext>
            </a:extLst>
          </p:cNvPr>
          <p:cNvSpPr txBox="1"/>
          <p:nvPr/>
        </p:nvSpPr>
        <p:spPr>
          <a:xfrm>
            <a:off x="7612381" y="5249232"/>
            <a:ext cx="3048000" cy="394586"/>
          </a:xfrm>
          <a:prstGeom prst="rect">
            <a:avLst/>
          </a:prstGeom>
          <a:solidFill>
            <a:srgbClr val="F8EED3"/>
          </a:solidFill>
        </p:spPr>
        <p:txBody>
          <a:bodyPr vert="horz" wrap="none" lIns="457200" tIns="45720" rIns="457200" bIns="45720" rtlCol="0" anchor="ctr">
            <a:normAutofit lnSpcReduction="10000"/>
          </a:bodyPr>
          <a:lstStyle/>
          <a:p>
            <a:pPr algn="ctr"/>
            <a:r>
              <a:rPr lang="en-US" sz="2000" b="1" dirty="0"/>
              <a:t>Compound Interest</a:t>
            </a:r>
          </a:p>
        </p:txBody>
      </p:sp>
      <p:sp>
        <p:nvSpPr>
          <p:cNvPr id="5" name="TextBox 4">
            <a:extLst>
              <a:ext uri="{FF2B5EF4-FFF2-40B4-BE49-F238E27FC236}">
                <a16:creationId xmlns:a16="http://schemas.microsoft.com/office/drawing/2014/main" id="{00E332FC-C552-1153-9335-F9160912BB93}"/>
              </a:ext>
            </a:extLst>
          </p:cNvPr>
          <p:cNvSpPr txBox="1"/>
          <p:nvPr/>
        </p:nvSpPr>
        <p:spPr>
          <a:xfrm flipH="1">
            <a:off x="7543800" y="3178343"/>
            <a:ext cx="3185162" cy="881780"/>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kern="2400" dirty="0">
                <a:solidFill>
                  <a:srgbClr val="595959"/>
                </a:solidFill>
              </a:rPr>
              <a:t>How much total money did their investments earn (RETURNS)?</a:t>
            </a:r>
          </a:p>
        </p:txBody>
      </p:sp>
      <p:sp>
        <p:nvSpPr>
          <p:cNvPr id="6" name="TextBox 5">
            <a:extLst>
              <a:ext uri="{FF2B5EF4-FFF2-40B4-BE49-F238E27FC236}">
                <a16:creationId xmlns:a16="http://schemas.microsoft.com/office/drawing/2014/main" id="{2F36B35C-9015-BECC-B3DA-EE12EB1533C1}"/>
              </a:ext>
            </a:extLst>
          </p:cNvPr>
          <p:cNvSpPr txBox="1"/>
          <p:nvPr/>
        </p:nvSpPr>
        <p:spPr>
          <a:xfrm flipH="1">
            <a:off x="7543800" y="4252303"/>
            <a:ext cx="3185162" cy="61863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kern="2400" dirty="0">
                <a:solidFill>
                  <a:srgbClr val="595959"/>
                </a:solidFill>
              </a:rPr>
              <a:t>Any ideas on why </a:t>
            </a:r>
            <a:r>
              <a:rPr lang="en-US" kern="2400" dirty="0" err="1">
                <a:solidFill>
                  <a:srgbClr val="595959"/>
                </a:solidFill>
              </a:rPr>
              <a:t>Haruto’s</a:t>
            </a:r>
            <a:r>
              <a:rPr lang="en-US" kern="2400" dirty="0">
                <a:solidFill>
                  <a:srgbClr val="595959"/>
                </a:solidFill>
              </a:rPr>
              <a:t> total investments are higher? </a:t>
            </a:r>
          </a:p>
        </p:txBody>
      </p:sp>
      <p:grpSp>
        <p:nvGrpSpPr>
          <p:cNvPr id="9" name="Group 8">
            <a:extLst>
              <a:ext uri="{FF2B5EF4-FFF2-40B4-BE49-F238E27FC236}">
                <a16:creationId xmlns:a16="http://schemas.microsoft.com/office/drawing/2014/main" id="{DBC60E74-E115-CBFE-7787-E823D96FC5F7}"/>
              </a:ext>
            </a:extLst>
          </p:cNvPr>
          <p:cNvGrpSpPr/>
          <p:nvPr/>
        </p:nvGrpSpPr>
        <p:grpSpPr>
          <a:xfrm>
            <a:off x="825500" y="1609208"/>
            <a:ext cx="5967787" cy="4639192"/>
            <a:chOff x="838200" y="1380608"/>
            <a:chExt cx="6959600" cy="5410200"/>
          </a:xfrm>
        </p:grpSpPr>
        <p:pic>
          <p:nvPicPr>
            <p:cNvPr id="82950" name="Picture 12" descr="Table&#10;&#10;Description automatically generated">
              <a:extLst>
                <a:ext uri="{FF2B5EF4-FFF2-40B4-BE49-F238E27FC236}">
                  <a16:creationId xmlns:a16="http://schemas.microsoft.com/office/drawing/2014/main" id="{ECEF36CD-94E1-5C4B-8585-AF694DACF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0"/>
            <a:stretch>
              <a:fillRect/>
            </a:stretch>
          </p:blipFill>
          <p:spPr bwMode="auto">
            <a:xfrm>
              <a:off x="1143000" y="1380608"/>
              <a:ext cx="6654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ight Arrow 25">
              <a:extLst>
                <a:ext uri="{FF2B5EF4-FFF2-40B4-BE49-F238E27FC236}">
                  <a16:creationId xmlns:a16="http://schemas.microsoft.com/office/drawing/2014/main" id="{B141F9C8-4DA9-3B48-BD8E-9E6C4525EED8}"/>
                </a:ext>
              </a:extLst>
            </p:cNvPr>
            <p:cNvSpPr/>
            <p:nvPr/>
          </p:nvSpPr>
          <p:spPr>
            <a:xfrm>
              <a:off x="838200" y="1767296"/>
              <a:ext cx="304800" cy="306288"/>
            </a:xfrm>
            <a:prstGeom prst="rightArrow">
              <a:avLst/>
            </a:prstGeom>
            <a:solidFill>
              <a:schemeClr val="accent2"/>
            </a:solidFill>
            <a:ln>
              <a:noFill/>
            </a:ln>
            <a:effectLst>
              <a:outerShdw blurRad="38100" dist="25400" dir="2700000" algn="tl" rotWithShape="0">
                <a:prstClr val="black">
                  <a:alpha val="127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ight Arrow 25">
              <a:extLst>
                <a:ext uri="{FF2B5EF4-FFF2-40B4-BE49-F238E27FC236}">
                  <a16:creationId xmlns:a16="http://schemas.microsoft.com/office/drawing/2014/main" id="{890B030D-1911-E370-6AAD-31D491261B45}"/>
                </a:ext>
              </a:extLst>
            </p:cNvPr>
            <p:cNvSpPr/>
            <p:nvPr/>
          </p:nvSpPr>
          <p:spPr>
            <a:xfrm>
              <a:off x="4317999" y="4085708"/>
              <a:ext cx="304800" cy="306288"/>
            </a:xfrm>
            <a:prstGeom prst="rightArrow">
              <a:avLst/>
            </a:prstGeom>
            <a:solidFill>
              <a:schemeClr val="accent2"/>
            </a:solidFill>
            <a:ln>
              <a:noFill/>
            </a:ln>
            <a:effectLst>
              <a:outerShdw blurRad="38100" dist="25400" dir="2700000" algn="tl" rotWithShape="0">
                <a:prstClr val="black">
                  <a:alpha val="127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10" name="Rectangle 9">
            <a:extLst>
              <a:ext uri="{FF2B5EF4-FFF2-40B4-BE49-F238E27FC236}">
                <a16:creationId xmlns:a16="http://schemas.microsoft.com/office/drawing/2014/main" id="{6A8D8F77-9195-4701-4D2D-27CA3111956B}"/>
              </a:ext>
            </a:extLst>
          </p:cNvPr>
          <p:cNvSpPr/>
          <p:nvPr/>
        </p:nvSpPr>
        <p:spPr>
          <a:xfrm>
            <a:off x="6019800" y="5622923"/>
            <a:ext cx="685800" cy="170619"/>
          </a:xfrm>
          <a:prstGeom prst="rect">
            <a:avLst/>
          </a:prstGeom>
          <a:noFill/>
          <a:ln w="28575">
            <a:solidFill>
              <a:schemeClr val="accent2"/>
            </a:solidFill>
          </a:ln>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11" name="Rectangle 10">
            <a:extLst>
              <a:ext uri="{FF2B5EF4-FFF2-40B4-BE49-F238E27FC236}">
                <a16:creationId xmlns:a16="http://schemas.microsoft.com/office/drawing/2014/main" id="{AFD73BC3-9CD5-A663-7649-53377ECA7B24}"/>
              </a:ext>
            </a:extLst>
          </p:cNvPr>
          <p:cNvSpPr/>
          <p:nvPr/>
        </p:nvSpPr>
        <p:spPr>
          <a:xfrm>
            <a:off x="3124200" y="5622923"/>
            <a:ext cx="685800" cy="170619"/>
          </a:xfrm>
          <a:prstGeom prst="rect">
            <a:avLst/>
          </a:prstGeom>
          <a:noFill/>
          <a:ln w="28575">
            <a:solidFill>
              <a:schemeClr val="accent2"/>
            </a:solidFill>
          </a:ln>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4" name="object 20">
            <a:extLst>
              <a:ext uri="{FF2B5EF4-FFF2-40B4-BE49-F238E27FC236}">
                <a16:creationId xmlns:a16="http://schemas.microsoft.com/office/drawing/2014/main" id="{AAA78193-A4A2-484D-8C79-7E0EA3C393D1}"/>
              </a:ext>
            </a:extLst>
          </p:cNvPr>
          <p:cNvSpPr>
            <a:spLocks/>
          </p:cNvSpPr>
          <p:nvPr/>
        </p:nvSpPr>
        <p:spPr bwMode="auto">
          <a:xfrm>
            <a:off x="838200" y="1371600"/>
            <a:ext cx="10591800" cy="125413"/>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8" name="Rectangle 7">
            <a:extLst>
              <a:ext uri="{FF2B5EF4-FFF2-40B4-BE49-F238E27FC236}">
                <a16:creationId xmlns:a16="http://schemas.microsoft.com/office/drawing/2014/main" id="{39F858D9-C686-8C44-B554-FAC67305AEB0}"/>
              </a:ext>
            </a:extLst>
          </p:cNvPr>
          <p:cNvSpPr>
            <a:spLocks noChangeArrowheads="1"/>
          </p:cNvSpPr>
          <p:nvPr/>
        </p:nvSpPr>
        <p:spPr bwMode="auto">
          <a:xfrm>
            <a:off x="0" y="0"/>
            <a:ext cx="838200" cy="1371600"/>
          </a:xfrm>
          <a:prstGeom prst="rect">
            <a:avLst/>
          </a:prstGeom>
          <a:noFill/>
          <a:ln>
            <a:noFill/>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endParaRPr lang="en-US" sz="4500" b="1" dirty="0">
              <a:ln w="0"/>
              <a:solidFill>
                <a:schemeClr val="accent2"/>
              </a:solidFill>
              <a:latin typeface="+mj-lt"/>
              <a:ea typeface="+mn-ea"/>
            </a:endParaRPr>
          </a:p>
        </p:txBody>
      </p:sp>
      <p:sp>
        <p:nvSpPr>
          <p:cNvPr id="5" name="Title 4">
            <a:extLst>
              <a:ext uri="{FF2B5EF4-FFF2-40B4-BE49-F238E27FC236}">
                <a16:creationId xmlns:a16="http://schemas.microsoft.com/office/drawing/2014/main" id="{2FA47982-3FD6-AD45-9BDB-DB9651167DD7}"/>
              </a:ext>
            </a:extLst>
          </p:cNvPr>
          <p:cNvSpPr>
            <a:spLocks noGrp="1"/>
          </p:cNvSpPr>
          <p:nvPr>
            <p:ph type="title"/>
          </p:nvPr>
        </p:nvSpPr>
        <p:spPr/>
        <p:txBody>
          <a:bodyPr/>
          <a:lstStyle/>
          <a:p>
            <a:r>
              <a:rPr lang="en-US" altLang="en-US" dirty="0">
                <a:solidFill>
                  <a:srgbClr val="DA5521"/>
                </a:solidFill>
                <a:latin typeface="Arial Narrow" panose="020B0604020202020204" pitchFamily="34" charset="0"/>
                <a:cs typeface="Arial" panose="020B0604020202020204" pitchFamily="34" charset="0"/>
              </a:rPr>
              <a:t>Compound Interest</a:t>
            </a:r>
            <a:endParaRPr lang="en-US" dirty="0"/>
          </a:p>
        </p:txBody>
      </p:sp>
      <p:sp>
        <p:nvSpPr>
          <p:cNvPr id="12" name="Slide Number Placeholder 4">
            <a:extLst>
              <a:ext uri="{FF2B5EF4-FFF2-40B4-BE49-F238E27FC236}">
                <a16:creationId xmlns:a16="http://schemas.microsoft.com/office/drawing/2014/main" id="{DBB4E3F6-E350-4E43-B73F-411ACACF8BBB}"/>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17</a:t>
            </a:fld>
            <a:endParaRPr lang="en-US" altLang="en-US" dirty="0"/>
          </a:p>
        </p:txBody>
      </p:sp>
      <p:sp>
        <p:nvSpPr>
          <p:cNvPr id="4" name="TextBox 7">
            <a:extLst>
              <a:ext uri="{FF2B5EF4-FFF2-40B4-BE49-F238E27FC236}">
                <a16:creationId xmlns:a16="http://schemas.microsoft.com/office/drawing/2014/main" id="{D9DAB227-3BE6-576D-1FE3-275E2805A72E}"/>
              </a:ext>
            </a:extLst>
          </p:cNvPr>
          <p:cNvSpPr txBox="1">
            <a:spLocks noChangeArrowheads="1"/>
          </p:cNvSpPr>
          <p:nvPr/>
        </p:nvSpPr>
        <p:spPr bwMode="auto">
          <a:xfrm>
            <a:off x="3810000" y="5591644"/>
            <a:ext cx="3846566" cy="461665"/>
          </a:xfrm>
          <a:prstGeom prst="rect">
            <a:avLst/>
          </a:prstGeom>
          <a:noFill/>
          <a:ln>
            <a:solidFill>
              <a:srgbClr val="FFC000"/>
            </a:solidFill>
          </a:ln>
          <a:effec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dirty="0">
                <a:hlinkClick r:id="rId3"/>
              </a:rPr>
              <a:t>Compound Interest Activity</a:t>
            </a:r>
            <a:endParaRPr lang="en-US" altLang="en-US" dirty="0"/>
          </a:p>
        </p:txBody>
      </p:sp>
      <p:pic>
        <p:nvPicPr>
          <p:cNvPr id="2" name="Graphic 1">
            <a:extLst>
              <a:ext uri="{FF2B5EF4-FFF2-40B4-BE49-F238E27FC236}">
                <a16:creationId xmlns:a16="http://schemas.microsoft.com/office/drawing/2014/main" id="{BCAC6582-A44B-660E-E65D-E0BE3D8F541E}"/>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3924300" y="1602257"/>
            <a:ext cx="3846566" cy="3884143"/>
          </a:xfrm>
          <a:prstGeom prst="rect">
            <a:avLst/>
          </a:prstGeom>
          <a:effectLst>
            <a:outerShdw blurRad="38100" dist="25400" dir="2700000" algn="tl" rotWithShape="0">
              <a:prstClr val="black">
                <a:alpha val="14377"/>
              </a:prstClr>
            </a:outerShdw>
          </a:effectLst>
        </p:spPr>
      </p:pic>
      <p:sp>
        <p:nvSpPr>
          <p:cNvPr id="3" name="TextBox 2">
            <a:extLst>
              <a:ext uri="{FF2B5EF4-FFF2-40B4-BE49-F238E27FC236}">
                <a16:creationId xmlns:a16="http://schemas.microsoft.com/office/drawing/2014/main" id="{F41EEA60-391C-5CFA-3BED-171E4485CFF5}"/>
              </a:ext>
            </a:extLst>
          </p:cNvPr>
          <p:cNvSpPr txBox="1"/>
          <p:nvPr/>
        </p:nvSpPr>
        <p:spPr>
          <a:xfrm>
            <a:off x="838200" y="6273918"/>
            <a:ext cx="9601200" cy="23852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kern="2400" dirty="0">
                <a:solidFill>
                  <a:srgbClr val="595959"/>
                </a:solidFill>
              </a:rPr>
              <a:t>SOURCE: Investor.gov, U.S. Securities and Exchange Commission.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B46854-E312-6142-AA70-E28F3F9616C3}"/>
              </a:ext>
            </a:extLst>
          </p:cNvPr>
          <p:cNvSpPr>
            <a:spLocks noChangeArrowheads="1"/>
          </p:cNvSpPr>
          <p:nvPr/>
        </p:nvSpPr>
        <p:spPr bwMode="auto">
          <a:xfrm>
            <a:off x="4419600" y="4800600"/>
            <a:ext cx="3200400" cy="914400"/>
          </a:xfrm>
          <a:prstGeom prst="rect">
            <a:avLst/>
          </a:prstGeom>
          <a:noFill/>
          <a:ln w="25400">
            <a:noFill/>
            <a:round/>
            <a:headEnd/>
            <a:tailEnd/>
          </a:ln>
          <a:effectLst>
            <a:outerShdw sx="999" sy="999" algn="ctr" rotWithShape="0">
              <a:schemeClr val="bg1"/>
            </a:outerShdw>
          </a:effectLst>
        </p:spPr>
        <p:txBody>
          <a:bodyPr anchor="ctr">
            <a:spAutoFit/>
          </a:bodyPr>
          <a:lstStyle/>
          <a:p>
            <a:pPr algn="ctr">
              <a:defRPr/>
            </a:pPr>
            <a:endParaRPr lang="en-US" sz="4500" b="1" dirty="0">
              <a:ln w="0"/>
              <a:solidFill>
                <a:schemeClr val="accent2"/>
              </a:solidFill>
              <a:latin typeface="+mj-lt"/>
              <a:ea typeface="+mn-ea"/>
            </a:endParaRPr>
          </a:p>
        </p:txBody>
      </p:sp>
      <p:sp>
        <p:nvSpPr>
          <p:cNvPr id="80899" name="object 22">
            <a:extLst>
              <a:ext uri="{FF2B5EF4-FFF2-40B4-BE49-F238E27FC236}">
                <a16:creationId xmlns:a16="http://schemas.microsoft.com/office/drawing/2014/main" id="{AC42AD6C-158C-904F-B826-2C7E6EB7DB4E}"/>
              </a:ext>
            </a:extLst>
          </p:cNvPr>
          <p:cNvSpPr>
            <a:spLocks/>
          </p:cNvSpPr>
          <p:nvPr/>
        </p:nvSpPr>
        <p:spPr bwMode="auto">
          <a:xfrm>
            <a:off x="838200" y="1371600"/>
            <a:ext cx="10591800" cy="46038"/>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8" name="Rectangle 7">
            <a:extLst>
              <a:ext uri="{FF2B5EF4-FFF2-40B4-BE49-F238E27FC236}">
                <a16:creationId xmlns:a16="http://schemas.microsoft.com/office/drawing/2014/main" id="{C8A03B11-7534-8049-A16B-5785D34EFE18}"/>
              </a:ext>
            </a:extLst>
          </p:cNvPr>
          <p:cNvSpPr>
            <a:spLocks noChangeArrowheads="1"/>
          </p:cNvSpPr>
          <p:nvPr/>
        </p:nvSpPr>
        <p:spPr bwMode="auto">
          <a:xfrm>
            <a:off x="0" y="0"/>
            <a:ext cx="838200" cy="1371600"/>
          </a:xfrm>
          <a:prstGeom prst="rect">
            <a:avLst/>
          </a:prstGeom>
          <a:noFill/>
          <a:ln>
            <a:noFill/>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endParaRPr lang="en-US" sz="4500" b="1" dirty="0">
              <a:ln w="0"/>
              <a:solidFill>
                <a:schemeClr val="accent2"/>
              </a:solidFill>
              <a:latin typeface="+mj-lt"/>
              <a:ea typeface="+mn-ea"/>
            </a:endParaRPr>
          </a:p>
        </p:txBody>
      </p:sp>
      <p:sp>
        <p:nvSpPr>
          <p:cNvPr id="4" name="Title 3">
            <a:extLst>
              <a:ext uri="{FF2B5EF4-FFF2-40B4-BE49-F238E27FC236}">
                <a16:creationId xmlns:a16="http://schemas.microsoft.com/office/drawing/2014/main" id="{700DBE07-D9CC-9A48-9C75-259AC832E8F5}"/>
              </a:ext>
            </a:extLst>
          </p:cNvPr>
          <p:cNvSpPr>
            <a:spLocks noGrp="1"/>
          </p:cNvSpPr>
          <p:nvPr>
            <p:ph type="title"/>
          </p:nvPr>
        </p:nvSpPr>
        <p:spPr>
          <a:xfrm>
            <a:off x="838200" y="493776"/>
            <a:ext cx="10515600" cy="859536"/>
          </a:xfrm>
        </p:spPr>
        <p:txBody>
          <a:bodyPr/>
          <a:lstStyle/>
          <a:p>
            <a:r>
              <a:rPr lang="en-US" altLang="en-US" dirty="0"/>
              <a:t>Retirement Savings Plans</a:t>
            </a:r>
            <a:endParaRPr lang="en-US" dirty="0"/>
          </a:p>
        </p:txBody>
      </p:sp>
      <p:sp>
        <p:nvSpPr>
          <p:cNvPr id="10" name="Slide Number Placeholder 4">
            <a:extLst>
              <a:ext uri="{FF2B5EF4-FFF2-40B4-BE49-F238E27FC236}">
                <a16:creationId xmlns:a16="http://schemas.microsoft.com/office/drawing/2014/main" id="{CC60A8C3-DE35-724A-BC6F-9056F1C19CDE}"/>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18</a:t>
            </a:fld>
            <a:endParaRPr lang="en-US" altLang="en-US"/>
          </a:p>
        </p:txBody>
      </p:sp>
      <p:sp>
        <p:nvSpPr>
          <p:cNvPr id="2" name="TextBox 1">
            <a:extLst>
              <a:ext uri="{FF2B5EF4-FFF2-40B4-BE49-F238E27FC236}">
                <a16:creationId xmlns:a16="http://schemas.microsoft.com/office/drawing/2014/main" id="{B350BAB9-ECCA-7771-2E13-759EBCBB5258}"/>
              </a:ext>
            </a:extLst>
          </p:cNvPr>
          <p:cNvSpPr txBox="1"/>
          <p:nvPr/>
        </p:nvSpPr>
        <p:spPr>
          <a:xfrm>
            <a:off x="838201" y="1719908"/>
            <a:ext cx="3530694" cy="4168834"/>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200" b="1" kern="2400" dirty="0">
                <a:solidFill>
                  <a:srgbClr val="595959"/>
                </a:solidFill>
              </a:rPr>
              <a:t>Tips:</a:t>
            </a:r>
          </a:p>
          <a:p>
            <a:pPr marL="285750" indent="-285750" defTabSz="685800">
              <a:lnSpc>
                <a:spcPct val="95000"/>
              </a:lnSpc>
              <a:spcBef>
                <a:spcPts val="1400"/>
              </a:spcBef>
              <a:buClr>
                <a:srgbClr val="DA5521"/>
              </a:buClr>
              <a:buFont typeface="Arial" panose="020B0604020202020204" pitchFamily="34" charset="0"/>
              <a:buChar char="•"/>
            </a:pPr>
            <a:r>
              <a:rPr lang="en-US" sz="2200" kern="2400" dirty="0">
                <a:solidFill>
                  <a:srgbClr val="595959"/>
                </a:solidFill>
                <a:latin typeface="Arial"/>
                <a:ea typeface="ＭＳ Ｐゴシック"/>
                <a:cs typeface="Arial"/>
              </a:rPr>
              <a:t>When getting a full-time job, ask if the employer offers a 401(k) account and a matching 401(k) contribution. </a:t>
            </a:r>
          </a:p>
          <a:p>
            <a:pPr marL="285750" indent="-285750" algn="l" defTabSz="685800">
              <a:lnSpc>
                <a:spcPct val="95000"/>
              </a:lnSpc>
              <a:spcBef>
                <a:spcPts val="1400"/>
              </a:spcBef>
              <a:buClr>
                <a:srgbClr val="DA5521"/>
              </a:buClr>
              <a:buFont typeface="Arial" panose="020B0604020202020204" pitchFamily="34" charset="0"/>
              <a:buChar char="•"/>
            </a:pPr>
            <a:r>
              <a:rPr lang="en-US" sz="2200" kern="2400" dirty="0">
                <a:solidFill>
                  <a:srgbClr val="595959"/>
                </a:solidFill>
              </a:rPr>
              <a:t>If your employer has a contribution match, at the very least, contribute up to that percentage.</a:t>
            </a:r>
          </a:p>
          <a:p>
            <a:pPr algn="l" defTabSz="685800">
              <a:lnSpc>
                <a:spcPct val="95000"/>
              </a:lnSpc>
              <a:spcBef>
                <a:spcPts val="1400"/>
              </a:spcBef>
              <a:buClr>
                <a:srgbClr val="DA5521"/>
              </a:buClr>
            </a:pPr>
            <a:r>
              <a:rPr lang="en-US" sz="2200" kern="2400" dirty="0">
                <a:solidFill>
                  <a:srgbClr val="595959"/>
                </a:solidFill>
              </a:rPr>
              <a:t>What does this look like?</a:t>
            </a:r>
            <a:endParaRPr lang="en-US" kern="2400" dirty="0">
              <a:solidFill>
                <a:srgbClr val="595959"/>
              </a:solidFill>
            </a:endParaRPr>
          </a:p>
        </p:txBody>
      </p:sp>
      <p:pic>
        <p:nvPicPr>
          <p:cNvPr id="5" name="Picture 4" descr="Generated image">
            <a:extLst>
              <a:ext uri="{FF2B5EF4-FFF2-40B4-BE49-F238E27FC236}">
                <a16:creationId xmlns:a16="http://schemas.microsoft.com/office/drawing/2014/main" id="{5036D2DB-E003-25C8-9D7B-5BB426A778D2}"/>
              </a:ext>
            </a:extLst>
          </p:cNvPr>
          <p:cNvPicPr>
            <a:picLocks noChangeAspect="1"/>
          </p:cNvPicPr>
          <p:nvPr/>
        </p:nvPicPr>
        <p:blipFill>
          <a:blip r:embed="rId3"/>
          <a:stretch>
            <a:fillRect/>
          </a:stretch>
        </p:blipFill>
        <p:spPr>
          <a:xfrm>
            <a:off x="5000832" y="1706605"/>
            <a:ext cx="6212870" cy="400830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text 1">
            <a:extLst>
              <a:ext uri="{FF2B5EF4-FFF2-40B4-BE49-F238E27FC236}">
                <a16:creationId xmlns:a16="http://schemas.microsoft.com/office/drawing/2014/main" id="{8267317F-CED2-4941-8715-141A6160E3A0}"/>
              </a:ext>
            </a:extLst>
          </p:cNvPr>
          <p:cNvSpPr txBox="1">
            <a:spLocks noChangeArrowheads="1"/>
          </p:cNvSpPr>
          <p:nvPr/>
        </p:nvSpPr>
        <p:spPr bwMode="auto">
          <a:xfrm>
            <a:off x="838200" y="381000"/>
            <a:ext cx="8074025"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ts val="600"/>
              </a:spcAft>
            </a:pPr>
            <a:endParaRPr lang="en-US" altLang="en-US" sz="3300" dirty="0">
              <a:solidFill>
                <a:schemeClr val="accent2"/>
              </a:solidFill>
              <a:latin typeface="Arial Narrow" panose="020B0604020202020204" pitchFamily="34" charset="0"/>
            </a:endParaRPr>
          </a:p>
        </p:txBody>
      </p:sp>
      <p:sp>
        <p:nvSpPr>
          <p:cNvPr id="87043" name="object 26">
            <a:extLst>
              <a:ext uri="{FF2B5EF4-FFF2-40B4-BE49-F238E27FC236}">
                <a16:creationId xmlns:a16="http://schemas.microsoft.com/office/drawing/2014/main" id="{8B6381A9-3795-E547-AC8F-32E65384A5A6}"/>
              </a:ext>
            </a:extLst>
          </p:cNvPr>
          <p:cNvSpPr>
            <a:spLocks/>
          </p:cNvSpPr>
          <p:nvPr/>
        </p:nvSpPr>
        <p:spPr bwMode="auto">
          <a:xfrm>
            <a:off x="2143125" y="1401763"/>
            <a:ext cx="7905750" cy="1905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p>
        </p:txBody>
      </p:sp>
      <p:sp>
        <p:nvSpPr>
          <p:cNvPr id="13" name="TextBox 12">
            <a:extLst>
              <a:ext uri="{FF2B5EF4-FFF2-40B4-BE49-F238E27FC236}">
                <a16:creationId xmlns:a16="http://schemas.microsoft.com/office/drawing/2014/main" id="{923FD515-82CC-BF40-A6F7-B84DA3BC97F2}"/>
              </a:ext>
            </a:extLst>
          </p:cNvPr>
          <p:cNvSpPr txBox="1"/>
          <p:nvPr/>
        </p:nvSpPr>
        <p:spPr>
          <a:xfrm>
            <a:off x="3151187" y="2063750"/>
            <a:ext cx="7239000" cy="1060450"/>
          </a:xfrm>
          <a:prstGeom prst="rect">
            <a:avLst/>
          </a:prstGeom>
          <a:noFill/>
          <a:ln w="6350">
            <a:noFill/>
          </a:ln>
        </p:spPr>
        <p:txBody>
          <a:bodyPr>
            <a:spAutoFit/>
          </a:bodyPr>
          <a:lstStyle>
            <a:lvl1pPr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5000"/>
              </a:lnSpc>
              <a:spcBef>
                <a:spcPts val="1400"/>
              </a:spcBef>
              <a:buClr>
                <a:srgbClr val="DA5521"/>
              </a:buClr>
            </a:pPr>
            <a:r>
              <a:rPr lang="en-US" altLang="en-US" sz="2200" b="1" u="sng" dirty="0">
                <a:solidFill>
                  <a:srgbClr val="595959"/>
                </a:solidFill>
                <a:latin typeface="+mj-lt"/>
              </a:rPr>
              <a:t>ASSET BUILDING</a:t>
            </a:r>
            <a:r>
              <a:rPr lang="en-US" altLang="en-US" sz="2200" b="1" dirty="0">
                <a:solidFill>
                  <a:srgbClr val="595959"/>
                </a:solidFill>
                <a:latin typeface="+mj-lt"/>
              </a:rPr>
              <a:t> </a:t>
            </a:r>
            <a:r>
              <a:rPr lang="en-US" altLang="en-US" sz="2200" dirty="0">
                <a:solidFill>
                  <a:srgbClr val="595959"/>
                </a:solidFill>
              </a:rPr>
              <a:t>is about saving money and investing that money in assets that will help you achieve your goals and your life vision.</a:t>
            </a:r>
          </a:p>
        </p:txBody>
      </p:sp>
      <p:sp>
        <p:nvSpPr>
          <p:cNvPr id="14" name="TextBox 13">
            <a:extLst>
              <a:ext uri="{FF2B5EF4-FFF2-40B4-BE49-F238E27FC236}">
                <a16:creationId xmlns:a16="http://schemas.microsoft.com/office/drawing/2014/main" id="{54ADC2C1-B370-2B4E-8113-A3BAA120E768}"/>
              </a:ext>
            </a:extLst>
          </p:cNvPr>
          <p:cNvSpPr txBox="1"/>
          <p:nvPr/>
        </p:nvSpPr>
        <p:spPr>
          <a:xfrm>
            <a:off x="3151187" y="3940175"/>
            <a:ext cx="6858000" cy="1393825"/>
          </a:xfrm>
          <a:prstGeom prst="rect">
            <a:avLst/>
          </a:prstGeom>
          <a:noFill/>
          <a:ln w="6350">
            <a:noFill/>
          </a:ln>
        </p:spPr>
        <p:txBody>
          <a:bodyPr>
            <a:spAutoFit/>
          </a:bodyPr>
          <a:lstStyle>
            <a:lvl1pPr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5000"/>
              </a:lnSpc>
              <a:spcBef>
                <a:spcPts val="1400"/>
              </a:spcBef>
              <a:spcAft>
                <a:spcPts val="1200"/>
              </a:spcAft>
              <a:buClr>
                <a:srgbClr val="DA5521"/>
              </a:buClr>
            </a:pPr>
            <a:r>
              <a:rPr lang="en-US" altLang="en-US" sz="2200" b="1" u="sng" dirty="0">
                <a:solidFill>
                  <a:srgbClr val="595959"/>
                </a:solidFill>
                <a:latin typeface="+mj-lt"/>
              </a:rPr>
              <a:t>LIABILITY</a:t>
            </a:r>
            <a:r>
              <a:rPr lang="en-US" altLang="en-US" sz="2200" b="1" dirty="0">
                <a:solidFill>
                  <a:srgbClr val="595959"/>
                </a:solidFill>
              </a:rPr>
              <a:t> </a:t>
            </a:r>
            <a:r>
              <a:rPr lang="en-US" altLang="en-US" sz="2200" dirty="0">
                <a:solidFill>
                  <a:srgbClr val="595959"/>
                </a:solidFill>
              </a:rPr>
              <a:t>is something you owe.</a:t>
            </a:r>
          </a:p>
          <a:p>
            <a:pPr>
              <a:lnSpc>
                <a:spcPct val="95000"/>
              </a:lnSpc>
              <a:spcBef>
                <a:spcPts val="1400"/>
              </a:spcBef>
              <a:spcAft>
                <a:spcPts val="1200"/>
              </a:spcAft>
              <a:buClr>
                <a:srgbClr val="DA5521"/>
              </a:buClr>
            </a:pPr>
            <a:r>
              <a:rPr lang="en-US" altLang="en-US" sz="2200" b="1" u="sng" dirty="0">
                <a:solidFill>
                  <a:srgbClr val="595959"/>
                </a:solidFill>
                <a:latin typeface="+mj-lt"/>
              </a:rPr>
              <a:t>DEBT</a:t>
            </a:r>
            <a:r>
              <a:rPr lang="en-US" altLang="en-US" sz="2200" dirty="0">
                <a:solidFill>
                  <a:srgbClr val="595959"/>
                </a:solidFill>
              </a:rPr>
              <a:t> is money you owe to another person, business or the government.</a:t>
            </a:r>
          </a:p>
        </p:txBody>
      </p:sp>
      <p:cxnSp>
        <p:nvCxnSpPr>
          <p:cNvPr id="16" name="Straight Connector 15">
            <a:extLst>
              <a:ext uri="{FF2B5EF4-FFF2-40B4-BE49-F238E27FC236}">
                <a16:creationId xmlns:a16="http://schemas.microsoft.com/office/drawing/2014/main" id="{D6940459-D9BD-DC4E-A3A1-B17EA9F3C20F}"/>
              </a:ext>
            </a:extLst>
          </p:cNvPr>
          <p:cNvCxnSpPr/>
          <p:nvPr/>
        </p:nvCxnSpPr>
        <p:spPr>
          <a:xfrm rot="5400000">
            <a:off x="2199481" y="2628106"/>
            <a:ext cx="1600200" cy="1588"/>
          </a:xfrm>
          <a:prstGeom prst="line">
            <a:avLst/>
          </a:prstGeom>
          <a:ln w="76200" cap="flat" cmpd="sng" algn="ctr">
            <a:solidFill>
              <a:schemeClr val="tx2"/>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38087C4-2620-134C-ABFC-210B47FD3463}"/>
              </a:ext>
            </a:extLst>
          </p:cNvPr>
          <p:cNvCxnSpPr/>
          <p:nvPr/>
        </p:nvCxnSpPr>
        <p:spPr>
          <a:xfrm rot="5400000">
            <a:off x="2160588" y="4648200"/>
            <a:ext cx="1676400" cy="3175"/>
          </a:xfrm>
          <a:prstGeom prst="line">
            <a:avLst/>
          </a:prstGeom>
          <a:ln w="76200" cap="flat" cmpd="sng" algn="ctr">
            <a:solidFill>
              <a:schemeClr val="accent2"/>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BE45490-85FD-0441-803E-6DC4C050D73B}"/>
              </a:ext>
            </a:extLst>
          </p:cNvPr>
          <p:cNvCxnSpPr/>
          <p:nvPr/>
        </p:nvCxnSpPr>
        <p:spPr>
          <a:xfrm>
            <a:off x="2962275" y="3397321"/>
            <a:ext cx="7086600" cy="1588"/>
          </a:xfrm>
          <a:prstGeom prst="line">
            <a:avLst/>
          </a:prstGeom>
          <a:ln w="76200" cap="flat" cmpd="sng" algn="ctr">
            <a:solidFill>
              <a:schemeClr val="tx2"/>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60CFD01-9D65-CA4C-B177-C64D0612F4F5}"/>
              </a:ext>
            </a:extLst>
          </p:cNvPr>
          <p:cNvCxnSpPr/>
          <p:nvPr/>
        </p:nvCxnSpPr>
        <p:spPr>
          <a:xfrm>
            <a:off x="2962275" y="5454649"/>
            <a:ext cx="7086600" cy="1588"/>
          </a:xfrm>
          <a:prstGeom prst="line">
            <a:avLst/>
          </a:prstGeom>
          <a:ln w="76200" cap="flat" cmpd="sng" algn="ctr">
            <a:solidFill>
              <a:srgbClr val="DA5521"/>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5C1F56E-0485-CE4C-B076-23CAA7CA6334}"/>
              </a:ext>
            </a:extLst>
          </p:cNvPr>
          <p:cNvSpPr>
            <a:spLocks noGrp="1"/>
          </p:cNvSpPr>
          <p:nvPr>
            <p:ph type="title"/>
          </p:nvPr>
        </p:nvSpPr>
        <p:spPr/>
        <p:txBody>
          <a:bodyPr/>
          <a:lstStyle/>
          <a:p>
            <a:r>
              <a:rPr lang="en-US" altLang="en-US" dirty="0">
                <a:latin typeface="Arial Narrow" panose="020B0604020202020204" pitchFamily="34" charset="0"/>
              </a:rPr>
              <a:t>Net Worth = Assets - Liabilities</a:t>
            </a:r>
            <a:endParaRPr lang="en-US" dirty="0"/>
          </a:p>
        </p:txBody>
      </p:sp>
      <p:sp>
        <p:nvSpPr>
          <p:cNvPr id="15" name="Slide Number Placeholder 4">
            <a:extLst>
              <a:ext uri="{FF2B5EF4-FFF2-40B4-BE49-F238E27FC236}">
                <a16:creationId xmlns:a16="http://schemas.microsoft.com/office/drawing/2014/main" id="{B4E28C05-72B2-7348-9D0C-B08F6F8F1D1B}"/>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19</a:t>
            </a:fld>
            <a:endParaRPr lang="en-US" altLang="en-US"/>
          </a:p>
        </p:txBody>
      </p:sp>
      <p:pic>
        <p:nvPicPr>
          <p:cNvPr id="18" name="Picture 17" descr="Icon&#10;&#10;Description automatically generated">
            <a:extLst>
              <a:ext uri="{FF2B5EF4-FFF2-40B4-BE49-F238E27FC236}">
                <a16:creationId xmlns:a16="http://schemas.microsoft.com/office/drawing/2014/main" id="{B83F80C6-0B89-AB4E-A2DF-510CE25E61A7}"/>
              </a:ext>
            </a:extLst>
          </p:cNvPr>
          <p:cNvPicPr>
            <a:picLocks noChangeAspect="1"/>
          </p:cNvPicPr>
          <p:nvPr/>
        </p:nvPicPr>
        <p:blipFill rotWithShape="1">
          <a:blip r:embed="rId3">
            <a:extLst>
              <a:ext uri="{28A0092B-C50C-407E-A947-70E740481C1C}">
                <a14:useLocalDpi xmlns:a14="http://schemas.microsoft.com/office/drawing/2010/main" val="0"/>
              </a:ext>
            </a:extLst>
          </a:blip>
          <a:srcRect b="54097"/>
          <a:stretch/>
        </p:blipFill>
        <p:spPr>
          <a:xfrm>
            <a:off x="990600" y="1957029"/>
            <a:ext cx="1524000" cy="163552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4E7F-83A3-BB41-B988-8A1339D15A42}"/>
              </a:ext>
            </a:extLst>
          </p:cNvPr>
          <p:cNvSpPr>
            <a:spLocks noGrp="1"/>
          </p:cNvSpPr>
          <p:nvPr>
            <p:ph type="ctrTitle"/>
          </p:nvPr>
        </p:nvSpPr>
        <p:spPr/>
        <p:txBody>
          <a:bodyPr/>
          <a:lstStyle/>
          <a:p>
            <a:r>
              <a:rPr lang="en-US" dirty="0"/>
              <a:t>Keys to your financial future</a:t>
            </a:r>
          </a:p>
        </p:txBody>
      </p:sp>
      <p:sp>
        <p:nvSpPr>
          <p:cNvPr id="3" name="Subtitle 2">
            <a:extLst>
              <a:ext uri="{FF2B5EF4-FFF2-40B4-BE49-F238E27FC236}">
                <a16:creationId xmlns:a16="http://schemas.microsoft.com/office/drawing/2014/main" id="{9CF9AF8D-D99E-1C42-9054-5D27B130A18E}"/>
              </a:ext>
            </a:extLst>
          </p:cNvPr>
          <p:cNvSpPr>
            <a:spLocks noGrp="1"/>
          </p:cNvSpPr>
          <p:nvPr>
            <p:ph type="subTitle" idx="1"/>
          </p:nvPr>
        </p:nvSpPr>
        <p:spPr/>
        <p:txBody>
          <a:bodyPr/>
          <a:lstStyle/>
          <a:p>
            <a:pPr eaLnBrk="1" hangingPunct="1"/>
            <a:r>
              <a:rPr lang="en-US" altLang="en-US" dirty="0">
                <a:latin typeface="Arial Narrow" panose="020B0604020202020204" pitchFamily="34" charset="0"/>
              </a:rPr>
              <a:t>Key 6: Saving and Investing</a:t>
            </a:r>
          </a:p>
        </p:txBody>
      </p:sp>
      <p:sp>
        <p:nvSpPr>
          <p:cNvPr id="8" name="Text Placeholder 4">
            <a:extLst>
              <a:ext uri="{FF2B5EF4-FFF2-40B4-BE49-F238E27FC236}">
                <a16:creationId xmlns:a16="http://schemas.microsoft.com/office/drawing/2014/main" id="{E9746F86-471C-4474-E705-7D40016F6CAE}"/>
              </a:ext>
            </a:extLst>
          </p:cNvPr>
          <p:cNvSpPr>
            <a:spLocks noGrp="1"/>
          </p:cNvSpPr>
          <p:nvPr>
            <p:ph type="body" sz="quarter" idx="12"/>
          </p:nvPr>
        </p:nvSpPr>
        <p:spPr>
          <a:xfrm>
            <a:off x="228600" y="6172200"/>
            <a:ext cx="4567719" cy="685800"/>
          </a:xfrm>
        </p:spPr>
        <p:txBody>
          <a:bodyPr/>
          <a:lstStyle/>
          <a:p>
            <a:r>
              <a:rPr lang="en-US" dirty="0">
                <a:solidFill>
                  <a:schemeClr val="accent1"/>
                </a:solidFill>
              </a:rPr>
              <a:t>Jim Casey Youth Opportunities Initiative®</a:t>
            </a:r>
          </a:p>
        </p:txBody>
      </p:sp>
    </p:spTree>
    <p:extLst>
      <p:ext uri="{BB962C8B-B14F-4D97-AF65-F5344CB8AC3E}">
        <p14:creationId xmlns:p14="http://schemas.microsoft.com/office/powerpoint/2010/main" val="22099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ABD0-2A04-6F42-A1A7-3512F52F962E}"/>
              </a:ext>
            </a:extLst>
          </p:cNvPr>
          <p:cNvSpPr>
            <a:spLocks noGrp="1"/>
          </p:cNvSpPr>
          <p:nvPr>
            <p:ph type="title"/>
          </p:nvPr>
        </p:nvSpPr>
        <p:spPr>
          <a:xfrm>
            <a:off x="838200" y="502920"/>
            <a:ext cx="10515600" cy="868680"/>
          </a:xfrm>
        </p:spPr>
        <p:txBody>
          <a:bodyPr>
            <a:normAutofit/>
          </a:bodyPr>
          <a:lstStyle/>
          <a:p>
            <a:pPr eaLnBrk="1" fontAlgn="auto" hangingPunct="1">
              <a:spcAft>
                <a:spcPts val="0"/>
              </a:spcAft>
              <a:defRPr/>
            </a:pPr>
            <a:r>
              <a:rPr lang="en-US" dirty="0">
                <a:ea typeface="+mj-ea"/>
                <a:cs typeface="+mj-cs"/>
              </a:rPr>
              <a:t>Wrap Up – Questions or Comments?</a:t>
            </a:r>
          </a:p>
        </p:txBody>
      </p:sp>
      <p:sp>
        <p:nvSpPr>
          <p:cNvPr id="6" name="Slide Number Placeholder 3">
            <a:extLst>
              <a:ext uri="{FF2B5EF4-FFF2-40B4-BE49-F238E27FC236}">
                <a16:creationId xmlns:a16="http://schemas.microsoft.com/office/drawing/2014/main" id="{8F7FB5E8-BFB0-3047-BE63-A7A86D7E0A16}"/>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
        <p:nvSpPr>
          <p:cNvPr id="8" name="Slide Number Placeholder 3">
            <a:extLst>
              <a:ext uri="{FF2B5EF4-FFF2-40B4-BE49-F238E27FC236}">
                <a16:creationId xmlns:a16="http://schemas.microsoft.com/office/drawing/2014/main" id="{0E4AE8AF-FF58-F14E-A1D7-D2D3B563CEAB}"/>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grpSp>
        <p:nvGrpSpPr>
          <p:cNvPr id="13" name="Group 12">
            <a:extLst>
              <a:ext uri="{FF2B5EF4-FFF2-40B4-BE49-F238E27FC236}">
                <a16:creationId xmlns:a16="http://schemas.microsoft.com/office/drawing/2014/main" id="{E112F01B-345A-0715-95D1-8AB8B62651B1}"/>
              </a:ext>
            </a:extLst>
          </p:cNvPr>
          <p:cNvGrpSpPr/>
          <p:nvPr/>
        </p:nvGrpSpPr>
        <p:grpSpPr>
          <a:xfrm>
            <a:off x="1069355" y="1777273"/>
            <a:ext cx="10053287" cy="3180087"/>
            <a:chOff x="6414202" y="1721316"/>
            <a:chExt cx="5494877" cy="3018036"/>
          </a:xfrm>
        </p:grpSpPr>
        <p:sp>
          <p:nvSpPr>
            <p:cNvPr id="14" name="Rectangle 13">
              <a:extLst>
                <a:ext uri="{FF2B5EF4-FFF2-40B4-BE49-F238E27FC236}">
                  <a16:creationId xmlns:a16="http://schemas.microsoft.com/office/drawing/2014/main" id="{4E2D29C1-2D5A-0FF5-64D8-A701EA7770A3}"/>
                </a:ext>
              </a:extLst>
            </p:cNvPr>
            <p:cNvSpPr/>
            <p:nvPr/>
          </p:nvSpPr>
          <p:spPr>
            <a:xfrm>
              <a:off x="6414202" y="2125121"/>
              <a:ext cx="5494877" cy="2614231"/>
            </a:xfrm>
            <a:prstGeom prst="rect">
              <a:avLst/>
            </a:prstGeom>
            <a:noFill/>
            <a:ln w="76200">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spcBef>
                  <a:spcPts val="0"/>
                </a:spcBef>
                <a:spcAft>
                  <a:spcPts val="0"/>
                </a:spcAft>
              </a:pPr>
              <a:endParaRPr lang="en-US" sz="1200" dirty="0">
                <a:ln w="0"/>
                <a:solidFill>
                  <a:srgbClr val="5A5284">
                    <a:lumMod val="75000"/>
                  </a:srgbClr>
                </a:solidFill>
                <a:latin typeface="+mj-lt"/>
              </a:endParaRPr>
            </a:p>
            <a:p>
              <a:pPr algn="ctr">
                <a:spcBef>
                  <a:spcPts val="0"/>
                </a:spcBef>
                <a:spcAft>
                  <a:spcPts val="1800"/>
                </a:spcAft>
              </a:pPr>
              <a:r>
                <a:rPr lang="en-US" sz="2800" b="1" dirty="0">
                  <a:ln w="0"/>
                  <a:solidFill>
                    <a:schemeClr val="accent5"/>
                  </a:solidFill>
                  <a:latin typeface="+mj-lt"/>
                </a:rPr>
                <a:t>Research one company that has a savings or investing account that you would be interested in using.</a:t>
              </a:r>
              <a:endParaRPr lang="en-US" sz="2000" b="1" dirty="0">
                <a:ln w="0"/>
                <a:solidFill>
                  <a:schemeClr val="accent5"/>
                </a:solidFill>
                <a:latin typeface="+mj-lt"/>
              </a:endParaRPr>
            </a:p>
            <a:p>
              <a:pPr algn="ctr">
                <a:spcAft>
                  <a:spcPts val="600"/>
                </a:spcAft>
              </a:pPr>
              <a:r>
                <a:rPr lang="en-US" sz="2000" i="1" dirty="0">
                  <a:ln w="0"/>
                  <a:latin typeface="+mj-lt"/>
                </a:rPr>
                <a:t>“Key 7: Banking” </a:t>
              </a:r>
              <a:endParaRPr lang="en-US" sz="2000" dirty="0">
                <a:ln w="0"/>
                <a:latin typeface="+mj-lt"/>
              </a:endParaRPr>
            </a:p>
            <a:p>
              <a:pPr algn="ctr">
                <a:spcAft>
                  <a:spcPts val="600"/>
                </a:spcAft>
              </a:pPr>
              <a:r>
                <a:rPr lang="en-US" sz="2000" dirty="0">
                  <a:ln w="0"/>
                  <a:latin typeface="+mj-lt"/>
                </a:rPr>
                <a:t>Date: ___________</a:t>
              </a:r>
            </a:p>
            <a:p>
              <a:pPr algn="ctr"/>
              <a:r>
                <a:rPr lang="en-US" sz="2000" dirty="0">
                  <a:ln w="0"/>
                  <a:latin typeface="+mj-lt"/>
                </a:rPr>
                <a:t>Time: ___________</a:t>
              </a:r>
            </a:p>
            <a:p>
              <a:pPr algn="ctr"/>
              <a:endParaRPr lang="en-US" sz="2000" dirty="0">
                <a:ln w="0"/>
                <a:solidFill>
                  <a:srgbClr val="433E63"/>
                </a:solidFill>
                <a:latin typeface="+mj-lt"/>
              </a:endParaRPr>
            </a:p>
          </p:txBody>
        </p:sp>
        <p:sp>
          <p:nvSpPr>
            <p:cNvPr id="15" name="Rectangle 14">
              <a:extLst>
                <a:ext uri="{FF2B5EF4-FFF2-40B4-BE49-F238E27FC236}">
                  <a16:creationId xmlns:a16="http://schemas.microsoft.com/office/drawing/2014/main" id="{F5DAC3B2-34A5-10B4-0861-2E17E51E079C}"/>
                </a:ext>
              </a:extLst>
            </p:cNvPr>
            <p:cNvSpPr/>
            <p:nvPr/>
          </p:nvSpPr>
          <p:spPr>
            <a:xfrm>
              <a:off x="8132942" y="1721316"/>
              <a:ext cx="2057400" cy="584775"/>
            </a:xfrm>
            <a:prstGeom prst="rect">
              <a:avLst/>
            </a:prstGeom>
            <a:solidFill>
              <a:schemeClr val="accent5"/>
            </a:solidFill>
            <a:ln w="76200">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r>
                <a:rPr lang="en-US" sz="3200" b="1" dirty="0">
                  <a:ln w="0"/>
                  <a:solidFill>
                    <a:schemeClr val="bg1"/>
                  </a:solidFill>
                  <a:latin typeface="+mj-lt"/>
                </a:rPr>
                <a:t>NEXT TIME</a:t>
              </a:r>
              <a:endParaRPr lang="en-US" dirty="0">
                <a:ln w="0"/>
                <a:solidFill>
                  <a:schemeClr val="bg1"/>
                </a:solidFill>
                <a:latin typeface="+mj-lt"/>
              </a:endParaRPr>
            </a:p>
          </p:txBody>
        </p:sp>
      </p:grpSp>
      <p:grpSp>
        <p:nvGrpSpPr>
          <p:cNvPr id="16" name="Group 15">
            <a:extLst>
              <a:ext uri="{FF2B5EF4-FFF2-40B4-BE49-F238E27FC236}">
                <a16:creationId xmlns:a16="http://schemas.microsoft.com/office/drawing/2014/main" id="{B73F45EF-C27F-EB51-AACB-54D0D3FACE6D}"/>
              </a:ext>
            </a:extLst>
          </p:cNvPr>
          <p:cNvGrpSpPr/>
          <p:nvPr/>
        </p:nvGrpSpPr>
        <p:grpSpPr>
          <a:xfrm>
            <a:off x="4404359" y="5181600"/>
            <a:ext cx="3383280" cy="933910"/>
            <a:chOff x="4443034" y="5336027"/>
            <a:chExt cx="3383280" cy="933910"/>
          </a:xfrm>
        </p:grpSpPr>
        <p:sp>
          <p:nvSpPr>
            <p:cNvPr id="17" name="Oval 16">
              <a:extLst>
                <a:ext uri="{FF2B5EF4-FFF2-40B4-BE49-F238E27FC236}">
                  <a16:creationId xmlns:a16="http://schemas.microsoft.com/office/drawing/2014/main" id="{8E3ECD0D-61C3-49E8-90D3-498897BFC387}"/>
                </a:ext>
              </a:extLst>
            </p:cNvPr>
            <p:cNvSpPr/>
            <p:nvPr/>
          </p:nvSpPr>
          <p:spPr>
            <a:xfrm>
              <a:off x="4443034" y="5336027"/>
              <a:ext cx="933910" cy="933910"/>
            </a:xfrm>
            <a:prstGeom prst="ellipse">
              <a:avLst/>
            </a:prstGeom>
            <a:solidFill>
              <a:schemeClr val="tx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8" name="Oval 17">
              <a:extLst>
                <a:ext uri="{FF2B5EF4-FFF2-40B4-BE49-F238E27FC236}">
                  <a16:creationId xmlns:a16="http://schemas.microsoft.com/office/drawing/2014/main" id="{A6AADF6D-9A80-2084-1F38-1E9A4384F68D}"/>
                </a:ext>
              </a:extLst>
            </p:cNvPr>
            <p:cNvSpPr/>
            <p:nvPr/>
          </p:nvSpPr>
          <p:spPr>
            <a:xfrm>
              <a:off x="5667719" y="5336027"/>
              <a:ext cx="933910" cy="933910"/>
            </a:xfrm>
            <a:prstGeom prst="ellipse">
              <a:avLst/>
            </a:prstGeom>
            <a:solidFill>
              <a:schemeClr val="accent5"/>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9" name="Oval 18">
              <a:extLst>
                <a:ext uri="{FF2B5EF4-FFF2-40B4-BE49-F238E27FC236}">
                  <a16:creationId xmlns:a16="http://schemas.microsoft.com/office/drawing/2014/main" id="{1FBD45AC-CA04-2E98-5C81-B7BD4F59B109}"/>
                </a:ext>
              </a:extLst>
            </p:cNvPr>
            <p:cNvSpPr/>
            <p:nvPr/>
          </p:nvSpPr>
          <p:spPr>
            <a:xfrm>
              <a:off x="6892404" y="5336027"/>
              <a:ext cx="933910" cy="933910"/>
            </a:xfrm>
            <a:prstGeom prst="ellipse">
              <a:avLst/>
            </a:prstGeom>
            <a:solidFill>
              <a:schemeClr val="accent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pic>
          <p:nvPicPr>
            <p:cNvPr id="20" name="Graphic 19">
              <a:extLst>
                <a:ext uri="{FF2B5EF4-FFF2-40B4-BE49-F238E27FC236}">
                  <a16:creationId xmlns:a16="http://schemas.microsoft.com/office/drawing/2014/main" id="{AF849E50-E7FE-F309-33E9-BC669AC4FDA3}"/>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537542" y="5421436"/>
              <a:ext cx="744895" cy="744895"/>
            </a:xfrm>
            <a:prstGeom prst="rect">
              <a:avLst/>
            </a:prstGeom>
          </p:spPr>
        </p:pic>
        <p:pic>
          <p:nvPicPr>
            <p:cNvPr id="21" name="Graphic 20">
              <a:extLst>
                <a:ext uri="{FF2B5EF4-FFF2-40B4-BE49-F238E27FC236}">
                  <a16:creationId xmlns:a16="http://schemas.microsoft.com/office/drawing/2014/main" id="{5FC41076-D138-6DC5-E27E-555BB2959A9E}"/>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807082" y="5480600"/>
              <a:ext cx="655185" cy="655185"/>
            </a:xfrm>
            <a:prstGeom prst="rect">
              <a:avLst/>
            </a:prstGeom>
          </p:spPr>
        </p:pic>
        <p:pic>
          <p:nvPicPr>
            <p:cNvPr id="22" name="Graphic 21">
              <a:extLst>
                <a:ext uri="{FF2B5EF4-FFF2-40B4-BE49-F238E27FC236}">
                  <a16:creationId xmlns:a16="http://schemas.microsoft.com/office/drawing/2014/main" id="{0AE10CF8-6708-2E01-488C-AF699070CE3D}"/>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7075976" y="5510501"/>
              <a:ext cx="566766" cy="566766"/>
            </a:xfrm>
            <a:prstGeom prst="rect">
              <a:avLst/>
            </a:prstGeom>
          </p:spPr>
        </p:pic>
      </p:grpSp>
    </p:spTree>
    <p:extLst>
      <p:ext uri="{BB962C8B-B14F-4D97-AF65-F5344CB8AC3E}">
        <p14:creationId xmlns:p14="http://schemas.microsoft.com/office/powerpoint/2010/main" val="1177459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C3150F-F785-30BF-2F93-088015DE9858}"/>
              </a:ext>
            </a:extLst>
          </p:cNvPr>
          <p:cNvSpPr txBox="1"/>
          <p:nvPr/>
        </p:nvSpPr>
        <p:spPr>
          <a:xfrm>
            <a:off x="8991600" y="5486400"/>
            <a:ext cx="2971800" cy="609600"/>
          </a:xfrm>
          <a:prstGeom prst="rect">
            <a:avLst/>
          </a:prstGeom>
          <a:solidFill>
            <a:srgbClr val="F8EED3"/>
          </a:solidFill>
        </p:spPr>
        <p:txBody>
          <a:bodyPr vert="horz" wrap="none" lIns="457200" tIns="45720" rIns="457200" bIns="45720" rtlCol="0" anchor="ctr">
            <a:normAutofit/>
          </a:bodyPr>
          <a:lstStyle/>
          <a:p>
            <a:pPr algn="l"/>
            <a:r>
              <a:rPr lang="en-US" sz="2000" b="1" dirty="0"/>
              <a:t>Compound Interest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093A7-4F17-324F-81F0-87A83E0A740F}"/>
              </a:ext>
            </a:extLst>
          </p:cNvPr>
          <p:cNvPicPr>
            <a:picLocks noChangeAspect="1"/>
          </p:cNvPicPr>
          <p:nvPr/>
        </p:nvPicPr>
        <p:blipFill>
          <a:blip r:embed="rId3">
            <a:extLst>
              <a:ext uri="{28A0092B-C50C-407E-A947-70E740481C1C}">
                <a14:useLocalDpi xmlns:a14="http://schemas.microsoft.com/office/drawing/2010/main" val="0"/>
              </a:ext>
            </a:extLst>
          </a:blip>
          <a:srcRect l="15418" r="29334"/>
          <a:stretch>
            <a:fillRect/>
          </a:stretch>
        </p:blipFill>
        <p:spPr>
          <a:xfrm>
            <a:off x="8077200" y="1646238"/>
            <a:ext cx="3276600" cy="3937634"/>
          </a:xfrm>
          <a:prstGeom prst="rect">
            <a:avLst/>
          </a:prstGeom>
          <a:effectLst>
            <a:outerShdw blurRad="38100" dist="25400" dir="2700000" algn="tl" rotWithShape="0">
              <a:prstClr val="black">
                <a:alpha val="13303"/>
              </a:prstClr>
            </a:outerShdw>
          </a:effectLst>
        </p:spPr>
      </p:pic>
      <p:sp>
        <p:nvSpPr>
          <p:cNvPr id="12" name="Title 11">
            <a:extLst>
              <a:ext uri="{FF2B5EF4-FFF2-40B4-BE49-F238E27FC236}">
                <a16:creationId xmlns:a16="http://schemas.microsoft.com/office/drawing/2014/main" id="{1A7885A2-1FED-1E47-A285-3717AC6B244E}"/>
              </a:ext>
            </a:extLst>
          </p:cNvPr>
          <p:cNvSpPr>
            <a:spLocks noGrp="1"/>
          </p:cNvSpPr>
          <p:nvPr>
            <p:ph type="title"/>
          </p:nvPr>
        </p:nvSpPr>
        <p:spPr/>
        <p:txBody>
          <a:bodyPr/>
          <a:lstStyle/>
          <a:p>
            <a:r>
              <a:rPr lang="en-US" altLang="en-US" dirty="0">
                <a:latin typeface="Arial Narrow" panose="020B0604020202020204" pitchFamily="34" charset="0"/>
              </a:rPr>
              <a:t>What You’re Going to Know or Be Able to Do</a:t>
            </a:r>
            <a:endParaRPr lang="en-US" dirty="0"/>
          </a:p>
        </p:txBody>
      </p:sp>
      <p:sp>
        <p:nvSpPr>
          <p:cNvPr id="13" name="Content Placeholder 12">
            <a:extLst>
              <a:ext uri="{FF2B5EF4-FFF2-40B4-BE49-F238E27FC236}">
                <a16:creationId xmlns:a16="http://schemas.microsoft.com/office/drawing/2014/main" id="{E3116BC0-1D33-654D-AEA9-63D83EACB174}"/>
              </a:ext>
            </a:extLst>
          </p:cNvPr>
          <p:cNvSpPr>
            <a:spLocks noGrp="1"/>
          </p:cNvSpPr>
          <p:nvPr>
            <p:ph idx="1"/>
          </p:nvPr>
        </p:nvSpPr>
        <p:spPr>
          <a:xfrm>
            <a:off x="838200" y="1646238"/>
            <a:ext cx="7543800" cy="4662487"/>
          </a:xfrm>
        </p:spPr>
        <p:txBody>
          <a:bodyPr/>
          <a:lstStyle/>
          <a:p>
            <a:pPr>
              <a:lnSpc>
                <a:spcPct val="100000"/>
              </a:lnSpc>
              <a:spcBef>
                <a:spcPts val="2600"/>
              </a:spcBef>
            </a:pPr>
            <a:r>
              <a:rPr lang="en-US" b="1" dirty="0"/>
              <a:t>Differentiate</a:t>
            </a:r>
            <a:r>
              <a:rPr lang="en-US" dirty="0"/>
              <a:t> between saving and investing</a:t>
            </a:r>
          </a:p>
          <a:p>
            <a:pPr>
              <a:lnSpc>
                <a:spcPct val="100000"/>
              </a:lnSpc>
              <a:spcBef>
                <a:spcPts val="2600"/>
              </a:spcBef>
            </a:pPr>
            <a:r>
              <a:rPr lang="en-US" b="1" dirty="0"/>
              <a:t>List</a:t>
            </a:r>
            <a:r>
              <a:rPr lang="en-US" dirty="0"/>
              <a:t> ways to find money to save in your budget and identify strategies that will work for you</a:t>
            </a:r>
          </a:p>
          <a:p>
            <a:pPr>
              <a:lnSpc>
                <a:spcPct val="100000"/>
              </a:lnSpc>
              <a:spcBef>
                <a:spcPts val="2600"/>
              </a:spcBef>
            </a:pPr>
            <a:r>
              <a:rPr lang="en-US" b="1" dirty="0"/>
              <a:t>Explain</a:t>
            </a:r>
            <a:r>
              <a:rPr lang="en-US" dirty="0"/>
              <a:t> where you can save and where you can invest</a:t>
            </a:r>
          </a:p>
          <a:p>
            <a:pPr>
              <a:lnSpc>
                <a:spcPct val="100000"/>
              </a:lnSpc>
              <a:spcBef>
                <a:spcPts val="2600"/>
              </a:spcBef>
            </a:pPr>
            <a:r>
              <a:rPr lang="en-US" b="1" dirty="0"/>
              <a:t>Define</a:t>
            </a:r>
            <a:r>
              <a:rPr lang="en-US" dirty="0"/>
              <a:t> key terms about saving and investing</a:t>
            </a:r>
          </a:p>
          <a:p>
            <a:pPr>
              <a:lnSpc>
                <a:spcPct val="100000"/>
              </a:lnSpc>
              <a:spcBef>
                <a:spcPts val="2600"/>
              </a:spcBef>
            </a:pPr>
            <a:r>
              <a:rPr lang="en-US" b="1" dirty="0"/>
              <a:t>Explain</a:t>
            </a:r>
            <a:r>
              <a:rPr lang="en-US" dirty="0"/>
              <a:t> inflation and the reasons it’s important to understand when saving and investing</a:t>
            </a:r>
          </a:p>
          <a:p>
            <a:pPr>
              <a:lnSpc>
                <a:spcPct val="100000"/>
              </a:lnSpc>
              <a:spcBef>
                <a:spcPts val="2600"/>
              </a:spcBef>
            </a:pPr>
            <a:r>
              <a:rPr lang="en-US" b="1" dirty="0"/>
              <a:t>Explain</a:t>
            </a:r>
            <a:r>
              <a:rPr lang="en-US" dirty="0"/>
              <a:t> the time value of money and compounding</a:t>
            </a:r>
          </a:p>
          <a:p>
            <a:pPr>
              <a:lnSpc>
                <a:spcPct val="100000"/>
              </a:lnSpc>
              <a:spcBef>
                <a:spcPts val="2600"/>
              </a:spcBef>
            </a:pPr>
            <a:endParaRPr lang="en-US" dirty="0"/>
          </a:p>
        </p:txBody>
      </p:sp>
      <p:sp>
        <p:nvSpPr>
          <p:cNvPr id="15" name="Slide Number Placeholder 3">
            <a:extLst>
              <a:ext uri="{FF2B5EF4-FFF2-40B4-BE49-F238E27FC236}">
                <a16:creationId xmlns:a16="http://schemas.microsoft.com/office/drawing/2014/main" id="{6B6BBD97-F98D-0F48-BE0A-9B751D2832EB}"/>
              </a:ext>
            </a:extLst>
          </p:cNvPr>
          <p:cNvSpPr>
            <a:spLocks noGrp="1"/>
          </p:cNvSpPr>
          <p:nvPr>
            <p:ph type="sldNum" sz="quarter" idx="10"/>
          </p:nvPr>
        </p:nvSpPr>
        <p:spPr>
          <a:xfrm>
            <a:off x="8610600" y="6356350"/>
            <a:ext cx="2743200" cy="365125"/>
          </a:xfrm>
        </p:spPr>
        <p:txBody>
          <a:bodyPr/>
          <a:lstStyle/>
          <a:p>
            <a:fld id="{1A582F0A-4E05-4C4F-ADF6-220E05476D2F}" type="slidenum">
              <a:rPr lang="en-US" altLang="en-US" smtClean="0"/>
              <a:pPr/>
              <a:t>3</a:t>
            </a:fld>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6EC9-EA3E-094F-9EAA-C572B8DE6C0E}"/>
              </a:ext>
            </a:extLst>
          </p:cNvPr>
          <p:cNvSpPr>
            <a:spLocks noGrp="1"/>
          </p:cNvSpPr>
          <p:nvPr>
            <p:ph type="title"/>
          </p:nvPr>
        </p:nvSpPr>
        <p:spPr/>
        <p:txBody>
          <a:bodyPr/>
          <a:lstStyle/>
          <a:p>
            <a:r>
              <a:rPr lang="en-US" dirty="0"/>
              <a:t>Icebreaker</a:t>
            </a:r>
          </a:p>
        </p:txBody>
      </p:sp>
      <p:sp>
        <p:nvSpPr>
          <p:cNvPr id="6" name="Content Placeholder 5">
            <a:extLst>
              <a:ext uri="{FF2B5EF4-FFF2-40B4-BE49-F238E27FC236}">
                <a16:creationId xmlns:a16="http://schemas.microsoft.com/office/drawing/2014/main" id="{93238623-F8DB-654C-8F35-BF4F935006E7}"/>
              </a:ext>
            </a:extLst>
          </p:cNvPr>
          <p:cNvSpPr>
            <a:spLocks noGrp="1"/>
          </p:cNvSpPr>
          <p:nvPr>
            <p:ph idx="1"/>
          </p:nvPr>
        </p:nvSpPr>
        <p:spPr>
          <a:xfrm>
            <a:off x="838200" y="1646238"/>
            <a:ext cx="5638800" cy="2468562"/>
          </a:xfrm>
        </p:spPr>
        <p:txBody>
          <a:bodyPr/>
          <a:lstStyle/>
          <a:p>
            <a:r>
              <a:rPr lang="en-US" sz="2800" dirty="0"/>
              <a:t>Would you rather receive $10,000 in 30 days OR receive one penny today and have it doubled each day for 30 days?</a:t>
            </a:r>
          </a:p>
          <a:p>
            <a:endParaRPr lang="en-US" dirty="0"/>
          </a:p>
        </p:txBody>
      </p:sp>
      <p:sp>
        <p:nvSpPr>
          <p:cNvPr id="5" name="Slide Number Placeholder 4">
            <a:extLst>
              <a:ext uri="{FF2B5EF4-FFF2-40B4-BE49-F238E27FC236}">
                <a16:creationId xmlns:a16="http://schemas.microsoft.com/office/drawing/2014/main" id="{44834D27-04A4-5B45-A827-FC0582BBDDEF}"/>
              </a:ext>
            </a:extLst>
          </p:cNvPr>
          <p:cNvSpPr>
            <a:spLocks noGrp="1" noRot="1" noMove="1" noResize="1" noEditPoints="1" noAdjustHandles="1" noChangeArrowheads="1" noChangeShapeType="1"/>
          </p:cNvSpPr>
          <p:nvPr>
            <p:ph type="sldNum" sz="quarter" idx="10"/>
          </p:nvPr>
        </p:nvSpPr>
        <p:spPr/>
        <p:txBody>
          <a:bodyPr/>
          <a:lstStyle/>
          <a:p>
            <a:fld id="{2869D2D3-10E7-6C43-AF2D-6501F1C76999}" type="slidenum">
              <a:rPr lang="en-US" altLang="en-US" smtClean="0"/>
              <a:pPr/>
              <a:t>4</a:t>
            </a:fld>
            <a:endParaRPr lang="en-US" altLang="en-US" dirty="0"/>
          </a:p>
        </p:txBody>
      </p:sp>
      <p:pic>
        <p:nvPicPr>
          <p:cNvPr id="3" name="Graphic 2">
            <a:extLst>
              <a:ext uri="{FF2B5EF4-FFF2-40B4-BE49-F238E27FC236}">
                <a16:creationId xmlns:a16="http://schemas.microsoft.com/office/drawing/2014/main" id="{0928F880-531E-06AB-EE87-EB92D4DF38F9}"/>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315200" y="1752600"/>
            <a:ext cx="3810000" cy="3810000"/>
          </a:xfrm>
          <a:prstGeom prst="rect">
            <a:avLst/>
          </a:prstGeom>
          <a:effectLst>
            <a:outerShdw blurRad="38100" dist="25400" dir="2700000" algn="tl" rotWithShape="0">
              <a:prstClr val="black">
                <a:alpha val="14807"/>
              </a:prstClr>
            </a:outerShdw>
          </a:effectLst>
        </p:spPr>
      </p:pic>
    </p:spTree>
    <p:extLst>
      <p:ext uri="{BB962C8B-B14F-4D97-AF65-F5344CB8AC3E}">
        <p14:creationId xmlns:p14="http://schemas.microsoft.com/office/powerpoint/2010/main" val="4031230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3EB1A-AD10-C214-1584-681ECC0626A8}"/>
              </a:ext>
            </a:extLst>
          </p:cNvPr>
          <p:cNvSpPr>
            <a:spLocks noGrp="1"/>
          </p:cNvSpPr>
          <p:nvPr>
            <p:ph type="title"/>
          </p:nvPr>
        </p:nvSpPr>
        <p:spPr/>
        <p:txBody>
          <a:bodyPr/>
          <a:lstStyle/>
          <a:p>
            <a:r>
              <a:rPr lang="en-US" dirty="0"/>
              <a:t>Watch What Happens to a Penny Over 30 Days</a:t>
            </a:r>
          </a:p>
        </p:txBody>
      </p:sp>
      <p:sp>
        <p:nvSpPr>
          <p:cNvPr id="4" name="Slide Number Placeholder 3">
            <a:extLst>
              <a:ext uri="{FF2B5EF4-FFF2-40B4-BE49-F238E27FC236}">
                <a16:creationId xmlns:a16="http://schemas.microsoft.com/office/drawing/2014/main" id="{DF6A1F46-238F-14D5-7E38-E3F752507691}"/>
              </a:ext>
            </a:extLst>
          </p:cNvPr>
          <p:cNvSpPr>
            <a:spLocks noGrp="1"/>
          </p:cNvSpPr>
          <p:nvPr>
            <p:ph type="sldNum" sz="quarter" idx="10"/>
          </p:nvPr>
        </p:nvSpPr>
        <p:spPr/>
        <p:txBody>
          <a:bodyPr/>
          <a:lstStyle/>
          <a:p>
            <a:fld id="{A381D275-7CC4-A44C-8850-31258E8D23F4}" type="slidenum">
              <a:rPr lang="en-US" altLang="en-US" smtClean="0"/>
              <a:pPr/>
              <a:t>5</a:t>
            </a:fld>
            <a:endParaRPr lang="en-US" altLang="en-US"/>
          </a:p>
        </p:txBody>
      </p:sp>
      <p:graphicFrame>
        <p:nvGraphicFramePr>
          <p:cNvPr id="3" name="Table 2">
            <a:extLst>
              <a:ext uri="{FF2B5EF4-FFF2-40B4-BE49-F238E27FC236}">
                <a16:creationId xmlns:a16="http://schemas.microsoft.com/office/drawing/2014/main" id="{38B791EF-EE01-9532-929F-F22212A25A82}"/>
              </a:ext>
            </a:extLst>
          </p:cNvPr>
          <p:cNvGraphicFramePr>
            <a:graphicFrameLocks noGrp="1"/>
          </p:cNvGraphicFramePr>
          <p:nvPr>
            <p:extLst>
              <p:ext uri="{D42A27DB-BD31-4B8C-83A1-F6EECF244321}">
                <p14:modId xmlns:p14="http://schemas.microsoft.com/office/powerpoint/2010/main" val="2028206741"/>
              </p:ext>
            </p:extLst>
          </p:nvPr>
        </p:nvGraphicFramePr>
        <p:xfrm>
          <a:off x="1752601" y="1754981"/>
          <a:ext cx="8686797" cy="4572000"/>
        </p:xfrm>
        <a:graphic>
          <a:graphicData uri="http://schemas.openxmlformats.org/drawingml/2006/table">
            <a:tbl>
              <a:tblPr firstRow="1" bandRow="1">
                <a:tableStyleId>{9D7B26C5-4107-4FEC-AEDC-1716B250A1EF}</a:tableStyleId>
              </a:tblPr>
              <a:tblGrid>
                <a:gridCol w="1240971">
                  <a:extLst>
                    <a:ext uri="{9D8B030D-6E8A-4147-A177-3AD203B41FA5}">
                      <a16:colId xmlns:a16="http://schemas.microsoft.com/office/drawing/2014/main" val="3618502956"/>
                    </a:ext>
                  </a:extLst>
                </a:gridCol>
                <a:gridCol w="1240971">
                  <a:extLst>
                    <a:ext uri="{9D8B030D-6E8A-4147-A177-3AD203B41FA5}">
                      <a16:colId xmlns:a16="http://schemas.microsoft.com/office/drawing/2014/main" val="1317155848"/>
                    </a:ext>
                  </a:extLst>
                </a:gridCol>
                <a:gridCol w="1240971">
                  <a:extLst>
                    <a:ext uri="{9D8B030D-6E8A-4147-A177-3AD203B41FA5}">
                      <a16:colId xmlns:a16="http://schemas.microsoft.com/office/drawing/2014/main" val="2631086687"/>
                    </a:ext>
                  </a:extLst>
                </a:gridCol>
                <a:gridCol w="1240971">
                  <a:extLst>
                    <a:ext uri="{9D8B030D-6E8A-4147-A177-3AD203B41FA5}">
                      <a16:colId xmlns:a16="http://schemas.microsoft.com/office/drawing/2014/main" val="3905451338"/>
                    </a:ext>
                  </a:extLst>
                </a:gridCol>
                <a:gridCol w="1240971">
                  <a:extLst>
                    <a:ext uri="{9D8B030D-6E8A-4147-A177-3AD203B41FA5}">
                      <a16:colId xmlns:a16="http://schemas.microsoft.com/office/drawing/2014/main" val="3700364394"/>
                    </a:ext>
                  </a:extLst>
                </a:gridCol>
                <a:gridCol w="1240971">
                  <a:extLst>
                    <a:ext uri="{9D8B030D-6E8A-4147-A177-3AD203B41FA5}">
                      <a16:colId xmlns:a16="http://schemas.microsoft.com/office/drawing/2014/main" val="1055242716"/>
                    </a:ext>
                  </a:extLst>
                </a:gridCol>
                <a:gridCol w="1240971">
                  <a:extLst>
                    <a:ext uri="{9D8B030D-6E8A-4147-A177-3AD203B41FA5}">
                      <a16:colId xmlns:a16="http://schemas.microsoft.com/office/drawing/2014/main" val="3565772873"/>
                    </a:ext>
                  </a:extLst>
                </a:gridCol>
              </a:tblGrid>
              <a:tr h="274320">
                <a:tc>
                  <a:txBody>
                    <a:bodyPr/>
                    <a:lstStyle/>
                    <a:p>
                      <a:pPr algn="ctr"/>
                      <a:r>
                        <a:rPr lang="en-US" sz="1100" dirty="0">
                          <a:solidFill>
                            <a:schemeClr val="bg1"/>
                          </a:solidFill>
                          <a:latin typeface="+mj-lt"/>
                        </a:rPr>
                        <a:t>Day 1</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2 </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3</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4</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5</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6</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7</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258574178"/>
                  </a:ext>
                </a:extLst>
              </a:tr>
              <a:tr h="640080">
                <a:tc>
                  <a:txBody>
                    <a:bodyPr/>
                    <a:lstStyle/>
                    <a:p>
                      <a:pPr algn="ctr"/>
                      <a:r>
                        <a:rPr lang="en-US" sz="1400" b="1" dirty="0">
                          <a:solidFill>
                            <a:schemeClr val="tx1"/>
                          </a:solidFill>
                          <a:latin typeface="+mj-lt"/>
                        </a:rPr>
                        <a:t>$.01</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r>
                        <a:rPr lang="en-US" sz="1400" b="1" dirty="0">
                          <a:solidFill>
                            <a:schemeClr val="tx1"/>
                          </a:solidFill>
                          <a:latin typeface="+mj-lt"/>
                        </a:rPr>
                        <a:t>$.02</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r>
                        <a:rPr lang="en-US" sz="1400" b="1" dirty="0">
                          <a:solidFill>
                            <a:schemeClr val="tx1"/>
                          </a:solidFill>
                          <a:latin typeface="+mj-lt"/>
                        </a:rPr>
                        <a:t>$.04</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r>
                        <a:rPr lang="en-US" sz="1400" b="1" dirty="0">
                          <a:solidFill>
                            <a:schemeClr val="tx1"/>
                          </a:solidFill>
                          <a:latin typeface="+mj-lt"/>
                        </a:rPr>
                        <a:t>$.08</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r>
                        <a:rPr lang="en-US" sz="1400" b="1" dirty="0">
                          <a:solidFill>
                            <a:schemeClr val="tx1"/>
                          </a:solidFill>
                          <a:latin typeface="+mj-lt"/>
                        </a:rPr>
                        <a:t>$.16</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r>
                        <a:rPr lang="en-US" sz="1400" b="1" dirty="0">
                          <a:solidFill>
                            <a:schemeClr val="tx1"/>
                          </a:solidFill>
                          <a:latin typeface="+mj-lt"/>
                        </a:rPr>
                        <a:t>$.32</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r>
                        <a:rPr lang="en-US" sz="1400" b="1" dirty="0">
                          <a:solidFill>
                            <a:schemeClr val="tx1"/>
                          </a:solidFill>
                          <a:latin typeface="+mj-lt"/>
                        </a:rPr>
                        <a:t>$.64</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extLst>
                  <a:ext uri="{0D108BD9-81ED-4DB2-BD59-A6C34878D82A}">
                    <a16:rowId xmlns:a16="http://schemas.microsoft.com/office/drawing/2014/main" val="2871659911"/>
                  </a:ext>
                </a:extLst>
              </a:tr>
              <a:tr h="274320">
                <a:tc>
                  <a:txBody>
                    <a:bodyPr/>
                    <a:lstStyle/>
                    <a:p>
                      <a:pPr algn="ctr"/>
                      <a:r>
                        <a:rPr lang="en-US" sz="1100" dirty="0">
                          <a:solidFill>
                            <a:schemeClr val="bg1"/>
                          </a:solidFill>
                          <a:latin typeface="+mj-lt"/>
                        </a:rPr>
                        <a:t>Day 8</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9</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10</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11</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12</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13</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14</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4083774697"/>
                  </a:ext>
                </a:extLst>
              </a:tr>
              <a:tr h="640080">
                <a:tc>
                  <a:txBody>
                    <a:bodyPr/>
                    <a:lstStyle/>
                    <a:p>
                      <a:pPr algn="ctr"/>
                      <a:r>
                        <a:rPr lang="en-US" sz="1400" b="1" dirty="0">
                          <a:solidFill>
                            <a:schemeClr val="tx1"/>
                          </a:solidFill>
                          <a:latin typeface="+mj-lt"/>
                        </a:rPr>
                        <a:t>$1.28</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20000"/>
                      </a:schemeClr>
                    </a:solidFill>
                  </a:tcPr>
                </a:tc>
                <a:tc>
                  <a:txBody>
                    <a:bodyPr/>
                    <a:lstStyle/>
                    <a:p>
                      <a:pPr algn="ctr"/>
                      <a:r>
                        <a:rPr lang="en-US" sz="1400" b="1" dirty="0">
                          <a:solidFill>
                            <a:schemeClr val="tx1"/>
                          </a:solidFill>
                          <a:latin typeface="+mj-lt"/>
                        </a:rPr>
                        <a:t>$2.56</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20000"/>
                      </a:schemeClr>
                    </a:solidFill>
                  </a:tcPr>
                </a:tc>
                <a:tc>
                  <a:txBody>
                    <a:bodyPr/>
                    <a:lstStyle/>
                    <a:p>
                      <a:pPr algn="ctr"/>
                      <a:r>
                        <a:rPr lang="en-US" sz="1400" b="1" dirty="0">
                          <a:solidFill>
                            <a:schemeClr val="tx1"/>
                          </a:solidFill>
                          <a:latin typeface="+mj-lt"/>
                        </a:rPr>
                        <a:t>$5.12</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20000"/>
                      </a:schemeClr>
                    </a:solidFill>
                  </a:tcPr>
                </a:tc>
                <a:tc>
                  <a:txBody>
                    <a:bodyPr/>
                    <a:lstStyle/>
                    <a:p>
                      <a:pPr algn="ctr"/>
                      <a:r>
                        <a:rPr lang="en-US" sz="1400" b="1" dirty="0">
                          <a:solidFill>
                            <a:schemeClr val="tx1"/>
                          </a:solidFill>
                          <a:latin typeface="+mj-lt"/>
                        </a:rPr>
                        <a:t>$10.24</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20000"/>
                      </a:schemeClr>
                    </a:solidFill>
                  </a:tcPr>
                </a:tc>
                <a:tc>
                  <a:txBody>
                    <a:bodyPr/>
                    <a:lstStyle/>
                    <a:p>
                      <a:pPr algn="ctr"/>
                      <a:r>
                        <a:rPr lang="en-US" sz="1400" b="1" dirty="0">
                          <a:solidFill>
                            <a:schemeClr val="tx1"/>
                          </a:solidFill>
                          <a:latin typeface="+mj-lt"/>
                        </a:rPr>
                        <a:t>$20.48</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20000"/>
                      </a:schemeClr>
                    </a:solidFill>
                  </a:tcPr>
                </a:tc>
                <a:tc>
                  <a:txBody>
                    <a:bodyPr/>
                    <a:lstStyle/>
                    <a:p>
                      <a:pPr algn="ctr"/>
                      <a:r>
                        <a:rPr lang="en-US" sz="1400" b="1" dirty="0">
                          <a:solidFill>
                            <a:schemeClr val="tx1"/>
                          </a:solidFill>
                          <a:latin typeface="+mj-lt"/>
                        </a:rPr>
                        <a:t>$40.96</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20000"/>
                      </a:schemeClr>
                    </a:solidFill>
                  </a:tcPr>
                </a:tc>
                <a:tc>
                  <a:txBody>
                    <a:bodyPr/>
                    <a:lstStyle/>
                    <a:p>
                      <a:pPr algn="ctr"/>
                      <a:r>
                        <a:rPr lang="en-US" sz="1400" b="1" dirty="0">
                          <a:solidFill>
                            <a:schemeClr val="tx1"/>
                          </a:solidFill>
                          <a:latin typeface="+mj-lt"/>
                        </a:rPr>
                        <a:t>$81.92</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961507251"/>
                  </a:ext>
                </a:extLst>
              </a:tr>
              <a:tr h="274320">
                <a:tc>
                  <a:txBody>
                    <a:bodyPr/>
                    <a:lstStyle/>
                    <a:p>
                      <a:pPr algn="ctr"/>
                      <a:r>
                        <a:rPr lang="en-US" sz="1100" dirty="0">
                          <a:solidFill>
                            <a:schemeClr val="bg1"/>
                          </a:solidFill>
                          <a:latin typeface="+mj-lt"/>
                        </a:rPr>
                        <a:t>Day 15</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16</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17</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18</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19</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20</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21</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676432941"/>
                  </a:ext>
                </a:extLst>
              </a:tr>
              <a:tr h="640080">
                <a:tc>
                  <a:txBody>
                    <a:bodyPr/>
                    <a:lstStyle/>
                    <a:p>
                      <a:pPr algn="ctr"/>
                      <a:r>
                        <a:rPr lang="en-US" sz="1400" b="1" dirty="0">
                          <a:solidFill>
                            <a:schemeClr val="tx1"/>
                          </a:solidFill>
                          <a:latin typeface="+mj-lt"/>
                        </a:rPr>
                        <a:t>$163.84</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r>
                        <a:rPr lang="en-US" sz="1400" b="1" dirty="0">
                          <a:solidFill>
                            <a:schemeClr val="tx1"/>
                          </a:solidFill>
                          <a:latin typeface="+mj-lt"/>
                        </a:rPr>
                        <a:t>$327.68</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r>
                        <a:rPr lang="en-US" sz="1400" b="1" dirty="0">
                          <a:solidFill>
                            <a:schemeClr val="tx1"/>
                          </a:solidFill>
                          <a:latin typeface="+mj-lt"/>
                        </a:rPr>
                        <a:t>$655.36</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r>
                        <a:rPr lang="en-US" sz="1400" b="1" dirty="0">
                          <a:solidFill>
                            <a:schemeClr val="tx1"/>
                          </a:solidFill>
                          <a:latin typeface="+mj-lt"/>
                        </a:rPr>
                        <a:t>$1,310.72</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r>
                        <a:rPr lang="en-US" sz="1400" b="1" dirty="0">
                          <a:solidFill>
                            <a:schemeClr val="tx1"/>
                          </a:solidFill>
                          <a:latin typeface="+mj-lt"/>
                        </a:rPr>
                        <a:t>$2,621.44</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r>
                        <a:rPr lang="en-US" sz="1400" b="1" dirty="0">
                          <a:solidFill>
                            <a:schemeClr val="tx1"/>
                          </a:solidFill>
                          <a:latin typeface="+mj-lt"/>
                        </a:rPr>
                        <a:t>$5,242.88</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r>
                        <a:rPr lang="en-US" sz="1400" b="1" dirty="0">
                          <a:solidFill>
                            <a:schemeClr val="tx1"/>
                          </a:solidFill>
                          <a:latin typeface="+mj-lt"/>
                        </a:rPr>
                        <a:t>$10,485.76</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extLst>
                  <a:ext uri="{0D108BD9-81ED-4DB2-BD59-A6C34878D82A}">
                    <a16:rowId xmlns:a16="http://schemas.microsoft.com/office/drawing/2014/main" val="1620994768"/>
                  </a:ext>
                </a:extLst>
              </a:tr>
              <a:tr h="274320">
                <a:tc>
                  <a:txBody>
                    <a:bodyPr/>
                    <a:lstStyle/>
                    <a:p>
                      <a:pPr algn="ctr"/>
                      <a:r>
                        <a:rPr lang="en-US" sz="1100" dirty="0">
                          <a:solidFill>
                            <a:schemeClr val="bg1"/>
                          </a:solidFill>
                          <a:latin typeface="+mj-lt"/>
                        </a:rPr>
                        <a:t>Day 22</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23</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24</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25</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26</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27</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28</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2396457441"/>
                  </a:ext>
                </a:extLst>
              </a:tr>
              <a:tr h="640080">
                <a:tc>
                  <a:txBody>
                    <a:bodyPr/>
                    <a:lstStyle/>
                    <a:p>
                      <a:pPr algn="ctr"/>
                      <a:r>
                        <a:rPr lang="en-US" sz="1400" b="1" dirty="0">
                          <a:solidFill>
                            <a:schemeClr val="tx1"/>
                          </a:solidFill>
                          <a:latin typeface="+mj-lt"/>
                        </a:rPr>
                        <a:t>$20,971.52</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b="1" dirty="0">
                          <a:solidFill>
                            <a:schemeClr val="tx1"/>
                          </a:solidFill>
                          <a:latin typeface="+mj-lt"/>
                        </a:rPr>
                        <a:t>$41,943.04</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b="1" dirty="0">
                          <a:solidFill>
                            <a:schemeClr val="tx1"/>
                          </a:solidFill>
                          <a:latin typeface="+mj-lt"/>
                        </a:rPr>
                        <a:t>$83,886.08</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b="1" dirty="0">
                          <a:solidFill>
                            <a:schemeClr val="tx1"/>
                          </a:solidFill>
                          <a:latin typeface="+mj-lt"/>
                        </a:rPr>
                        <a:t>$167,772.16</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b="1" dirty="0">
                          <a:solidFill>
                            <a:schemeClr val="tx1"/>
                          </a:solidFill>
                          <a:latin typeface="+mj-lt"/>
                        </a:rPr>
                        <a:t>$335,544.32</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b="1" dirty="0">
                          <a:solidFill>
                            <a:schemeClr val="tx1"/>
                          </a:solidFill>
                          <a:latin typeface="+mj-lt"/>
                        </a:rPr>
                        <a:t>$671,088.64</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lang="en-US" sz="1400" b="1" dirty="0">
                          <a:solidFill>
                            <a:schemeClr val="tx1"/>
                          </a:solidFill>
                          <a:latin typeface="+mj-lt"/>
                        </a:rPr>
                        <a:t>$1,342,177.26</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82118433"/>
                  </a:ext>
                </a:extLst>
              </a:tr>
              <a:tr h="274320">
                <a:tc>
                  <a:txBody>
                    <a:bodyPr/>
                    <a:lstStyle/>
                    <a:p>
                      <a:pPr algn="ctr"/>
                      <a:r>
                        <a:rPr lang="en-US" sz="1100" dirty="0">
                          <a:solidFill>
                            <a:schemeClr val="bg1"/>
                          </a:solidFill>
                          <a:latin typeface="+mj-lt"/>
                        </a:rPr>
                        <a:t>Day 29</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r>
                        <a:rPr lang="en-US" sz="1100" dirty="0">
                          <a:solidFill>
                            <a:schemeClr val="bg1"/>
                          </a:solidFill>
                          <a:latin typeface="+mj-lt"/>
                        </a:rPr>
                        <a:t>Day  30</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solidFill>
                  </a:tcPr>
                </a:tc>
                <a:tc>
                  <a:txBody>
                    <a:bodyPr/>
                    <a:lstStyle/>
                    <a:p>
                      <a:pPr algn="ctr"/>
                      <a:endParaRPr lang="en-US" sz="1100" dirty="0">
                        <a:solidFill>
                          <a:schemeClr val="bg1"/>
                        </a:solidFill>
                        <a:latin typeface="+mj-lt"/>
                      </a:endParaRP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dirty="0">
                        <a:solidFill>
                          <a:schemeClr val="bg1"/>
                        </a:solidFill>
                        <a:latin typeface="+mj-lt"/>
                      </a:endParaRPr>
                    </a:p>
                  </a:txBody>
                  <a:tcPr marL="74434" marR="74434" marT="37217" marB="37217"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dirty="0">
                        <a:solidFill>
                          <a:schemeClr val="bg1"/>
                        </a:solidFill>
                        <a:latin typeface="+mj-lt"/>
                      </a:endParaRPr>
                    </a:p>
                  </a:txBody>
                  <a:tcPr marL="74434" marR="74434" marT="37217" marB="37217"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dirty="0">
                        <a:solidFill>
                          <a:schemeClr val="bg1"/>
                        </a:solidFill>
                        <a:latin typeface="+mj-lt"/>
                      </a:endParaRPr>
                    </a:p>
                  </a:txBody>
                  <a:tcPr marL="74434" marR="74434" marT="37217" marB="37217"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dirty="0">
                        <a:solidFill>
                          <a:schemeClr val="bg1"/>
                        </a:solidFill>
                        <a:latin typeface="+mj-lt"/>
                      </a:endParaRPr>
                    </a:p>
                  </a:txBody>
                  <a:tcPr marL="74434" marR="74434" marT="37217" marB="37217"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8975278"/>
                  </a:ext>
                </a:extLst>
              </a:tr>
              <a:tr h="640080">
                <a:tc>
                  <a:txBody>
                    <a:bodyPr/>
                    <a:lstStyle/>
                    <a:p>
                      <a:pPr algn="ctr"/>
                      <a:r>
                        <a:rPr lang="en-US" sz="1400" b="1" dirty="0">
                          <a:solidFill>
                            <a:schemeClr val="tx1"/>
                          </a:solidFill>
                          <a:latin typeface="+mj-lt"/>
                        </a:rPr>
                        <a:t>$2,684,352,56</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r>
                        <a:rPr lang="en-US" sz="1400" b="1" dirty="0">
                          <a:solidFill>
                            <a:schemeClr val="tx1"/>
                          </a:solidFill>
                          <a:latin typeface="+mj-lt"/>
                        </a:rPr>
                        <a:t>$5,368,709.12</a:t>
                      </a: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2">
                        <a:alpha val="70000"/>
                      </a:schemeClr>
                    </a:solidFill>
                  </a:tcPr>
                </a:tc>
                <a:tc>
                  <a:txBody>
                    <a:bodyPr/>
                    <a:lstStyle/>
                    <a:p>
                      <a:pPr algn="ctr"/>
                      <a:endParaRPr lang="en-US" sz="1100" dirty="0">
                        <a:solidFill>
                          <a:schemeClr val="bg1"/>
                        </a:solidFill>
                        <a:latin typeface="+mj-lt"/>
                      </a:endParaRPr>
                    </a:p>
                  </a:txBody>
                  <a:tcPr marL="74434" marR="74434" marT="37217" marB="37217" anchor="ctr">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0000"/>
                      </a:schemeClr>
                    </a:solidFill>
                  </a:tcPr>
                </a:tc>
                <a:tc>
                  <a:txBody>
                    <a:bodyPr/>
                    <a:lstStyle/>
                    <a:p>
                      <a:pPr algn="ctr"/>
                      <a:endParaRPr lang="en-US" sz="1100" dirty="0">
                        <a:solidFill>
                          <a:schemeClr val="bg1"/>
                        </a:solidFill>
                        <a:latin typeface="+mj-lt"/>
                      </a:endParaRPr>
                    </a:p>
                  </a:txBody>
                  <a:tcPr marL="74434" marR="74434" marT="37217" marB="37217"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0000"/>
                      </a:schemeClr>
                    </a:solidFill>
                  </a:tcPr>
                </a:tc>
                <a:tc>
                  <a:txBody>
                    <a:bodyPr/>
                    <a:lstStyle/>
                    <a:p>
                      <a:pPr algn="ctr"/>
                      <a:endParaRPr lang="en-US" sz="1100" dirty="0">
                        <a:solidFill>
                          <a:schemeClr val="bg1"/>
                        </a:solidFill>
                        <a:latin typeface="+mj-lt"/>
                      </a:endParaRPr>
                    </a:p>
                  </a:txBody>
                  <a:tcPr marL="74434" marR="74434" marT="37217" marB="37217"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0000"/>
                      </a:schemeClr>
                    </a:solidFill>
                  </a:tcPr>
                </a:tc>
                <a:tc>
                  <a:txBody>
                    <a:bodyPr/>
                    <a:lstStyle/>
                    <a:p>
                      <a:pPr algn="ctr"/>
                      <a:endParaRPr lang="en-US" sz="1100" dirty="0">
                        <a:solidFill>
                          <a:schemeClr val="bg1"/>
                        </a:solidFill>
                        <a:latin typeface="+mj-lt"/>
                      </a:endParaRPr>
                    </a:p>
                  </a:txBody>
                  <a:tcPr marL="74434" marR="74434" marT="37217" marB="37217"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0000"/>
                      </a:schemeClr>
                    </a:solidFill>
                  </a:tcPr>
                </a:tc>
                <a:tc>
                  <a:txBody>
                    <a:bodyPr/>
                    <a:lstStyle/>
                    <a:p>
                      <a:pPr algn="ctr"/>
                      <a:endParaRPr lang="en-US" sz="1100" dirty="0">
                        <a:solidFill>
                          <a:schemeClr val="bg1"/>
                        </a:solidFill>
                        <a:latin typeface="+mj-lt"/>
                      </a:endParaRPr>
                    </a:p>
                  </a:txBody>
                  <a:tcPr marL="74434" marR="74434" marT="37217" marB="37217"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70000"/>
                      </a:schemeClr>
                    </a:solidFill>
                  </a:tcPr>
                </a:tc>
                <a:extLst>
                  <a:ext uri="{0D108BD9-81ED-4DB2-BD59-A6C34878D82A}">
                    <a16:rowId xmlns:a16="http://schemas.microsoft.com/office/drawing/2014/main" val="2597715722"/>
                  </a:ext>
                </a:extLst>
              </a:tr>
            </a:tbl>
          </a:graphicData>
        </a:graphic>
      </p:graphicFrame>
      <p:sp>
        <p:nvSpPr>
          <p:cNvPr id="8" name="Rectangle 7">
            <a:extLst>
              <a:ext uri="{FF2B5EF4-FFF2-40B4-BE49-F238E27FC236}">
                <a16:creationId xmlns:a16="http://schemas.microsoft.com/office/drawing/2014/main" id="{439563D5-3096-1829-B0BE-3C351E055683}"/>
              </a:ext>
            </a:extLst>
          </p:cNvPr>
          <p:cNvSpPr/>
          <p:nvPr/>
        </p:nvSpPr>
        <p:spPr>
          <a:xfrm>
            <a:off x="2895600" y="5334000"/>
            <a:ext cx="1447800" cy="1143000"/>
          </a:xfrm>
          <a:prstGeom prst="rect">
            <a:avLst/>
          </a:prstGeom>
          <a:noFill/>
          <a:ln w="57150">
            <a:solidFill>
              <a:schemeClr val="accent3"/>
            </a:solidFill>
          </a:ln>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Tree>
    <p:extLst>
      <p:ext uri="{BB962C8B-B14F-4D97-AF65-F5344CB8AC3E}">
        <p14:creationId xmlns:p14="http://schemas.microsoft.com/office/powerpoint/2010/main" val="1327007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C9586-8CC6-6B47-8700-E303EC34E00A}"/>
              </a:ext>
            </a:extLst>
          </p:cNvPr>
          <p:cNvSpPr>
            <a:spLocks noGrp="1"/>
          </p:cNvSpPr>
          <p:nvPr>
            <p:ph type="title"/>
          </p:nvPr>
        </p:nvSpPr>
        <p:spPr/>
        <p:txBody>
          <a:bodyPr/>
          <a:lstStyle/>
          <a:p>
            <a:r>
              <a:rPr lang="en-US" dirty="0"/>
              <a:t>Saving vs. Investing</a:t>
            </a:r>
          </a:p>
        </p:txBody>
      </p:sp>
      <p:sp>
        <p:nvSpPr>
          <p:cNvPr id="5" name="Slide Number Placeholder 4">
            <a:extLst>
              <a:ext uri="{FF2B5EF4-FFF2-40B4-BE49-F238E27FC236}">
                <a16:creationId xmlns:a16="http://schemas.microsoft.com/office/drawing/2014/main" id="{108BCAFB-7FE3-9545-B7FE-2C3CDFE5F5EA}"/>
              </a:ext>
            </a:extLst>
          </p:cNvPr>
          <p:cNvSpPr>
            <a:spLocks noGrp="1"/>
          </p:cNvSpPr>
          <p:nvPr>
            <p:ph type="sldNum" sz="quarter" idx="10"/>
          </p:nvPr>
        </p:nvSpPr>
        <p:spPr/>
        <p:txBody>
          <a:bodyPr/>
          <a:lstStyle/>
          <a:p>
            <a:fld id="{2869D2D3-10E7-6C43-AF2D-6501F1C76999}" type="slidenum">
              <a:rPr lang="en-US" altLang="en-US" smtClean="0"/>
              <a:pPr/>
              <a:t>6</a:t>
            </a:fld>
            <a:endParaRPr lang="en-US" altLang="en-US"/>
          </a:p>
        </p:txBody>
      </p:sp>
      <p:sp>
        <p:nvSpPr>
          <p:cNvPr id="6" name="Content Placeholder 11">
            <a:extLst>
              <a:ext uri="{FF2B5EF4-FFF2-40B4-BE49-F238E27FC236}">
                <a16:creationId xmlns:a16="http://schemas.microsoft.com/office/drawing/2014/main" id="{6C59618C-15A7-1446-866C-3C255A164A7A}"/>
              </a:ext>
            </a:extLst>
          </p:cNvPr>
          <p:cNvSpPr>
            <a:spLocks noGrp="1"/>
          </p:cNvSpPr>
          <p:nvPr>
            <p:ph sz="half" idx="1"/>
          </p:nvPr>
        </p:nvSpPr>
        <p:spPr>
          <a:xfrm>
            <a:off x="990600" y="1646238"/>
            <a:ext cx="4743445" cy="4662487"/>
          </a:xfrm>
        </p:spPr>
        <p:txBody>
          <a:bodyPr/>
          <a:lstStyle/>
          <a:p>
            <a:pPr marL="0" indent="0">
              <a:buNone/>
            </a:pPr>
            <a:r>
              <a:rPr lang="en-US" altLang="en-US" b="1" dirty="0">
                <a:latin typeface="+mj-lt"/>
              </a:rPr>
              <a:t>WHAT IS SAVING?</a:t>
            </a:r>
            <a:endParaRPr lang="en-US" b="1" dirty="0">
              <a:latin typeface="+mj-lt"/>
            </a:endParaRPr>
          </a:p>
          <a:p>
            <a:r>
              <a:rPr lang="en-US" dirty="0"/>
              <a:t>Saving money is setting aside income today for a use in the future.</a:t>
            </a:r>
          </a:p>
          <a:p>
            <a:r>
              <a:rPr lang="en-US" dirty="0"/>
              <a:t>Saving can be for short-term use or long-term use.</a:t>
            </a:r>
          </a:p>
          <a:p>
            <a:endParaRPr lang="en-US" dirty="0"/>
          </a:p>
          <a:p>
            <a:endParaRPr lang="en-US" dirty="0"/>
          </a:p>
        </p:txBody>
      </p:sp>
      <p:sp>
        <p:nvSpPr>
          <p:cNvPr id="7" name="Content Placeholder 24">
            <a:extLst>
              <a:ext uri="{FF2B5EF4-FFF2-40B4-BE49-F238E27FC236}">
                <a16:creationId xmlns:a16="http://schemas.microsoft.com/office/drawing/2014/main" id="{3ED94141-32B6-BA4B-8772-5096D5DECD35}"/>
              </a:ext>
            </a:extLst>
          </p:cNvPr>
          <p:cNvSpPr>
            <a:spLocks noGrp="1"/>
          </p:cNvSpPr>
          <p:nvPr>
            <p:ph sz="half" idx="2"/>
          </p:nvPr>
        </p:nvSpPr>
        <p:spPr>
          <a:xfrm>
            <a:off x="6858001" y="1646238"/>
            <a:ext cx="4114799" cy="4662487"/>
          </a:xfrm>
        </p:spPr>
        <p:txBody>
          <a:bodyPr/>
          <a:lstStyle/>
          <a:p>
            <a:pPr marL="0" indent="0">
              <a:buNone/>
            </a:pPr>
            <a:r>
              <a:rPr lang="en-US" b="1" dirty="0">
                <a:solidFill>
                  <a:schemeClr val="tx1"/>
                </a:solidFill>
                <a:latin typeface="+mj-lt"/>
              </a:rPr>
              <a:t>WHAT IS INVESTING?</a:t>
            </a:r>
          </a:p>
          <a:p>
            <a:r>
              <a:rPr lang="en-US" dirty="0"/>
              <a:t>Investing is putting money into an asset with the expectation of achieving a profit.</a:t>
            </a:r>
          </a:p>
          <a:p>
            <a:r>
              <a:rPr lang="en-US" dirty="0"/>
              <a:t>Investing is usually for long-term future use.</a:t>
            </a:r>
          </a:p>
          <a:p>
            <a:endParaRPr lang="en-US" dirty="0"/>
          </a:p>
        </p:txBody>
      </p:sp>
      <p:cxnSp>
        <p:nvCxnSpPr>
          <p:cNvPr id="8" name="Straight Connector 7">
            <a:extLst>
              <a:ext uri="{FF2B5EF4-FFF2-40B4-BE49-F238E27FC236}">
                <a16:creationId xmlns:a16="http://schemas.microsoft.com/office/drawing/2014/main" id="{BDE05CE4-B427-7A04-489E-74731866D243}"/>
              </a:ext>
            </a:extLst>
          </p:cNvPr>
          <p:cNvCxnSpPr/>
          <p:nvPr/>
        </p:nvCxnSpPr>
        <p:spPr>
          <a:xfrm>
            <a:off x="6070600" y="1752600"/>
            <a:ext cx="0" cy="4253335"/>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4E671634-0BF2-FB79-8D25-0E47BA8E040E}"/>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2530524" y="4495800"/>
            <a:ext cx="1663595" cy="1663595"/>
          </a:xfrm>
          <a:prstGeom prst="rect">
            <a:avLst/>
          </a:prstGeom>
          <a:effectLst>
            <a:outerShdw blurRad="38100" dist="25400" dir="2700000" algn="tl" rotWithShape="0">
              <a:prstClr val="black">
                <a:alpha val="13020"/>
              </a:prstClr>
            </a:outerShdw>
          </a:effectLst>
        </p:spPr>
      </p:pic>
      <p:pic>
        <p:nvPicPr>
          <p:cNvPr id="10" name="Graphic 9">
            <a:extLst>
              <a:ext uri="{FF2B5EF4-FFF2-40B4-BE49-F238E27FC236}">
                <a16:creationId xmlns:a16="http://schemas.microsoft.com/office/drawing/2014/main" id="{75C59710-8BA5-E69A-884F-32CFAD124CCA}"/>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153400" y="4402372"/>
            <a:ext cx="1631368" cy="1624104"/>
          </a:xfrm>
          <a:prstGeom prst="rect">
            <a:avLst/>
          </a:prstGeom>
          <a:effectLst>
            <a:outerShdw blurRad="38100" dist="25400" dir="2700000" algn="tl" rotWithShape="0">
              <a:prstClr val="black">
                <a:alpha val="13020"/>
              </a:prstClr>
            </a:outerShdw>
          </a:effectLst>
        </p:spPr>
      </p:pic>
    </p:spTree>
    <p:extLst>
      <p:ext uri="{BB962C8B-B14F-4D97-AF65-F5344CB8AC3E}">
        <p14:creationId xmlns:p14="http://schemas.microsoft.com/office/powerpoint/2010/main" val="2153165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572C-A5F8-4779-2AC0-35487DCFAB59}"/>
              </a:ext>
            </a:extLst>
          </p:cNvPr>
          <p:cNvSpPr>
            <a:spLocks noGrp="1"/>
          </p:cNvSpPr>
          <p:nvPr>
            <p:ph type="ctrTitle"/>
          </p:nvPr>
        </p:nvSpPr>
        <p:spPr>
          <a:xfrm>
            <a:off x="963721" y="2819400"/>
            <a:ext cx="10264558" cy="2044700"/>
          </a:xfrm>
        </p:spPr>
        <p:txBody>
          <a:bodyPr/>
          <a:lstStyle/>
          <a:p>
            <a:r>
              <a:rPr lang="en-US" dirty="0"/>
              <a:t>What’s been your experience with seeing people save or invest in your household or community or through media?</a:t>
            </a:r>
          </a:p>
        </p:txBody>
      </p:sp>
      <p:pic>
        <p:nvPicPr>
          <p:cNvPr id="7" name="Graphic 6" descr="Chat with solid fill">
            <a:extLst>
              <a:ext uri="{FF2B5EF4-FFF2-40B4-BE49-F238E27FC236}">
                <a16:creationId xmlns:a16="http://schemas.microsoft.com/office/drawing/2014/main" id="{D4C84883-0E9C-A397-BC58-154348F073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5900" y="1295400"/>
            <a:ext cx="1600200" cy="1600200"/>
          </a:xfrm>
          <a:prstGeom prst="rect">
            <a:avLst/>
          </a:prstGeom>
        </p:spPr>
      </p:pic>
      <p:sp>
        <p:nvSpPr>
          <p:cNvPr id="8" name="Rectangle: Rounded Corners 7">
            <a:extLst>
              <a:ext uri="{FF2B5EF4-FFF2-40B4-BE49-F238E27FC236}">
                <a16:creationId xmlns:a16="http://schemas.microsoft.com/office/drawing/2014/main" id="{B353823A-927D-B507-6EEE-672FD2CFA85D}"/>
              </a:ext>
            </a:extLst>
          </p:cNvPr>
          <p:cNvSpPr>
            <a:spLocks noGrp="1" noRot="1" noMove="1" noResize="1" noEditPoints="1" noAdjustHandles="1" noChangeArrowheads="1" noChangeShapeType="1"/>
          </p:cNvSpPr>
          <p:nvPr/>
        </p:nvSpPr>
        <p:spPr>
          <a:xfrm>
            <a:off x="228600" y="266700"/>
            <a:ext cx="11734800" cy="6324600"/>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91321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object 9">
            <a:extLst>
              <a:ext uri="{FF2B5EF4-FFF2-40B4-BE49-F238E27FC236}">
                <a16:creationId xmlns:a16="http://schemas.microsoft.com/office/drawing/2014/main" id="{9EA40A6A-E768-9B48-921B-BEA7371FB6CF}"/>
              </a:ext>
            </a:extLst>
          </p:cNvPr>
          <p:cNvSpPr>
            <a:spLocks/>
          </p:cNvSpPr>
          <p:nvPr/>
        </p:nvSpPr>
        <p:spPr bwMode="auto">
          <a:xfrm>
            <a:off x="2143125" y="1401763"/>
            <a:ext cx="7905750" cy="19050"/>
          </a:xfrm>
          <a:custGeom>
            <a:avLst/>
            <a:gdLst>
              <a:gd name="T0" fmla="*/ 9525 w 7905750"/>
              <a:gd name="T1" fmla="*/ 9525 h 19051"/>
              <a:gd name="T2" fmla="*/ 7896225 w 7905750"/>
              <a:gd name="T3" fmla="*/ 9526 h 19051"/>
              <a:gd name="T4" fmla="*/ 0 60000 65536"/>
              <a:gd name="T5" fmla="*/ 0 60000 65536"/>
              <a:gd name="T6" fmla="*/ 0 w 7905750"/>
              <a:gd name="T7" fmla="*/ 0 h 19051"/>
              <a:gd name="T8" fmla="*/ 7905750 w 7905750"/>
              <a:gd name="T9" fmla="*/ 19051 h 19051"/>
            </a:gdLst>
            <a:ahLst/>
            <a:cxnLst>
              <a:cxn ang="T4">
                <a:pos x="T0" y="T1"/>
              </a:cxn>
              <a:cxn ang="T5">
                <a:pos x="T2" y="T3"/>
              </a:cxn>
            </a:cxnLst>
            <a:rect l="T6" t="T7" r="T8" b="T9"/>
            <a:pathLst>
              <a:path w="7905750" h="19051">
                <a:moveTo>
                  <a:pt x="9525" y="9525"/>
                </a:moveTo>
                <a:lnTo>
                  <a:pt x="7896225" y="9526"/>
                </a:lnTo>
              </a:path>
            </a:pathLst>
          </a:custGeom>
          <a:noFill/>
          <a:ln w="19050">
            <a:solidFill>
              <a:srgbClr val="BDBD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dirty="0"/>
          </a:p>
        </p:txBody>
      </p:sp>
      <p:sp>
        <p:nvSpPr>
          <p:cNvPr id="2" name="Title 1">
            <a:extLst>
              <a:ext uri="{FF2B5EF4-FFF2-40B4-BE49-F238E27FC236}">
                <a16:creationId xmlns:a16="http://schemas.microsoft.com/office/drawing/2014/main" id="{B183D2B1-5C2B-AC40-A0DA-B2277123C75B}"/>
              </a:ext>
            </a:extLst>
          </p:cNvPr>
          <p:cNvSpPr>
            <a:spLocks noGrp="1"/>
          </p:cNvSpPr>
          <p:nvPr>
            <p:ph type="title"/>
          </p:nvPr>
        </p:nvSpPr>
        <p:spPr>
          <a:xfrm>
            <a:off x="838200" y="495300"/>
            <a:ext cx="10515600" cy="865188"/>
          </a:xfrm>
        </p:spPr>
        <p:txBody>
          <a:bodyPr/>
          <a:lstStyle/>
          <a:p>
            <a:r>
              <a:rPr lang="en-US" dirty="0"/>
              <a:t>The Difference Between Saving and Investing</a:t>
            </a:r>
          </a:p>
        </p:txBody>
      </p:sp>
      <p:sp>
        <p:nvSpPr>
          <p:cNvPr id="14" name="Slide Number Placeholder 3">
            <a:extLst>
              <a:ext uri="{FF2B5EF4-FFF2-40B4-BE49-F238E27FC236}">
                <a16:creationId xmlns:a16="http://schemas.microsoft.com/office/drawing/2014/main" id="{490D9975-A75F-9B42-827F-F65A86EC386F}"/>
              </a:ext>
            </a:extLst>
          </p:cNvPr>
          <p:cNvSpPr>
            <a:spLocks noGrp="1"/>
          </p:cNvSpPr>
          <p:nvPr>
            <p:ph type="sldNum" sz="quarter" idx="10"/>
          </p:nvPr>
        </p:nvSpPr>
        <p:spPr>
          <a:xfrm>
            <a:off x="8610600" y="6356350"/>
            <a:ext cx="2743200" cy="365125"/>
          </a:xfrm>
        </p:spPr>
        <p:txBody>
          <a:bodyPr/>
          <a:lstStyle/>
          <a:p>
            <a:fld id="{1A582F0A-4E05-4C4F-ADF6-220E05476D2F}" type="slidenum">
              <a:rPr lang="en-US" altLang="en-US" smtClean="0"/>
              <a:pPr/>
              <a:t>8</a:t>
            </a:fld>
            <a:endParaRPr lang="en-US" altLang="en-US" dirty="0"/>
          </a:p>
        </p:txBody>
      </p:sp>
      <p:sp>
        <p:nvSpPr>
          <p:cNvPr id="3" name="Content Placeholder 2">
            <a:extLst>
              <a:ext uri="{FF2B5EF4-FFF2-40B4-BE49-F238E27FC236}">
                <a16:creationId xmlns:a16="http://schemas.microsoft.com/office/drawing/2014/main" id="{524331EC-E3A7-7D46-8D33-3EB6E6E36A88}"/>
              </a:ext>
            </a:extLst>
          </p:cNvPr>
          <p:cNvSpPr>
            <a:spLocks noGrp="1"/>
          </p:cNvSpPr>
          <p:nvPr>
            <p:ph sz="half" idx="1"/>
          </p:nvPr>
        </p:nvSpPr>
        <p:spPr>
          <a:xfrm>
            <a:off x="2156980" y="1607146"/>
            <a:ext cx="3710420" cy="365330"/>
          </a:xfrm>
        </p:spPr>
        <p:txBody>
          <a:bodyPr/>
          <a:lstStyle/>
          <a:p>
            <a:pPr marL="0" indent="0" algn="ctr">
              <a:buNone/>
            </a:pPr>
            <a:r>
              <a:rPr lang="en-US" altLang="en-US" b="1" dirty="0">
                <a:solidFill>
                  <a:schemeClr val="tx2"/>
                </a:solidFill>
                <a:latin typeface="+mj-lt"/>
              </a:rPr>
              <a:t>SAVING</a:t>
            </a:r>
            <a:endParaRPr lang="en-US" altLang="en-US" dirty="0">
              <a:solidFill>
                <a:schemeClr val="tx2"/>
              </a:solidFill>
              <a:latin typeface="+mj-lt"/>
            </a:endParaRPr>
          </a:p>
          <a:p>
            <a:endParaRPr lang="en-US" dirty="0">
              <a:solidFill>
                <a:schemeClr val="tx2"/>
              </a:solidFill>
              <a:latin typeface="+mj-lt"/>
            </a:endParaRPr>
          </a:p>
        </p:txBody>
      </p:sp>
      <p:graphicFrame>
        <p:nvGraphicFramePr>
          <p:cNvPr id="4" name="Diagram 3">
            <a:extLst>
              <a:ext uri="{FF2B5EF4-FFF2-40B4-BE49-F238E27FC236}">
                <a16:creationId xmlns:a16="http://schemas.microsoft.com/office/drawing/2014/main" id="{DC61C48D-ACFF-6441-34AA-C9D1D211DB64}"/>
              </a:ext>
            </a:extLst>
          </p:cNvPr>
          <p:cNvGraphicFramePr/>
          <p:nvPr>
            <p:extLst>
              <p:ext uri="{D42A27DB-BD31-4B8C-83A1-F6EECF244321}">
                <p14:modId xmlns:p14="http://schemas.microsoft.com/office/powerpoint/2010/main" val="2197684305"/>
              </p:ext>
            </p:extLst>
          </p:nvPr>
        </p:nvGraphicFramePr>
        <p:xfrm>
          <a:off x="539750" y="1960443"/>
          <a:ext cx="11112500" cy="82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6378A916-9EE1-94F6-6A10-50F3D7CA2479}"/>
              </a:ext>
            </a:extLst>
          </p:cNvPr>
          <p:cNvGraphicFramePr/>
          <p:nvPr>
            <p:extLst>
              <p:ext uri="{D42A27DB-BD31-4B8C-83A1-F6EECF244321}">
                <p14:modId xmlns:p14="http://schemas.microsoft.com/office/powerpoint/2010/main" val="2565648288"/>
              </p:ext>
            </p:extLst>
          </p:nvPr>
        </p:nvGraphicFramePr>
        <p:xfrm>
          <a:off x="1079500" y="2861415"/>
          <a:ext cx="10033000" cy="823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41960EEB-5321-CE12-3049-DE330722E058}"/>
              </a:ext>
            </a:extLst>
          </p:cNvPr>
          <p:cNvGraphicFramePr/>
          <p:nvPr>
            <p:extLst>
              <p:ext uri="{D42A27DB-BD31-4B8C-83A1-F6EECF244321}">
                <p14:modId xmlns:p14="http://schemas.microsoft.com/office/powerpoint/2010/main" val="4239566201"/>
              </p:ext>
            </p:extLst>
          </p:nvPr>
        </p:nvGraphicFramePr>
        <p:xfrm>
          <a:off x="1079500" y="3762387"/>
          <a:ext cx="10033000" cy="823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a:extLst>
              <a:ext uri="{FF2B5EF4-FFF2-40B4-BE49-F238E27FC236}">
                <a16:creationId xmlns:a16="http://schemas.microsoft.com/office/drawing/2014/main" id="{20AC2551-3566-84B1-44A9-8779E2EFF35F}"/>
              </a:ext>
            </a:extLst>
          </p:cNvPr>
          <p:cNvGraphicFramePr/>
          <p:nvPr>
            <p:extLst>
              <p:ext uri="{D42A27DB-BD31-4B8C-83A1-F6EECF244321}">
                <p14:modId xmlns:p14="http://schemas.microsoft.com/office/powerpoint/2010/main" val="1113091740"/>
              </p:ext>
            </p:extLst>
          </p:nvPr>
        </p:nvGraphicFramePr>
        <p:xfrm>
          <a:off x="1066800" y="4663359"/>
          <a:ext cx="10033000" cy="8230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0" name="Diagram 9">
            <a:extLst>
              <a:ext uri="{FF2B5EF4-FFF2-40B4-BE49-F238E27FC236}">
                <a16:creationId xmlns:a16="http://schemas.microsoft.com/office/drawing/2014/main" id="{072C8F13-7A90-880C-8639-570DECB23358}"/>
              </a:ext>
            </a:extLst>
          </p:cNvPr>
          <p:cNvGraphicFramePr/>
          <p:nvPr>
            <p:extLst>
              <p:ext uri="{D42A27DB-BD31-4B8C-83A1-F6EECF244321}">
                <p14:modId xmlns:p14="http://schemas.microsoft.com/office/powerpoint/2010/main" val="2972066749"/>
              </p:ext>
            </p:extLst>
          </p:nvPr>
        </p:nvGraphicFramePr>
        <p:xfrm>
          <a:off x="1066800" y="5564331"/>
          <a:ext cx="10033000" cy="82300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1" name="Content Placeholder 10">
            <a:extLst>
              <a:ext uri="{FF2B5EF4-FFF2-40B4-BE49-F238E27FC236}">
                <a16:creationId xmlns:a16="http://schemas.microsoft.com/office/drawing/2014/main" id="{12F1767A-8FC4-DE8B-1CA6-6DFB1ECAF4D3}"/>
              </a:ext>
            </a:extLst>
          </p:cNvPr>
          <p:cNvSpPr>
            <a:spLocks noGrp="1"/>
          </p:cNvSpPr>
          <p:nvPr>
            <p:ph sz="half" idx="2"/>
          </p:nvPr>
        </p:nvSpPr>
        <p:spPr>
          <a:xfrm>
            <a:off x="6096000" y="1607146"/>
            <a:ext cx="3939020" cy="450254"/>
          </a:xfrm>
        </p:spPr>
        <p:txBody>
          <a:bodyPr/>
          <a:lstStyle/>
          <a:p>
            <a:pPr marL="0" indent="0" algn="ctr">
              <a:buNone/>
            </a:pPr>
            <a:r>
              <a:rPr lang="en-US" b="1" dirty="0">
                <a:solidFill>
                  <a:schemeClr val="accent5"/>
                </a:solidFill>
                <a:latin typeface="+mj-lt"/>
              </a:rPr>
              <a:t>INVESTING</a:t>
            </a:r>
          </a:p>
        </p:txBody>
      </p:sp>
    </p:spTree>
    <p:extLst>
      <p:ext uri="{BB962C8B-B14F-4D97-AF65-F5344CB8AC3E}">
        <p14:creationId xmlns:p14="http://schemas.microsoft.com/office/powerpoint/2010/main" val="356644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Graphic spid="8" grpId="0">
        <p:bldAsOne/>
      </p:bldGraphic>
      <p:bldGraphic spid="9" grpId="0">
        <p:bldAsOne/>
      </p:bldGraphic>
      <p:bldGraphic spid="10"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54D0AFF-0F74-1C42-9F9A-EFA52BC7AA6F}"/>
              </a:ext>
            </a:extLst>
          </p:cNvPr>
          <p:cNvSpPr>
            <a:spLocks noGrp="1"/>
          </p:cNvSpPr>
          <p:nvPr>
            <p:ph type="title"/>
          </p:nvPr>
        </p:nvSpPr>
        <p:spPr>
          <a:xfrm>
            <a:off x="838200" y="495300"/>
            <a:ext cx="10515600" cy="865188"/>
          </a:xfrm>
        </p:spPr>
        <p:txBody>
          <a:bodyPr/>
          <a:lstStyle/>
          <a:p>
            <a:r>
              <a:rPr lang="en-US" dirty="0"/>
              <a:t>Where Do People Save and Invest?</a:t>
            </a:r>
          </a:p>
        </p:txBody>
      </p:sp>
      <p:sp>
        <p:nvSpPr>
          <p:cNvPr id="11" name="Content Placeholder 10">
            <a:extLst>
              <a:ext uri="{FF2B5EF4-FFF2-40B4-BE49-F238E27FC236}">
                <a16:creationId xmlns:a16="http://schemas.microsoft.com/office/drawing/2014/main" id="{34C7318D-5B37-5340-8751-75ECFC2EA9D4}"/>
              </a:ext>
            </a:extLst>
          </p:cNvPr>
          <p:cNvSpPr>
            <a:spLocks noGrp="1"/>
          </p:cNvSpPr>
          <p:nvPr>
            <p:ph sz="half" idx="1"/>
          </p:nvPr>
        </p:nvSpPr>
        <p:spPr>
          <a:xfrm>
            <a:off x="2362200" y="1842665"/>
            <a:ext cx="3352800" cy="2621280"/>
          </a:xfrm>
        </p:spPr>
        <p:txBody>
          <a:bodyPr/>
          <a:lstStyle/>
          <a:p>
            <a:pPr marL="0" indent="0">
              <a:buNone/>
            </a:pPr>
            <a:r>
              <a:rPr lang="en-US" sz="2400" b="1" dirty="0">
                <a:latin typeface="+mj-lt"/>
              </a:rPr>
              <a:t>SAVING  </a:t>
            </a:r>
            <a:br>
              <a:rPr lang="en-US" sz="2400" b="1" dirty="0">
                <a:latin typeface="+mj-lt"/>
              </a:rPr>
            </a:br>
            <a:r>
              <a:rPr lang="en-US" sz="2400" b="1" dirty="0">
                <a:latin typeface="+mj-lt"/>
              </a:rPr>
              <a:t>Storing money in:</a:t>
            </a:r>
          </a:p>
          <a:p>
            <a:r>
              <a:rPr lang="en-US" dirty="0"/>
              <a:t> Savings jar at home</a:t>
            </a:r>
          </a:p>
          <a:p>
            <a:r>
              <a:rPr lang="en-US" dirty="0"/>
              <a:t> Savings accounts</a:t>
            </a:r>
          </a:p>
          <a:p>
            <a:r>
              <a:rPr lang="en-US" dirty="0"/>
              <a:t> Certificates of deposits (CDs)</a:t>
            </a:r>
          </a:p>
          <a:p>
            <a:pPr marL="346075" indent="-346075"/>
            <a:r>
              <a:rPr lang="en-US" dirty="0"/>
              <a:t>Money market accounts (MMAs)</a:t>
            </a:r>
          </a:p>
        </p:txBody>
      </p:sp>
      <p:sp>
        <p:nvSpPr>
          <p:cNvPr id="12" name="Content Placeholder 11">
            <a:extLst>
              <a:ext uri="{FF2B5EF4-FFF2-40B4-BE49-F238E27FC236}">
                <a16:creationId xmlns:a16="http://schemas.microsoft.com/office/drawing/2014/main" id="{29704185-6A65-5043-BD84-21384ADCDD04}"/>
              </a:ext>
            </a:extLst>
          </p:cNvPr>
          <p:cNvSpPr>
            <a:spLocks noGrp="1"/>
          </p:cNvSpPr>
          <p:nvPr>
            <p:ph sz="half" idx="2"/>
          </p:nvPr>
        </p:nvSpPr>
        <p:spPr>
          <a:xfrm>
            <a:off x="8007563" y="1842665"/>
            <a:ext cx="3048000" cy="2621281"/>
          </a:xfrm>
        </p:spPr>
        <p:txBody>
          <a:bodyPr/>
          <a:lstStyle/>
          <a:p>
            <a:pPr marL="0" indent="0">
              <a:buNone/>
            </a:pPr>
            <a:r>
              <a:rPr lang="en-US" sz="2400" b="1" dirty="0">
                <a:latin typeface="+mj-lt"/>
              </a:rPr>
              <a:t>INVESTING </a:t>
            </a:r>
            <a:br>
              <a:rPr lang="en-US" sz="2400" b="1" dirty="0">
                <a:latin typeface="+mj-lt"/>
              </a:rPr>
            </a:br>
            <a:r>
              <a:rPr lang="en-US" sz="2400" b="1" dirty="0">
                <a:latin typeface="+mj-lt"/>
              </a:rPr>
              <a:t>Putting money into:</a:t>
            </a:r>
          </a:p>
          <a:p>
            <a:r>
              <a:rPr lang="en-US" dirty="0"/>
              <a:t> Stocks</a:t>
            </a:r>
          </a:p>
          <a:p>
            <a:r>
              <a:rPr lang="en-US" dirty="0"/>
              <a:t> Bonds</a:t>
            </a:r>
          </a:p>
          <a:p>
            <a:r>
              <a:rPr lang="en-US" dirty="0"/>
              <a:t> Mutual funds</a:t>
            </a:r>
          </a:p>
          <a:p>
            <a:pPr marL="290513" indent="-290513"/>
            <a:r>
              <a:rPr lang="en-US" dirty="0"/>
              <a:t>Retirement funds — IRA, 401(k)</a:t>
            </a:r>
          </a:p>
          <a:p>
            <a:endParaRPr lang="en-US" dirty="0"/>
          </a:p>
        </p:txBody>
      </p:sp>
      <p:sp>
        <p:nvSpPr>
          <p:cNvPr id="5" name="Slide Number Placeholder 4">
            <a:extLst>
              <a:ext uri="{FF2B5EF4-FFF2-40B4-BE49-F238E27FC236}">
                <a16:creationId xmlns:a16="http://schemas.microsoft.com/office/drawing/2014/main" id="{5981B7A6-E01A-3F49-8966-CA60CD8F6D9E}"/>
              </a:ext>
            </a:extLst>
          </p:cNvPr>
          <p:cNvSpPr>
            <a:spLocks noGrp="1"/>
          </p:cNvSpPr>
          <p:nvPr>
            <p:ph type="sldNum" sz="quarter" idx="10"/>
          </p:nvPr>
        </p:nvSpPr>
        <p:spPr>
          <a:xfrm>
            <a:off x="8610600" y="6356350"/>
            <a:ext cx="2743200" cy="365125"/>
          </a:xfrm>
        </p:spPr>
        <p:txBody>
          <a:bodyPr/>
          <a:lstStyle/>
          <a:p>
            <a:fld id="{2869D2D3-10E7-6C43-AF2D-6501F1C76999}" type="slidenum">
              <a:rPr lang="en-US" altLang="en-US" smtClean="0"/>
              <a:pPr/>
              <a:t>9</a:t>
            </a:fld>
            <a:endParaRPr lang="en-US" altLang="en-US"/>
          </a:p>
        </p:txBody>
      </p:sp>
      <p:pic>
        <p:nvPicPr>
          <p:cNvPr id="3" name="Graphic 2">
            <a:extLst>
              <a:ext uri="{FF2B5EF4-FFF2-40B4-BE49-F238E27FC236}">
                <a16:creationId xmlns:a16="http://schemas.microsoft.com/office/drawing/2014/main" id="{1D4B2D38-54B3-3785-CD44-2C340A889A5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98605" y="1842665"/>
            <a:ext cx="1663595" cy="1663595"/>
          </a:xfrm>
          <a:prstGeom prst="rect">
            <a:avLst/>
          </a:prstGeom>
          <a:effectLst>
            <a:outerShdw blurRad="38100" dist="25400" dir="2700000" algn="tl" rotWithShape="0">
              <a:prstClr val="black">
                <a:alpha val="13020"/>
              </a:prstClr>
            </a:outerShdw>
          </a:effectLst>
        </p:spPr>
      </p:pic>
      <p:pic>
        <p:nvPicPr>
          <p:cNvPr id="4" name="Graphic 3">
            <a:extLst>
              <a:ext uri="{FF2B5EF4-FFF2-40B4-BE49-F238E27FC236}">
                <a16:creationId xmlns:a16="http://schemas.microsoft.com/office/drawing/2014/main" id="{986909AF-7FD3-F8DF-904A-EF5608F52F58}"/>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6172200" y="1868065"/>
            <a:ext cx="1586335" cy="1586335"/>
          </a:xfrm>
          <a:prstGeom prst="rect">
            <a:avLst/>
          </a:prstGeom>
          <a:effectLst>
            <a:outerShdw blurRad="38100" dist="25400" dir="2700000" algn="tl" rotWithShape="0">
              <a:prstClr val="black">
                <a:alpha val="13020"/>
              </a:prstClr>
            </a:outerShdw>
          </a:effectLst>
        </p:spPr>
      </p:pic>
      <p:cxnSp>
        <p:nvCxnSpPr>
          <p:cNvPr id="7" name="Straight Connector 6">
            <a:extLst>
              <a:ext uri="{FF2B5EF4-FFF2-40B4-BE49-F238E27FC236}">
                <a16:creationId xmlns:a16="http://schemas.microsoft.com/office/drawing/2014/main" id="{9CEADA2C-9727-EC3B-7372-06D06A1BB1B9}"/>
              </a:ext>
            </a:extLst>
          </p:cNvPr>
          <p:cNvCxnSpPr/>
          <p:nvPr/>
        </p:nvCxnSpPr>
        <p:spPr>
          <a:xfrm>
            <a:off x="5791200" y="1868065"/>
            <a:ext cx="0" cy="4253335"/>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652272"/>
      </p:ext>
    </p:extLst>
  </p:cSld>
  <p:clrMapOvr>
    <a:masterClrMapping/>
  </p:clrMapOvr>
</p:sld>
</file>

<file path=ppt/theme/theme1.xml><?xml version="1.0" encoding="utf-8"?>
<a:theme xmlns:a="http://schemas.openxmlformats.org/drawingml/2006/main" name="Title Cover--Text-Only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0" rIns="457200" bIns="182880" rtlCol="0" anchor="t" anchorCtr="0">
        <a:noAutofit/>
      </a:bodyPr>
      <a:lstStyle>
        <a:defPPr marL="0" marR="0" indent="0" algn="l" defTabSz="685800" rtl="0" eaLnBrk="1" fontAlgn="auto" latinLnBrk="0" hangingPunct="1">
          <a:lnSpc>
            <a:spcPct val="90000"/>
          </a:lnSpc>
          <a:spcBef>
            <a:spcPts val="1800"/>
          </a:spcBef>
          <a:spcAft>
            <a:spcPts val="0"/>
          </a:spcAft>
          <a:buClr>
            <a:srgbClr val="DA5521"/>
          </a:buClr>
          <a:buSzTx/>
          <a:buFont typeface="Wingdings" panose="05000000000000000000" pitchFamily="2" charset="2"/>
          <a:buNone/>
          <a:tabLst/>
          <a:defRPr kumimoji="0" sz="1800" b="0" i="0" u="none" strike="noStrike" kern="2400" cap="none" spc="30" normalizeH="0" baseline="0" noProof="0" dirty="0" smtClean="0">
            <a:ln>
              <a:noFill/>
            </a:ln>
            <a:solidFill>
              <a:srgbClr val="9D740F"/>
            </a:solidFill>
            <a:effectLst/>
            <a:uLnTx/>
            <a:uFillTx/>
            <a:latin typeface="Knockout 30 Junior Welterwt" pitchFamily="50" charset="0"/>
            <a:ea typeface="+mn-ea"/>
            <a:cs typeface="+mn-cs"/>
          </a:defRPr>
        </a:defPPr>
      </a:lstStyle>
    </a:txDef>
  </a:objectDefaults>
  <a:extraClrSchemeLst/>
  <a:extLst>
    <a:ext uri="{05A4C25C-085E-4340-85A3-A5531E510DB2}">
      <thm15:themeFamily xmlns:thm15="http://schemas.microsoft.com/office/thememl/2012/main" name="Presentation_YellowWide" id="{A7CBBBBE-E9B9-4F25-B379-5113E813C89A}" vid="{CF16272D-987E-456C-8917-459410596D24}"/>
    </a:ext>
  </a:extLst>
</a:theme>
</file>

<file path=ppt/theme/theme10.xml><?xml version="1.0" encoding="utf-8"?>
<a:theme xmlns:a="http://schemas.openxmlformats.org/drawingml/2006/main" name="1_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theme/theme3.xml><?xml version="1.0" encoding="utf-8"?>
<a:theme xmlns:a="http://schemas.openxmlformats.org/drawingml/2006/main" name="Title Cover--Photo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30ED0CC4-90E8-4568-9EC2-0367806D9CEC}"/>
    </a:ext>
  </a:extLst>
</a:theme>
</file>

<file path=ppt/theme/theme4.xml><?xml version="1.0" encoding="utf-8"?>
<a:theme xmlns:a="http://schemas.openxmlformats.org/drawingml/2006/main" name="Title Cover--Photo (System Fon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B84B4E09-1AEF-4F77-93AB-0883CEDFACBE}"/>
    </a:ext>
  </a:extLst>
</a:theme>
</file>

<file path=ppt/theme/theme5.xml><?xml version="1.0" encoding="utf-8"?>
<a:theme xmlns:a="http://schemas.openxmlformats.org/drawingml/2006/main" name="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6.xml><?xml version="1.0" encoding="utf-8"?>
<a:theme xmlns:a="http://schemas.openxmlformats.org/drawingml/2006/main" name="Blank Slide">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FECB317B-2BBE-4C66-BD91-A4DD1E009F40}"/>
    </a:ext>
  </a:extLst>
</a:theme>
</file>

<file path=ppt/theme/theme7.xml><?xml version="1.0" encoding="utf-8"?>
<a:theme xmlns:a="http://schemas.openxmlformats.org/drawingml/2006/main" name="Divider / Closing">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2A79B2D9-88ED-4679-BEB3-9D0B4BEBAA6F}"/>
    </a:ext>
  </a:extLst>
</a:theme>
</file>

<file path=ppt/theme/theme8.xml><?xml version="1.0" encoding="utf-8"?>
<a:theme xmlns:a="http://schemas.openxmlformats.org/drawingml/2006/main" name="Presentation Layouts (Portrai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a:noFill/>
        </a:ln>
      </a:spPr>
      <a:bodyPr rot="0" spcFirstLastPara="0" vertOverflow="overflow" horzOverflow="overflow" vert="horz" wrap="square" lIns="0" tIns="0" rIns="777240" bIns="0" numCol="1" spcCol="0" rtlCol="0" fromWordArt="0" anchor="t" anchorCtr="0" forceAA="0" compatLnSpc="1">
        <a:prstTxWarp prst="textNoShape">
          <a:avLst/>
        </a:prstTxWarp>
        <a:spAutoFit/>
      </a:bodyPr>
      <a:lstStyle/>
    </a:txDef>
  </a:objectDefaults>
  <a:extraClrSchemeLst/>
  <a:extLst>
    <a:ext uri="{05A4C25C-085E-4340-85A3-A5531E510DB2}">
      <thm15:themeFamily xmlns:thm15="http://schemas.microsoft.com/office/thememl/2012/main" name="Presentation_YellowWide" id="{A7CBBBBE-E9B9-4F25-B379-5113E813C89A}" vid="{E77318BB-1C1C-4099-B387-682F95DCBEB5}"/>
    </a:ext>
  </a:extLst>
</a:theme>
</file>

<file path=ppt/theme/theme9.xml><?xml version="1.0" encoding="utf-8"?>
<a:theme xmlns:a="http://schemas.openxmlformats.org/drawingml/2006/main" name="1_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022A0BE-E5D2-D044-AB7B-7AAC3115D05D}">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61f5e39-7855-4460-8b4c-300b93fd9256">
      <Terms xmlns="http://schemas.microsoft.com/office/infopath/2007/PartnerControls"/>
    </lcf76f155ced4ddcb4097134ff3c332f>
    <TaxCatchAll xmlns="75938f13-1f0b-4805-a4d4-56ecc8bbbad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B2F85307C82C48B6AED2B6869A8297" ma:contentTypeVersion="18" ma:contentTypeDescription="Create a new document." ma:contentTypeScope="" ma:versionID="c2cf6910ac35aaae432c9a65ad4641c8">
  <xsd:schema xmlns:xsd="http://www.w3.org/2001/XMLSchema" xmlns:xs="http://www.w3.org/2001/XMLSchema" xmlns:p="http://schemas.microsoft.com/office/2006/metadata/properties" xmlns:ns2="75938f13-1f0b-4805-a4d4-56ecc8bbbadf" xmlns:ns3="d61f5e39-7855-4460-8b4c-300b93fd9256" targetNamespace="http://schemas.microsoft.com/office/2006/metadata/properties" ma:root="true" ma:fieldsID="165b7b872c1941b2249047f5571af92d" ns2:_="" ns3:_="">
    <xsd:import namespace="75938f13-1f0b-4805-a4d4-56ecc8bbbadf"/>
    <xsd:import namespace="d61f5e39-7855-4460-8b4c-300b93fd92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38f13-1f0b-4805-a4d4-56ecc8bbbad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ce3ab1-f334-456b-a234-1810627ada0e}" ma:internalName="TaxCatchAll" ma:showField="CatchAllData" ma:web="75938f13-1f0b-4805-a4d4-56ecc8bbbad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1f5e39-7855-4460-8b4c-300b93fd92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c3ca4c-7932-4415-a383-aea53896e5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8898D7-6664-4D00-84F7-0DB9C16D7077}">
  <ds:schemaRefs>
    <ds:schemaRef ds:uri="http://schemas.microsoft.com/sharepoint/v3/contenttype/forms"/>
  </ds:schemaRefs>
</ds:datastoreItem>
</file>

<file path=customXml/itemProps2.xml><?xml version="1.0" encoding="utf-8"?>
<ds:datastoreItem xmlns:ds="http://schemas.openxmlformats.org/officeDocument/2006/customXml" ds:itemID="{D6A80845-8082-4BE1-90CE-B389443766DE}">
  <ds:schemaRefs>
    <ds:schemaRef ds:uri="http://schemas.microsoft.com/office/2006/metadata/properties"/>
    <ds:schemaRef ds:uri="http://schemas.microsoft.com/office/infopath/2007/PartnerControls"/>
    <ds:schemaRef ds:uri="d61f5e39-7855-4460-8b4c-300b93fd9256"/>
    <ds:schemaRef ds:uri="75938f13-1f0b-4805-a4d4-56ecc8bbbadf"/>
  </ds:schemaRefs>
</ds:datastoreItem>
</file>

<file path=customXml/itemProps3.xml><?xml version="1.0" encoding="utf-8"?>
<ds:datastoreItem xmlns:ds="http://schemas.openxmlformats.org/officeDocument/2006/customXml" ds:itemID="{8058F289-CF91-4AD2-80A3-BDA7E0039C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38f13-1f0b-4805-a4d4-56ecc8bbbadf"/>
    <ds:schemaRef ds:uri="d61f5e39-7855-4460-8b4c-300b93fd92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Title Cover--Text-Only (Casey Font--Casey PC Only!)</Template>
  <TotalTime>6121</TotalTime>
  <Words>3274</Words>
  <Application>Microsoft Office PowerPoint</Application>
  <PresentationFormat>Widescreen</PresentationFormat>
  <Paragraphs>290</Paragraphs>
  <Slides>21</Slides>
  <Notes>20</Notes>
  <HiddenSlides>1</HiddenSlides>
  <MMClips>2</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21</vt:i4>
      </vt:variant>
    </vt:vector>
  </HeadingPairs>
  <TitlesOfParts>
    <vt:vector size="38" baseType="lpstr">
      <vt:lpstr>ＭＳ Ｐゴシック</vt:lpstr>
      <vt:lpstr>Arial</vt:lpstr>
      <vt:lpstr>Arial Narrow</vt:lpstr>
      <vt:lpstr>Calibri</vt:lpstr>
      <vt:lpstr>Knockout 30 Junior Welterwt</vt:lpstr>
      <vt:lpstr>Knockout 31 Junior Middlewt</vt:lpstr>
      <vt:lpstr>Wingdings</vt:lpstr>
      <vt:lpstr>Title Cover--Text-Only (Casey Font--Casey PC Only!)</vt:lpstr>
      <vt:lpstr>Title Cover--Text-Only (System Font) </vt:lpstr>
      <vt:lpstr>Title Cover--Photo (Casey Font--Casey PC Only!)</vt:lpstr>
      <vt:lpstr>Title Cover--Photo (System Font)</vt:lpstr>
      <vt:lpstr>Presentation Layouts</vt:lpstr>
      <vt:lpstr>Blank Slide</vt:lpstr>
      <vt:lpstr>Divider / Closing</vt:lpstr>
      <vt:lpstr>Presentation Layouts (Portrait)</vt:lpstr>
      <vt:lpstr>1_Title Cover--Text-Only (System Font) </vt:lpstr>
      <vt:lpstr>1_Presentation Layouts</vt:lpstr>
      <vt:lpstr>Agenda: List of training activities</vt:lpstr>
      <vt:lpstr>Keys to your financial future</vt:lpstr>
      <vt:lpstr>What You’re Going to Know or Be Able to Do</vt:lpstr>
      <vt:lpstr>Icebreaker</vt:lpstr>
      <vt:lpstr>Watch What Happens to a Penny Over 30 Days</vt:lpstr>
      <vt:lpstr>Saving vs. Investing</vt:lpstr>
      <vt:lpstr>What’s been your experience with seeing people save or invest in your household or community or through media?</vt:lpstr>
      <vt:lpstr>The Difference Between Saving and Investing</vt:lpstr>
      <vt:lpstr>Where Do People Save and Invest?</vt:lpstr>
      <vt:lpstr>What if There Isn’t Enough to Save or Invest?</vt:lpstr>
      <vt:lpstr>Stock Market: Stocks, Bonds and Mutual Funds</vt:lpstr>
      <vt:lpstr>Foundation for Saving and Investing</vt:lpstr>
      <vt:lpstr>Alejandro Plans to Save or Invest</vt:lpstr>
      <vt:lpstr>Alejandro — Save or Invest?</vt:lpstr>
      <vt:lpstr>Investing — Why?</vt:lpstr>
      <vt:lpstr>Key Activity: Haruto’s and Hailey’s Investments</vt:lpstr>
      <vt:lpstr>Compound Interest</vt:lpstr>
      <vt:lpstr>Retirement Savings Plans</vt:lpstr>
      <vt:lpstr>Net Worth = Assets - Liabilities</vt:lpstr>
      <vt:lpstr>Wrap Up – Questions or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this template  Delete this slide when finished.</dc:title>
  <dc:creator>Rebecca Wheeler</dc:creator>
  <cp:lastModifiedBy>Raven Wells</cp:lastModifiedBy>
  <cp:revision>226</cp:revision>
  <dcterms:created xsi:type="dcterms:W3CDTF">2021-07-21T17:56:44Z</dcterms:created>
  <dcterms:modified xsi:type="dcterms:W3CDTF">2025-09-05T15:57:16Z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0x0101006CB2F85307C82C48B6AED2B6869A8297</vt:lpwstr>
  </property>
  <property fmtid="{D5CDD505-2E9C-101B-9397-08002B2CF9AE}" pid="3" name="MediaServiceImageTags">
    <vt:lpwstr/>
  </property>
</Properties>
</file>