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9.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4"/>
    <p:sldMasterId id="2147483672" r:id="rId5"/>
    <p:sldMasterId id="2147483778" r:id="rId6"/>
    <p:sldMasterId id="2147483767" r:id="rId7"/>
    <p:sldMasterId id="2147483684" r:id="rId8"/>
    <p:sldMasterId id="2147483746" r:id="rId9"/>
    <p:sldMasterId id="2147483739" r:id="rId10"/>
    <p:sldMasterId id="2147483715" r:id="rId11"/>
    <p:sldMasterId id="2147483907" r:id="rId12"/>
    <p:sldMasterId id="2147483910" r:id="rId13"/>
  </p:sldMasterIdLst>
  <p:notesMasterIdLst>
    <p:notesMasterId r:id="rId38"/>
  </p:notesMasterIdLst>
  <p:handoutMasterIdLst>
    <p:handoutMasterId r:id="rId39"/>
  </p:handoutMasterIdLst>
  <p:sldIdLst>
    <p:sldId id="794" r:id="rId14"/>
    <p:sldId id="778" r:id="rId15"/>
    <p:sldId id="314" r:id="rId16"/>
    <p:sldId id="317" r:id="rId17"/>
    <p:sldId id="822" r:id="rId18"/>
    <p:sldId id="771" r:id="rId19"/>
    <p:sldId id="318" r:id="rId20"/>
    <p:sldId id="320" r:id="rId21"/>
    <p:sldId id="322" r:id="rId22"/>
    <p:sldId id="826" r:id="rId23"/>
    <p:sldId id="827" r:id="rId24"/>
    <p:sldId id="265" r:id="rId25"/>
    <p:sldId id="831" r:id="rId26"/>
    <p:sldId id="321" r:id="rId27"/>
    <p:sldId id="775" r:id="rId28"/>
    <p:sldId id="823" r:id="rId29"/>
    <p:sldId id="824" r:id="rId30"/>
    <p:sldId id="323" r:id="rId31"/>
    <p:sldId id="325" r:id="rId32"/>
    <p:sldId id="825" r:id="rId33"/>
    <p:sldId id="774" r:id="rId34"/>
    <p:sldId id="832" r:id="rId35"/>
    <p:sldId id="833" r:id="rId36"/>
    <p:sldId id="330" r:id="rId3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984" userDrawn="1">
          <p15:clr>
            <a:srgbClr val="A4A3A4"/>
          </p15:clr>
        </p15:guide>
        <p15:guide id="2" pos="715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80425-FDB1-5D59-0670-587DC549109B}" name="Sue Rogan" initials="SR" userId="40S6SxPE8TW3c/oOay1Z44qyKtAJXVJz4AZHM/jGnHY=" providerId="None"/>
  <p188:author id="{27798E45-93C8-5191-FC30-6D0963009FC0}" name="Jean Griffith-Thompson" initials="JG" userId="S::jgriffiththompson@aecf.org::da45b680-55d6-4be3-8572-c1b6cb1bd765" providerId="AD"/>
  <p188:author id="{B73F6264-CF38-9F4C-D503-716E01DCE7CB}" name="Kristin Coffey" initials="KC" userId="Kristin Coffey" providerId="None"/>
  <p188:author id="{2BDD6C69-8526-CDFE-4372-CB66366D82A4}" name="Kristin Coffey" initials="KC" userId="75db45ab88d67e8c" providerId="Windows Live"/>
  <p188:author id="{ACFC8271-0766-0383-7D02-E1F0656AC3DE}" name="Raven Wells" initials="RW" userId="S::rwells@aecf.org::38a63c19-8f26-403e-aeb5-ee8759350f6d" providerId="AD"/>
  <p188:author id="{B44FF187-B661-1E11-F9B9-D1CAF35BCCD3}" name="Whitney Visker" initials="WV" userId="S::whitney@cashmd.org::5f66fa41-9d48-498d-b0e5-69a53f7d1277" providerId="AD"/>
  <p188:author id="{2E2387F8-B89D-3A29-CD86-E27E9C537D78}" name="Sandy Wilkie" initials="SW" userId="cVqxATvFunoKMTuYGtAzizGATe3cOWjqhlC5NDQVWz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in Coffey" initials="KC" lastIdx="1" clrIdx="0">
    <p:extLst>
      <p:ext uri="{19B8F6BF-5375-455C-9EA6-DF929625EA0E}">
        <p15:presenceInfo xmlns:p15="http://schemas.microsoft.com/office/powerpoint/2012/main" userId="75db45ab88d67e8c" providerId="Windows Live"/>
      </p:ext>
    </p:extLst>
  </p:cmAuthor>
  <p:cmAuthor id="2" name="Catherine Lester" initials="CL" lastIdx="1" clrIdx="1">
    <p:extLst>
      <p:ext uri="{19B8F6BF-5375-455C-9EA6-DF929625EA0E}">
        <p15:presenceInfo xmlns:p15="http://schemas.microsoft.com/office/powerpoint/2012/main" userId="S::CLester@AECF.ORG::2c5e60e4-cd33-49e5-be7f-ad1896f5f9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5521"/>
    <a:srgbClr val="E6971D"/>
    <a:srgbClr val="E3801D"/>
    <a:srgbClr val="DF6A1F"/>
    <a:srgbClr val="E177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21A9A6-DD0A-4DA5-A2A0-F664BD490D60}" v="209" dt="2025-08-27T16:43:56.204"/>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69531" autoAdjust="0"/>
  </p:normalViewPr>
  <p:slideViewPr>
    <p:cSldViewPr snapToGrid="0">
      <p:cViewPr varScale="1">
        <p:scale>
          <a:sx n="40" d="100"/>
          <a:sy n="40" d="100"/>
        </p:scale>
        <p:origin x="864" y="48"/>
      </p:cViewPr>
      <p:guideLst>
        <p:guide orient="horz" pos="3984"/>
        <p:guide pos="7152"/>
      </p:guideLst>
    </p:cSldViewPr>
  </p:slideViewPr>
  <p:notesTextViewPr>
    <p:cViewPr>
      <p:scale>
        <a:sx n="1" d="1"/>
        <a:sy n="1" d="1"/>
      </p:scale>
      <p:origin x="0" y="0"/>
    </p:cViewPr>
  </p:notesTextViewPr>
  <p:sorterViewPr>
    <p:cViewPr>
      <p:scale>
        <a:sx n="1" d="1"/>
        <a:sy n="1" d="1"/>
      </p:scale>
      <p:origin x="0" y="-4312"/>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handoutMaster" Target="handoutMasters/handoutMaster1.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7.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2935FF-EE7C-4B24-B427-4864A9E7F9C9}"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3DB03067-FFA6-417B-AAC8-BB784BC27920}">
      <dgm:prSet phldrT="[Text]" custT="1"/>
      <dgm:spPr/>
      <dgm:t>
        <a:bodyPr lIns="182880"/>
        <a:lstStyle/>
        <a:p>
          <a:r>
            <a:rPr lang="en-US" sz="2000" b="1" dirty="0">
              <a:latin typeface="+mj-lt"/>
            </a:rPr>
            <a:t>Can deposit money via direct deposit, check or cash</a:t>
          </a:r>
        </a:p>
      </dgm:t>
    </dgm:pt>
    <dgm:pt modelId="{1BE1A24B-D937-4884-ABF6-D480E5D4F392}" type="parTrans" cxnId="{82509244-3C2D-42DD-9A5A-9440B0E2848A}">
      <dgm:prSet/>
      <dgm:spPr/>
      <dgm:t>
        <a:bodyPr/>
        <a:lstStyle/>
        <a:p>
          <a:endParaRPr lang="en-US" sz="2000" b="1">
            <a:latin typeface="+mj-lt"/>
          </a:endParaRPr>
        </a:p>
      </dgm:t>
    </dgm:pt>
    <dgm:pt modelId="{F2291C6A-215C-4700-BAF9-025D0D2B1752}" type="sibTrans" cxnId="{82509244-3C2D-42DD-9A5A-9440B0E2848A}">
      <dgm:prSet/>
      <dgm:spPr/>
      <dgm:t>
        <a:bodyPr/>
        <a:lstStyle/>
        <a:p>
          <a:endParaRPr lang="en-US" sz="2000" b="1">
            <a:latin typeface="+mj-lt"/>
          </a:endParaRPr>
        </a:p>
      </dgm:t>
    </dgm:pt>
    <dgm:pt modelId="{AF0AF989-F251-4707-A784-7324EAB73E09}">
      <dgm:prSet phldrT="[Text]" custT="1"/>
      <dgm:spPr/>
      <dgm:t>
        <a:bodyPr lIns="182880"/>
        <a:lstStyle/>
        <a:p>
          <a:r>
            <a:rPr lang="en-US" sz="2000" b="1" dirty="0">
              <a:latin typeface="+mj-lt"/>
            </a:rPr>
            <a:t>Can use to pay needs (bills) and wants, in person and online</a:t>
          </a:r>
        </a:p>
      </dgm:t>
    </dgm:pt>
    <dgm:pt modelId="{8F011675-173B-47E5-8241-42606C55744E}" type="parTrans" cxnId="{4FC4FBE9-3007-497E-9E23-CFC8A713161B}">
      <dgm:prSet/>
      <dgm:spPr/>
      <dgm:t>
        <a:bodyPr/>
        <a:lstStyle/>
        <a:p>
          <a:endParaRPr lang="en-US" sz="2000" b="1">
            <a:latin typeface="+mj-lt"/>
          </a:endParaRPr>
        </a:p>
      </dgm:t>
    </dgm:pt>
    <dgm:pt modelId="{BE68AEED-6FF2-4D33-A87E-5E50D0356D3A}" type="sibTrans" cxnId="{4FC4FBE9-3007-497E-9E23-CFC8A713161B}">
      <dgm:prSet/>
      <dgm:spPr/>
      <dgm:t>
        <a:bodyPr/>
        <a:lstStyle/>
        <a:p>
          <a:endParaRPr lang="en-US" sz="2000" b="1">
            <a:latin typeface="+mj-lt"/>
          </a:endParaRPr>
        </a:p>
      </dgm:t>
    </dgm:pt>
    <dgm:pt modelId="{B1B14C33-2B3D-4294-A411-24FD4C73A89E}">
      <dgm:prSet phldrT="[Text]" custT="1"/>
      <dgm:spPr/>
      <dgm:t>
        <a:bodyPr lIns="182880"/>
        <a:lstStyle/>
        <a:p>
          <a:r>
            <a:rPr lang="en-US" sz="2000" b="1" dirty="0">
              <a:latin typeface="+mj-lt"/>
            </a:rPr>
            <a:t>May receive a debit card, ATM card and/or checks</a:t>
          </a:r>
        </a:p>
      </dgm:t>
    </dgm:pt>
    <dgm:pt modelId="{4DA4C579-EBE1-4AB3-818F-CC7294D8EDD6}" type="parTrans" cxnId="{4C6EEE54-CC3E-4169-A07E-64FBE9FAB97C}">
      <dgm:prSet/>
      <dgm:spPr/>
      <dgm:t>
        <a:bodyPr/>
        <a:lstStyle/>
        <a:p>
          <a:endParaRPr lang="en-US" sz="2000" b="1">
            <a:latin typeface="+mj-lt"/>
          </a:endParaRPr>
        </a:p>
      </dgm:t>
    </dgm:pt>
    <dgm:pt modelId="{8BCDB730-BB9D-45FF-A1BE-38763C6E1207}" type="sibTrans" cxnId="{4C6EEE54-CC3E-4169-A07E-64FBE9FAB97C}">
      <dgm:prSet/>
      <dgm:spPr/>
      <dgm:t>
        <a:bodyPr/>
        <a:lstStyle/>
        <a:p>
          <a:endParaRPr lang="en-US" sz="2000" b="1">
            <a:latin typeface="+mj-lt"/>
          </a:endParaRPr>
        </a:p>
      </dgm:t>
    </dgm:pt>
    <dgm:pt modelId="{7A1063E7-0635-481C-8CA1-AA6F2E692606}">
      <dgm:prSet phldrT="[Text]" custT="1"/>
      <dgm:spPr/>
      <dgm:t>
        <a:bodyPr lIns="182880"/>
        <a:lstStyle/>
        <a:p>
          <a:r>
            <a:rPr lang="en-US" sz="2000" b="1" dirty="0">
              <a:latin typeface="+mj-lt"/>
            </a:rPr>
            <a:t>Can withdraw money via ATM and bank </a:t>
          </a:r>
        </a:p>
      </dgm:t>
    </dgm:pt>
    <dgm:pt modelId="{798305DC-1795-463C-A068-062492642A4E}" type="parTrans" cxnId="{B5E320D9-63DF-4D6A-BF98-21D7736F9EAE}">
      <dgm:prSet/>
      <dgm:spPr/>
      <dgm:t>
        <a:bodyPr/>
        <a:lstStyle/>
        <a:p>
          <a:endParaRPr lang="en-US" sz="2000" b="1">
            <a:latin typeface="+mj-lt"/>
          </a:endParaRPr>
        </a:p>
      </dgm:t>
    </dgm:pt>
    <dgm:pt modelId="{89073BCA-7C37-4B57-84C1-ED722D08F4DC}" type="sibTrans" cxnId="{B5E320D9-63DF-4D6A-BF98-21D7736F9EAE}">
      <dgm:prSet/>
      <dgm:spPr/>
      <dgm:t>
        <a:bodyPr/>
        <a:lstStyle/>
        <a:p>
          <a:endParaRPr lang="en-US" sz="2000" b="1">
            <a:latin typeface="+mj-lt"/>
          </a:endParaRPr>
        </a:p>
      </dgm:t>
    </dgm:pt>
    <dgm:pt modelId="{DC83723B-6AC0-4D92-94F1-4F04E65303D8}" type="pres">
      <dgm:prSet presAssocID="{DC2935FF-EE7C-4B24-B427-4864A9E7F9C9}" presName="linear" presStyleCnt="0">
        <dgm:presLayoutVars>
          <dgm:animLvl val="lvl"/>
          <dgm:resizeHandles val="exact"/>
        </dgm:presLayoutVars>
      </dgm:prSet>
      <dgm:spPr/>
    </dgm:pt>
    <dgm:pt modelId="{F4188D3F-E7E8-40D5-A100-DC7D9DA3164C}" type="pres">
      <dgm:prSet presAssocID="{3DB03067-FFA6-417B-AAC8-BB784BC27920}" presName="parentText" presStyleLbl="node1" presStyleIdx="0" presStyleCnt="4">
        <dgm:presLayoutVars>
          <dgm:chMax val="0"/>
          <dgm:bulletEnabled val="1"/>
        </dgm:presLayoutVars>
      </dgm:prSet>
      <dgm:spPr/>
    </dgm:pt>
    <dgm:pt modelId="{6537B98F-1EF2-4D2F-8DAE-B6157C290EC4}" type="pres">
      <dgm:prSet presAssocID="{F2291C6A-215C-4700-BAF9-025D0D2B1752}" presName="spacer" presStyleCnt="0"/>
      <dgm:spPr/>
    </dgm:pt>
    <dgm:pt modelId="{E353CBE7-7B86-4D87-BCCA-CD27E974B2CD}" type="pres">
      <dgm:prSet presAssocID="{7A1063E7-0635-481C-8CA1-AA6F2E692606}" presName="parentText" presStyleLbl="node1" presStyleIdx="1" presStyleCnt="4">
        <dgm:presLayoutVars>
          <dgm:chMax val="0"/>
          <dgm:bulletEnabled val="1"/>
        </dgm:presLayoutVars>
      </dgm:prSet>
      <dgm:spPr/>
    </dgm:pt>
    <dgm:pt modelId="{7F64CF50-D45C-467C-8D38-252F40161BF3}" type="pres">
      <dgm:prSet presAssocID="{89073BCA-7C37-4B57-84C1-ED722D08F4DC}" presName="spacer" presStyleCnt="0"/>
      <dgm:spPr/>
    </dgm:pt>
    <dgm:pt modelId="{1EB2322F-32F7-4D5F-89FA-A2400045CF5B}" type="pres">
      <dgm:prSet presAssocID="{AF0AF989-F251-4707-A784-7324EAB73E09}" presName="parentText" presStyleLbl="node1" presStyleIdx="2" presStyleCnt="4">
        <dgm:presLayoutVars>
          <dgm:chMax val="0"/>
          <dgm:bulletEnabled val="1"/>
        </dgm:presLayoutVars>
      </dgm:prSet>
      <dgm:spPr/>
    </dgm:pt>
    <dgm:pt modelId="{B7705ACC-186F-4F57-8DB4-B5C6148AF42F}" type="pres">
      <dgm:prSet presAssocID="{BE68AEED-6FF2-4D33-A87E-5E50D0356D3A}" presName="spacer" presStyleCnt="0"/>
      <dgm:spPr/>
    </dgm:pt>
    <dgm:pt modelId="{0A1494DD-E3F5-49AA-B369-3E3EAC7530B2}" type="pres">
      <dgm:prSet presAssocID="{B1B14C33-2B3D-4294-A411-24FD4C73A89E}" presName="parentText" presStyleLbl="node1" presStyleIdx="3" presStyleCnt="4">
        <dgm:presLayoutVars>
          <dgm:chMax val="0"/>
          <dgm:bulletEnabled val="1"/>
        </dgm:presLayoutVars>
      </dgm:prSet>
      <dgm:spPr/>
    </dgm:pt>
  </dgm:ptLst>
  <dgm:cxnLst>
    <dgm:cxn modelId="{82509244-3C2D-42DD-9A5A-9440B0E2848A}" srcId="{DC2935FF-EE7C-4B24-B427-4864A9E7F9C9}" destId="{3DB03067-FFA6-417B-AAC8-BB784BC27920}" srcOrd="0" destOrd="0" parTransId="{1BE1A24B-D937-4884-ABF6-D480E5D4F392}" sibTransId="{F2291C6A-215C-4700-BAF9-025D0D2B1752}"/>
    <dgm:cxn modelId="{D9BDE451-8BDC-4C12-8C6F-8046EAFB091D}" type="presOf" srcId="{B1B14C33-2B3D-4294-A411-24FD4C73A89E}" destId="{0A1494DD-E3F5-49AA-B369-3E3EAC7530B2}" srcOrd="0" destOrd="0" presId="urn:microsoft.com/office/officeart/2005/8/layout/vList2"/>
    <dgm:cxn modelId="{4C6EEE54-CC3E-4169-A07E-64FBE9FAB97C}" srcId="{DC2935FF-EE7C-4B24-B427-4864A9E7F9C9}" destId="{B1B14C33-2B3D-4294-A411-24FD4C73A89E}" srcOrd="3" destOrd="0" parTransId="{4DA4C579-EBE1-4AB3-818F-CC7294D8EDD6}" sibTransId="{8BCDB730-BB9D-45FF-A1BE-38763C6E1207}"/>
    <dgm:cxn modelId="{43158D76-9EE1-47B9-8048-6A276649EA25}" type="presOf" srcId="{DC2935FF-EE7C-4B24-B427-4864A9E7F9C9}" destId="{DC83723B-6AC0-4D92-94F1-4F04E65303D8}" srcOrd="0" destOrd="0" presId="urn:microsoft.com/office/officeart/2005/8/layout/vList2"/>
    <dgm:cxn modelId="{44669F57-8295-4159-AE48-9A3F5B64E918}" type="presOf" srcId="{AF0AF989-F251-4707-A784-7324EAB73E09}" destId="{1EB2322F-32F7-4D5F-89FA-A2400045CF5B}" srcOrd="0" destOrd="0" presId="urn:microsoft.com/office/officeart/2005/8/layout/vList2"/>
    <dgm:cxn modelId="{82126A7F-7B6A-4191-A661-EAAA7C92D459}" type="presOf" srcId="{3DB03067-FFA6-417B-AAC8-BB784BC27920}" destId="{F4188D3F-E7E8-40D5-A100-DC7D9DA3164C}" srcOrd="0" destOrd="0" presId="urn:microsoft.com/office/officeart/2005/8/layout/vList2"/>
    <dgm:cxn modelId="{B5E320D9-63DF-4D6A-BF98-21D7736F9EAE}" srcId="{DC2935FF-EE7C-4B24-B427-4864A9E7F9C9}" destId="{7A1063E7-0635-481C-8CA1-AA6F2E692606}" srcOrd="1" destOrd="0" parTransId="{798305DC-1795-463C-A068-062492642A4E}" sibTransId="{89073BCA-7C37-4B57-84C1-ED722D08F4DC}"/>
    <dgm:cxn modelId="{4FC4FBE9-3007-497E-9E23-CFC8A713161B}" srcId="{DC2935FF-EE7C-4B24-B427-4864A9E7F9C9}" destId="{AF0AF989-F251-4707-A784-7324EAB73E09}" srcOrd="2" destOrd="0" parTransId="{8F011675-173B-47E5-8241-42606C55744E}" sibTransId="{BE68AEED-6FF2-4D33-A87E-5E50D0356D3A}"/>
    <dgm:cxn modelId="{4D2FE9F2-3E28-4CB2-A75B-59EC08E60B2B}" type="presOf" srcId="{7A1063E7-0635-481C-8CA1-AA6F2E692606}" destId="{E353CBE7-7B86-4D87-BCCA-CD27E974B2CD}" srcOrd="0" destOrd="0" presId="urn:microsoft.com/office/officeart/2005/8/layout/vList2"/>
    <dgm:cxn modelId="{6F55AAB9-F142-4C95-A880-63411496B92A}" type="presParOf" srcId="{DC83723B-6AC0-4D92-94F1-4F04E65303D8}" destId="{F4188D3F-E7E8-40D5-A100-DC7D9DA3164C}" srcOrd="0" destOrd="0" presId="urn:microsoft.com/office/officeart/2005/8/layout/vList2"/>
    <dgm:cxn modelId="{BD7F8018-145F-4C99-9ECA-2037E16FCBA6}" type="presParOf" srcId="{DC83723B-6AC0-4D92-94F1-4F04E65303D8}" destId="{6537B98F-1EF2-4D2F-8DAE-B6157C290EC4}" srcOrd="1" destOrd="0" presId="urn:microsoft.com/office/officeart/2005/8/layout/vList2"/>
    <dgm:cxn modelId="{DA47A12C-F5DB-42DF-B04A-BA16D09527C5}" type="presParOf" srcId="{DC83723B-6AC0-4D92-94F1-4F04E65303D8}" destId="{E353CBE7-7B86-4D87-BCCA-CD27E974B2CD}" srcOrd="2" destOrd="0" presId="urn:microsoft.com/office/officeart/2005/8/layout/vList2"/>
    <dgm:cxn modelId="{F6471322-8D91-4CCB-B94F-05E1006025A2}" type="presParOf" srcId="{DC83723B-6AC0-4D92-94F1-4F04E65303D8}" destId="{7F64CF50-D45C-467C-8D38-252F40161BF3}" srcOrd="3" destOrd="0" presId="urn:microsoft.com/office/officeart/2005/8/layout/vList2"/>
    <dgm:cxn modelId="{AEC120EA-3C56-47C6-BD10-1B2B5BF21A15}" type="presParOf" srcId="{DC83723B-6AC0-4D92-94F1-4F04E65303D8}" destId="{1EB2322F-32F7-4D5F-89FA-A2400045CF5B}" srcOrd="4" destOrd="0" presId="urn:microsoft.com/office/officeart/2005/8/layout/vList2"/>
    <dgm:cxn modelId="{9B485877-F907-4A4D-A274-5865643725D7}" type="presParOf" srcId="{DC83723B-6AC0-4D92-94F1-4F04E65303D8}" destId="{B7705ACC-186F-4F57-8DB4-B5C6148AF42F}" srcOrd="5" destOrd="0" presId="urn:microsoft.com/office/officeart/2005/8/layout/vList2"/>
    <dgm:cxn modelId="{77EC2833-991E-4E68-819F-3F38FE993BE3}" type="presParOf" srcId="{DC83723B-6AC0-4D92-94F1-4F04E65303D8}" destId="{0A1494DD-E3F5-49AA-B369-3E3EAC7530B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2935FF-EE7C-4B24-B427-4864A9E7F9C9}"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3DB03067-FFA6-417B-AAC8-BB784BC27920}">
      <dgm:prSet phldrT="[Text]" custT="1"/>
      <dgm:spPr/>
      <dgm:t>
        <a:bodyPr lIns="182880"/>
        <a:lstStyle/>
        <a:p>
          <a:r>
            <a:rPr lang="en-US" sz="2000" b="1" dirty="0">
              <a:latin typeface="+mj-lt"/>
            </a:rPr>
            <a:t>Can deposit money via direct deposit, check, ATM, bank and mobile app</a:t>
          </a:r>
        </a:p>
      </dgm:t>
    </dgm:pt>
    <dgm:pt modelId="{1BE1A24B-D937-4884-ABF6-D480E5D4F392}" type="parTrans" cxnId="{82509244-3C2D-42DD-9A5A-9440B0E2848A}">
      <dgm:prSet/>
      <dgm:spPr/>
      <dgm:t>
        <a:bodyPr/>
        <a:lstStyle/>
        <a:p>
          <a:endParaRPr lang="en-US" sz="2000" b="1">
            <a:latin typeface="+mj-lt"/>
          </a:endParaRPr>
        </a:p>
      </dgm:t>
    </dgm:pt>
    <dgm:pt modelId="{F2291C6A-215C-4700-BAF9-025D0D2B1752}" type="sibTrans" cxnId="{82509244-3C2D-42DD-9A5A-9440B0E2848A}">
      <dgm:prSet/>
      <dgm:spPr/>
      <dgm:t>
        <a:bodyPr/>
        <a:lstStyle/>
        <a:p>
          <a:endParaRPr lang="en-US" sz="2000" b="1">
            <a:latin typeface="+mj-lt"/>
          </a:endParaRPr>
        </a:p>
      </dgm:t>
    </dgm:pt>
    <dgm:pt modelId="{AF0AF989-F251-4707-A784-7324EAB73E09}">
      <dgm:prSet phldrT="[Text]" custT="1"/>
      <dgm:spPr/>
      <dgm:t>
        <a:bodyPr lIns="182880"/>
        <a:lstStyle/>
        <a:p>
          <a:r>
            <a:rPr lang="en-US" sz="2000" b="1" dirty="0">
              <a:latin typeface="+mj-lt"/>
            </a:rPr>
            <a:t>May offer higher interest rates than checking accounts that will earn more money on your savings</a:t>
          </a:r>
        </a:p>
      </dgm:t>
    </dgm:pt>
    <dgm:pt modelId="{8F011675-173B-47E5-8241-42606C55744E}" type="parTrans" cxnId="{4FC4FBE9-3007-497E-9E23-CFC8A713161B}">
      <dgm:prSet/>
      <dgm:spPr/>
      <dgm:t>
        <a:bodyPr/>
        <a:lstStyle/>
        <a:p>
          <a:endParaRPr lang="en-US" sz="2000" b="1">
            <a:latin typeface="+mj-lt"/>
          </a:endParaRPr>
        </a:p>
      </dgm:t>
    </dgm:pt>
    <dgm:pt modelId="{BE68AEED-6FF2-4D33-A87E-5E50D0356D3A}" type="sibTrans" cxnId="{4FC4FBE9-3007-497E-9E23-CFC8A713161B}">
      <dgm:prSet/>
      <dgm:spPr/>
      <dgm:t>
        <a:bodyPr/>
        <a:lstStyle/>
        <a:p>
          <a:endParaRPr lang="en-US" sz="2000" b="1">
            <a:latin typeface="+mj-lt"/>
          </a:endParaRPr>
        </a:p>
      </dgm:t>
    </dgm:pt>
    <dgm:pt modelId="{7A1063E7-0635-481C-8CA1-AA6F2E692606}">
      <dgm:prSet phldrT="[Text]" custT="1"/>
      <dgm:spPr/>
      <dgm:t>
        <a:bodyPr lIns="182880"/>
        <a:lstStyle/>
        <a:p>
          <a:r>
            <a:rPr lang="en-US" sz="2000" b="1" dirty="0">
              <a:latin typeface="+mj-lt"/>
            </a:rPr>
            <a:t>Can withdraw money via ATM, bank, Zelle and other financial technology</a:t>
          </a:r>
        </a:p>
      </dgm:t>
    </dgm:pt>
    <dgm:pt modelId="{798305DC-1795-463C-A068-062492642A4E}" type="parTrans" cxnId="{B5E320D9-63DF-4D6A-BF98-21D7736F9EAE}">
      <dgm:prSet/>
      <dgm:spPr/>
      <dgm:t>
        <a:bodyPr/>
        <a:lstStyle/>
        <a:p>
          <a:endParaRPr lang="en-US" sz="2000" b="1">
            <a:latin typeface="+mj-lt"/>
          </a:endParaRPr>
        </a:p>
      </dgm:t>
    </dgm:pt>
    <dgm:pt modelId="{89073BCA-7C37-4B57-84C1-ED722D08F4DC}" type="sibTrans" cxnId="{B5E320D9-63DF-4D6A-BF98-21D7736F9EAE}">
      <dgm:prSet/>
      <dgm:spPr/>
      <dgm:t>
        <a:bodyPr/>
        <a:lstStyle/>
        <a:p>
          <a:endParaRPr lang="en-US" sz="2000" b="1">
            <a:latin typeface="+mj-lt"/>
          </a:endParaRPr>
        </a:p>
      </dgm:t>
    </dgm:pt>
    <dgm:pt modelId="{B1B14C33-2B3D-4294-A411-24FD4C73A89E}">
      <dgm:prSet phldrT="[Text]" custT="1"/>
      <dgm:spPr/>
      <dgm:t>
        <a:bodyPr lIns="182880"/>
        <a:lstStyle/>
        <a:p>
          <a:r>
            <a:rPr lang="en-US" sz="2000" b="1" dirty="0">
              <a:latin typeface="+mj-lt"/>
            </a:rPr>
            <a:t>Is limited by federal law to six withdrawals a month</a:t>
          </a:r>
        </a:p>
      </dgm:t>
    </dgm:pt>
    <dgm:pt modelId="{8BCDB730-BB9D-45FF-A1BE-38763C6E1207}" type="sibTrans" cxnId="{4C6EEE54-CC3E-4169-A07E-64FBE9FAB97C}">
      <dgm:prSet/>
      <dgm:spPr/>
      <dgm:t>
        <a:bodyPr/>
        <a:lstStyle/>
        <a:p>
          <a:endParaRPr lang="en-US" sz="2000" b="1">
            <a:latin typeface="+mj-lt"/>
          </a:endParaRPr>
        </a:p>
      </dgm:t>
    </dgm:pt>
    <dgm:pt modelId="{4DA4C579-EBE1-4AB3-818F-CC7294D8EDD6}" type="parTrans" cxnId="{4C6EEE54-CC3E-4169-A07E-64FBE9FAB97C}">
      <dgm:prSet/>
      <dgm:spPr/>
      <dgm:t>
        <a:bodyPr/>
        <a:lstStyle/>
        <a:p>
          <a:endParaRPr lang="en-US" sz="2000" b="1">
            <a:latin typeface="+mj-lt"/>
          </a:endParaRPr>
        </a:p>
      </dgm:t>
    </dgm:pt>
    <dgm:pt modelId="{DC83723B-6AC0-4D92-94F1-4F04E65303D8}" type="pres">
      <dgm:prSet presAssocID="{DC2935FF-EE7C-4B24-B427-4864A9E7F9C9}" presName="linear" presStyleCnt="0">
        <dgm:presLayoutVars>
          <dgm:animLvl val="lvl"/>
          <dgm:resizeHandles val="exact"/>
        </dgm:presLayoutVars>
      </dgm:prSet>
      <dgm:spPr/>
    </dgm:pt>
    <dgm:pt modelId="{F4188D3F-E7E8-40D5-A100-DC7D9DA3164C}" type="pres">
      <dgm:prSet presAssocID="{3DB03067-FFA6-417B-AAC8-BB784BC27920}" presName="parentText" presStyleLbl="node1" presStyleIdx="0" presStyleCnt="4">
        <dgm:presLayoutVars>
          <dgm:chMax val="0"/>
          <dgm:bulletEnabled val="1"/>
        </dgm:presLayoutVars>
      </dgm:prSet>
      <dgm:spPr/>
    </dgm:pt>
    <dgm:pt modelId="{6537B98F-1EF2-4D2F-8DAE-B6157C290EC4}" type="pres">
      <dgm:prSet presAssocID="{F2291C6A-215C-4700-BAF9-025D0D2B1752}" presName="spacer" presStyleCnt="0"/>
      <dgm:spPr/>
    </dgm:pt>
    <dgm:pt modelId="{E353CBE7-7B86-4D87-BCCA-CD27E974B2CD}" type="pres">
      <dgm:prSet presAssocID="{7A1063E7-0635-481C-8CA1-AA6F2E692606}" presName="parentText" presStyleLbl="node1" presStyleIdx="1" presStyleCnt="4">
        <dgm:presLayoutVars>
          <dgm:chMax val="0"/>
          <dgm:bulletEnabled val="1"/>
        </dgm:presLayoutVars>
      </dgm:prSet>
      <dgm:spPr/>
    </dgm:pt>
    <dgm:pt modelId="{7F64CF50-D45C-467C-8D38-252F40161BF3}" type="pres">
      <dgm:prSet presAssocID="{89073BCA-7C37-4B57-84C1-ED722D08F4DC}" presName="spacer" presStyleCnt="0"/>
      <dgm:spPr/>
    </dgm:pt>
    <dgm:pt modelId="{1EB2322F-32F7-4D5F-89FA-A2400045CF5B}" type="pres">
      <dgm:prSet presAssocID="{AF0AF989-F251-4707-A784-7324EAB73E09}" presName="parentText" presStyleLbl="node1" presStyleIdx="2" presStyleCnt="4">
        <dgm:presLayoutVars>
          <dgm:chMax val="0"/>
          <dgm:bulletEnabled val="1"/>
        </dgm:presLayoutVars>
      </dgm:prSet>
      <dgm:spPr/>
    </dgm:pt>
    <dgm:pt modelId="{B7705ACC-186F-4F57-8DB4-B5C6148AF42F}" type="pres">
      <dgm:prSet presAssocID="{BE68AEED-6FF2-4D33-A87E-5E50D0356D3A}" presName="spacer" presStyleCnt="0"/>
      <dgm:spPr/>
    </dgm:pt>
    <dgm:pt modelId="{0A1494DD-E3F5-49AA-B369-3E3EAC7530B2}" type="pres">
      <dgm:prSet presAssocID="{B1B14C33-2B3D-4294-A411-24FD4C73A89E}" presName="parentText" presStyleLbl="node1" presStyleIdx="3" presStyleCnt="4">
        <dgm:presLayoutVars>
          <dgm:chMax val="0"/>
          <dgm:bulletEnabled val="1"/>
        </dgm:presLayoutVars>
      </dgm:prSet>
      <dgm:spPr/>
    </dgm:pt>
  </dgm:ptLst>
  <dgm:cxnLst>
    <dgm:cxn modelId="{82509244-3C2D-42DD-9A5A-9440B0E2848A}" srcId="{DC2935FF-EE7C-4B24-B427-4864A9E7F9C9}" destId="{3DB03067-FFA6-417B-AAC8-BB784BC27920}" srcOrd="0" destOrd="0" parTransId="{1BE1A24B-D937-4884-ABF6-D480E5D4F392}" sibTransId="{F2291C6A-215C-4700-BAF9-025D0D2B1752}"/>
    <dgm:cxn modelId="{D9BDE451-8BDC-4C12-8C6F-8046EAFB091D}" type="presOf" srcId="{B1B14C33-2B3D-4294-A411-24FD4C73A89E}" destId="{0A1494DD-E3F5-49AA-B369-3E3EAC7530B2}" srcOrd="0" destOrd="0" presId="urn:microsoft.com/office/officeart/2005/8/layout/vList2"/>
    <dgm:cxn modelId="{4C6EEE54-CC3E-4169-A07E-64FBE9FAB97C}" srcId="{DC2935FF-EE7C-4B24-B427-4864A9E7F9C9}" destId="{B1B14C33-2B3D-4294-A411-24FD4C73A89E}" srcOrd="3" destOrd="0" parTransId="{4DA4C579-EBE1-4AB3-818F-CC7294D8EDD6}" sibTransId="{8BCDB730-BB9D-45FF-A1BE-38763C6E1207}"/>
    <dgm:cxn modelId="{43158D76-9EE1-47B9-8048-6A276649EA25}" type="presOf" srcId="{DC2935FF-EE7C-4B24-B427-4864A9E7F9C9}" destId="{DC83723B-6AC0-4D92-94F1-4F04E65303D8}" srcOrd="0" destOrd="0" presId="urn:microsoft.com/office/officeart/2005/8/layout/vList2"/>
    <dgm:cxn modelId="{44669F57-8295-4159-AE48-9A3F5B64E918}" type="presOf" srcId="{AF0AF989-F251-4707-A784-7324EAB73E09}" destId="{1EB2322F-32F7-4D5F-89FA-A2400045CF5B}" srcOrd="0" destOrd="0" presId="urn:microsoft.com/office/officeart/2005/8/layout/vList2"/>
    <dgm:cxn modelId="{82126A7F-7B6A-4191-A661-EAAA7C92D459}" type="presOf" srcId="{3DB03067-FFA6-417B-AAC8-BB784BC27920}" destId="{F4188D3F-E7E8-40D5-A100-DC7D9DA3164C}" srcOrd="0" destOrd="0" presId="urn:microsoft.com/office/officeart/2005/8/layout/vList2"/>
    <dgm:cxn modelId="{B5E320D9-63DF-4D6A-BF98-21D7736F9EAE}" srcId="{DC2935FF-EE7C-4B24-B427-4864A9E7F9C9}" destId="{7A1063E7-0635-481C-8CA1-AA6F2E692606}" srcOrd="1" destOrd="0" parTransId="{798305DC-1795-463C-A068-062492642A4E}" sibTransId="{89073BCA-7C37-4B57-84C1-ED722D08F4DC}"/>
    <dgm:cxn modelId="{4FC4FBE9-3007-497E-9E23-CFC8A713161B}" srcId="{DC2935FF-EE7C-4B24-B427-4864A9E7F9C9}" destId="{AF0AF989-F251-4707-A784-7324EAB73E09}" srcOrd="2" destOrd="0" parTransId="{8F011675-173B-47E5-8241-42606C55744E}" sibTransId="{BE68AEED-6FF2-4D33-A87E-5E50D0356D3A}"/>
    <dgm:cxn modelId="{4D2FE9F2-3E28-4CB2-A75B-59EC08E60B2B}" type="presOf" srcId="{7A1063E7-0635-481C-8CA1-AA6F2E692606}" destId="{E353CBE7-7B86-4D87-BCCA-CD27E974B2CD}" srcOrd="0" destOrd="0" presId="urn:microsoft.com/office/officeart/2005/8/layout/vList2"/>
    <dgm:cxn modelId="{6F55AAB9-F142-4C95-A880-63411496B92A}" type="presParOf" srcId="{DC83723B-6AC0-4D92-94F1-4F04E65303D8}" destId="{F4188D3F-E7E8-40D5-A100-DC7D9DA3164C}" srcOrd="0" destOrd="0" presId="urn:microsoft.com/office/officeart/2005/8/layout/vList2"/>
    <dgm:cxn modelId="{BD7F8018-145F-4C99-9ECA-2037E16FCBA6}" type="presParOf" srcId="{DC83723B-6AC0-4D92-94F1-4F04E65303D8}" destId="{6537B98F-1EF2-4D2F-8DAE-B6157C290EC4}" srcOrd="1" destOrd="0" presId="urn:microsoft.com/office/officeart/2005/8/layout/vList2"/>
    <dgm:cxn modelId="{DA47A12C-F5DB-42DF-B04A-BA16D09527C5}" type="presParOf" srcId="{DC83723B-6AC0-4D92-94F1-4F04E65303D8}" destId="{E353CBE7-7B86-4D87-BCCA-CD27E974B2CD}" srcOrd="2" destOrd="0" presId="urn:microsoft.com/office/officeart/2005/8/layout/vList2"/>
    <dgm:cxn modelId="{F6471322-8D91-4CCB-B94F-05E1006025A2}" type="presParOf" srcId="{DC83723B-6AC0-4D92-94F1-4F04E65303D8}" destId="{7F64CF50-D45C-467C-8D38-252F40161BF3}" srcOrd="3" destOrd="0" presId="urn:microsoft.com/office/officeart/2005/8/layout/vList2"/>
    <dgm:cxn modelId="{AEC120EA-3C56-47C6-BD10-1B2B5BF21A15}" type="presParOf" srcId="{DC83723B-6AC0-4D92-94F1-4F04E65303D8}" destId="{1EB2322F-32F7-4D5F-89FA-A2400045CF5B}" srcOrd="4" destOrd="0" presId="urn:microsoft.com/office/officeart/2005/8/layout/vList2"/>
    <dgm:cxn modelId="{9B485877-F907-4A4D-A274-5865643725D7}" type="presParOf" srcId="{DC83723B-6AC0-4D92-94F1-4F04E65303D8}" destId="{B7705ACC-186F-4F57-8DB4-B5C6148AF42F}" srcOrd="5" destOrd="0" presId="urn:microsoft.com/office/officeart/2005/8/layout/vList2"/>
    <dgm:cxn modelId="{77EC2833-991E-4E68-819F-3F38FE993BE3}" type="presParOf" srcId="{DC83723B-6AC0-4D92-94F1-4F04E65303D8}" destId="{0A1494DD-E3F5-49AA-B369-3E3EAC7530B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88D3F-E7E8-40D5-A100-DC7D9DA3164C}">
      <dsp:nvSpPr>
        <dsp:cNvPr id="0" name=""/>
        <dsp:cNvSpPr/>
      </dsp:nvSpPr>
      <dsp:spPr>
        <a:xfrm>
          <a:off x="0" y="40131"/>
          <a:ext cx="10515600" cy="6926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rPr>
            <a:t>Can deposit money via direct deposit, check or cash</a:t>
          </a:r>
        </a:p>
      </dsp:txBody>
      <dsp:txXfrm>
        <a:off x="33812" y="73943"/>
        <a:ext cx="10447976" cy="625016"/>
      </dsp:txXfrm>
    </dsp:sp>
    <dsp:sp modelId="{E353CBE7-7B86-4D87-BCCA-CD27E974B2CD}">
      <dsp:nvSpPr>
        <dsp:cNvPr id="0" name=""/>
        <dsp:cNvSpPr/>
      </dsp:nvSpPr>
      <dsp:spPr>
        <a:xfrm>
          <a:off x="0" y="839331"/>
          <a:ext cx="10515600" cy="6926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rPr>
            <a:t>Can withdraw money via ATM and bank </a:t>
          </a:r>
        </a:p>
      </dsp:txBody>
      <dsp:txXfrm>
        <a:off x="33812" y="873143"/>
        <a:ext cx="10447976" cy="625016"/>
      </dsp:txXfrm>
    </dsp:sp>
    <dsp:sp modelId="{1EB2322F-32F7-4D5F-89FA-A2400045CF5B}">
      <dsp:nvSpPr>
        <dsp:cNvPr id="0" name=""/>
        <dsp:cNvSpPr/>
      </dsp:nvSpPr>
      <dsp:spPr>
        <a:xfrm>
          <a:off x="0" y="1638531"/>
          <a:ext cx="10515600" cy="6926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rPr>
            <a:t>Can use to pay needs (bills) and wants, in person and online</a:t>
          </a:r>
        </a:p>
      </dsp:txBody>
      <dsp:txXfrm>
        <a:off x="33812" y="1672343"/>
        <a:ext cx="10447976" cy="625016"/>
      </dsp:txXfrm>
    </dsp:sp>
    <dsp:sp modelId="{0A1494DD-E3F5-49AA-B369-3E3EAC7530B2}">
      <dsp:nvSpPr>
        <dsp:cNvPr id="0" name=""/>
        <dsp:cNvSpPr/>
      </dsp:nvSpPr>
      <dsp:spPr>
        <a:xfrm>
          <a:off x="0" y="2437731"/>
          <a:ext cx="10515600" cy="6926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rPr>
            <a:t>May receive a debit card, ATM card and/or checks</a:t>
          </a:r>
        </a:p>
      </dsp:txBody>
      <dsp:txXfrm>
        <a:off x="33812" y="2471543"/>
        <a:ext cx="10447976" cy="6250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88D3F-E7E8-40D5-A100-DC7D9DA3164C}">
      <dsp:nvSpPr>
        <dsp:cNvPr id="0" name=""/>
        <dsp:cNvSpPr/>
      </dsp:nvSpPr>
      <dsp:spPr>
        <a:xfrm>
          <a:off x="0" y="20404"/>
          <a:ext cx="10515600" cy="8049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rPr>
            <a:t>Can deposit money via direct deposit, check, ATM, bank and mobile app</a:t>
          </a:r>
        </a:p>
      </dsp:txBody>
      <dsp:txXfrm>
        <a:off x="39295" y="59699"/>
        <a:ext cx="10437010" cy="726370"/>
      </dsp:txXfrm>
    </dsp:sp>
    <dsp:sp modelId="{E353CBE7-7B86-4D87-BCCA-CD27E974B2CD}">
      <dsp:nvSpPr>
        <dsp:cNvPr id="0" name=""/>
        <dsp:cNvSpPr/>
      </dsp:nvSpPr>
      <dsp:spPr>
        <a:xfrm>
          <a:off x="0" y="949204"/>
          <a:ext cx="10515600" cy="8049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rPr>
            <a:t>Can withdraw money via ATM, bank, Zelle and other financial technology</a:t>
          </a:r>
        </a:p>
      </dsp:txBody>
      <dsp:txXfrm>
        <a:off x="39295" y="988499"/>
        <a:ext cx="10437010" cy="726370"/>
      </dsp:txXfrm>
    </dsp:sp>
    <dsp:sp modelId="{1EB2322F-32F7-4D5F-89FA-A2400045CF5B}">
      <dsp:nvSpPr>
        <dsp:cNvPr id="0" name=""/>
        <dsp:cNvSpPr/>
      </dsp:nvSpPr>
      <dsp:spPr>
        <a:xfrm>
          <a:off x="0" y="1878004"/>
          <a:ext cx="10515600" cy="8049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rPr>
            <a:t>May offer higher interest rates than checking accounts that will earn more money on your savings</a:t>
          </a:r>
        </a:p>
      </dsp:txBody>
      <dsp:txXfrm>
        <a:off x="39295" y="1917299"/>
        <a:ext cx="10437010" cy="726370"/>
      </dsp:txXfrm>
    </dsp:sp>
    <dsp:sp modelId="{0A1494DD-E3F5-49AA-B369-3E3EAC7530B2}">
      <dsp:nvSpPr>
        <dsp:cNvPr id="0" name=""/>
        <dsp:cNvSpPr/>
      </dsp:nvSpPr>
      <dsp:spPr>
        <a:xfrm>
          <a:off x="0" y="2806803"/>
          <a:ext cx="10515600" cy="8049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rPr>
            <a:t>Is limited by federal law to six withdrawals a month</a:t>
          </a:r>
        </a:p>
      </dsp:txBody>
      <dsp:txXfrm>
        <a:off x="39295" y="2846098"/>
        <a:ext cx="10437010" cy="7263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6EDE96-BAF2-3B40-8754-1FD1E56DF53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4D5957DC-A0E0-3549-8FF9-DD140065DBD4}"/>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fld id="{23CE4C6E-AACA-9A4C-B6BF-47833BBFAD51}" type="datetime1">
              <a:rPr lang="en-US" altLang="en-US"/>
              <a:pPr/>
              <a:t>9/5/2025</a:t>
            </a:fld>
            <a:endParaRPr lang="en-US" altLang="en-US"/>
          </a:p>
        </p:txBody>
      </p:sp>
      <p:sp>
        <p:nvSpPr>
          <p:cNvPr id="4" name="Footer Placeholder 3">
            <a:extLst>
              <a:ext uri="{FF2B5EF4-FFF2-40B4-BE49-F238E27FC236}">
                <a16:creationId xmlns:a16="http://schemas.microsoft.com/office/drawing/2014/main" id="{2D3BDD68-59C4-6D41-85E5-8423FB51A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813B4232-71E0-4B42-AB86-E50E563E80E0}"/>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B49F1E47-56AA-5A49-8FA8-2F6251CF80F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00AD97-873F-E748-B42E-1E917586D3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4C1F6D45-13F7-AA4D-9B81-E3F05CFFDE10}"/>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fld id="{00EC18E1-7FA0-C44E-8283-6D8936D530EC}" type="datetime1">
              <a:rPr lang="en-US" altLang="en-US"/>
              <a:pPr/>
              <a:t>9/5/2025</a:t>
            </a:fld>
            <a:endParaRPr lang="en-US" altLang="en-US"/>
          </a:p>
        </p:txBody>
      </p:sp>
      <p:sp>
        <p:nvSpPr>
          <p:cNvPr id="4" name="Slide Image Placeholder 3">
            <a:extLst>
              <a:ext uri="{FF2B5EF4-FFF2-40B4-BE49-F238E27FC236}">
                <a16:creationId xmlns:a16="http://schemas.microsoft.com/office/drawing/2014/main" id="{314ED79E-0123-2745-AAFD-A5BE40F6088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4B1481F-7A3B-DC4B-A427-8B9043567FD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EC764E9-8D45-F747-871D-7B85F82DF73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11B51118-7CBE-B040-B8E7-6C36ED9DE6FB}"/>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E333925F-814D-E24F-98F3-FFC4BB2310C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E9867208-695D-FF4A-81A4-E2A57C2B22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9287165D-31FC-BD41-A626-A176B2A705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For internal use by facilitators. This sample agenda mirrors the agenda in the facilitator guide. Recent updates to the curriculum appear in this slide but may not yet appear in the facilitator guide. Updates to the guides are in progress. </a:t>
            </a:r>
            <a:r>
              <a:rPr lang="en-US" altLang="en-US" dirty="0">
                <a:ea typeface="ＭＳ Ｐゴシック"/>
                <a:cs typeface="Calibri"/>
              </a:rPr>
              <a:t>Facilitators will want to keep close track of session time and balance delivering the content and encouraging discussions to keep the session one to 1.5 hours long.</a:t>
            </a:r>
          </a:p>
        </p:txBody>
      </p:sp>
      <p:sp>
        <p:nvSpPr>
          <p:cNvPr id="55300" name="Slide Number Placeholder 3">
            <a:extLst>
              <a:ext uri="{FF2B5EF4-FFF2-40B4-BE49-F238E27FC236}">
                <a16:creationId xmlns:a16="http://schemas.microsoft.com/office/drawing/2014/main" id="{31F9BCE4-48E2-4543-8519-1222536902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497454-DD73-E54E-AF5A-1E629EE40EC0}" type="slidenum">
              <a:rPr lang="en-US" altLang="en-US" sz="1200">
                <a:latin typeface="Calibri" panose="020F0502020204030204" pitchFamily="34" charset="0"/>
              </a:rPr>
              <a:pPr/>
              <a:t>1</a:t>
            </a:fld>
            <a:endParaRPr lang="en-US" altLang="en-US" sz="1200">
              <a:latin typeface="Calibri" panose="020F0502020204030204" pitchFamily="34" charset="0"/>
            </a:endParaRPr>
          </a:p>
        </p:txBody>
      </p:sp>
    </p:spTree>
    <p:extLst>
      <p:ext uri="{BB962C8B-B14F-4D97-AF65-F5344CB8AC3E}">
        <p14:creationId xmlns:p14="http://schemas.microsoft.com/office/powerpoint/2010/main" val="4141075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Familiarize yourself with the Jackson scenario in the original Key 7 Facilitator Guide content: https://assets.aecf.org/m/blogimg/aecf-keyscurriculumfacilitator-key7-2019.pdf </a:t>
            </a:r>
          </a:p>
          <a:p>
            <a:endParaRPr lang="en-US" dirty="0"/>
          </a:p>
          <a:p>
            <a:r>
              <a:rPr lang="en-US" dirty="0"/>
              <a:t>Tell the participants that you are going to talk about an example of a young person who is trying to decide on a financial institution. Summarize his situation with the statements on the slide. </a:t>
            </a:r>
          </a:p>
          <a:p>
            <a:endParaRPr lang="en-US" dirty="0"/>
          </a:p>
        </p:txBody>
      </p:sp>
      <p:sp>
        <p:nvSpPr>
          <p:cNvPr id="4" name="Slide Number Placeholder 3"/>
          <p:cNvSpPr>
            <a:spLocks noGrp="1"/>
          </p:cNvSpPr>
          <p:nvPr>
            <p:ph type="sldNum" sz="quarter" idx="5"/>
          </p:nvPr>
        </p:nvSpPr>
        <p:spPr/>
        <p:txBody>
          <a:bodyPr/>
          <a:lstStyle/>
          <a:p>
            <a:fld id="{E333925F-814D-E24F-98F3-FFC4BB2310C9}" type="slidenum">
              <a:rPr lang="en-US" altLang="en-US" smtClean="0"/>
              <a:pPr/>
              <a:t>10</a:t>
            </a:fld>
            <a:endParaRPr lang="en-US" altLang="en-US"/>
          </a:p>
        </p:txBody>
      </p:sp>
    </p:spTree>
    <p:extLst>
      <p:ext uri="{BB962C8B-B14F-4D97-AF65-F5344CB8AC3E}">
        <p14:creationId xmlns:p14="http://schemas.microsoft.com/office/powerpoint/2010/main" val="540555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Viewing these three options and the different components of the accounts, which would you recommend for Jackson? Offer a few minutes for the group to review and ask them to call out when they are ready.</a:t>
            </a:r>
          </a:p>
        </p:txBody>
      </p:sp>
      <p:sp>
        <p:nvSpPr>
          <p:cNvPr id="4" name="Slide Number Placeholder 3"/>
          <p:cNvSpPr>
            <a:spLocks noGrp="1"/>
          </p:cNvSpPr>
          <p:nvPr>
            <p:ph type="sldNum" sz="quarter" idx="5"/>
          </p:nvPr>
        </p:nvSpPr>
        <p:spPr/>
        <p:txBody>
          <a:bodyPr/>
          <a:lstStyle/>
          <a:p>
            <a:fld id="{E333925F-814D-E24F-98F3-FFC4BB2310C9}" type="slidenum">
              <a:rPr lang="en-US" altLang="en-US" smtClean="0"/>
              <a:pPr/>
              <a:t>11</a:t>
            </a:fld>
            <a:endParaRPr lang="en-US" altLang="en-US"/>
          </a:p>
        </p:txBody>
      </p:sp>
    </p:spTree>
    <p:extLst>
      <p:ext uri="{BB962C8B-B14F-4D97-AF65-F5344CB8AC3E}">
        <p14:creationId xmlns:p14="http://schemas.microsoft.com/office/powerpoint/2010/main" val="4107488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CC5DEBF8-843E-0647-B21D-5E617C2C00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861CE205-0B33-F740-9B36-E4DFA8B242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a:rPr>
              <a:t>Let the young people know that you are going to go over the impact of banking and that </a:t>
            </a:r>
            <a:r>
              <a:rPr lang="en-US" altLang="en-US" sz="2800" dirty="0">
                <a:ea typeface="ＭＳ Ｐゴシック"/>
              </a:rPr>
              <a:t>63 million adults — </a:t>
            </a:r>
            <a:r>
              <a:rPr lang="en-US" altLang="en-US" sz="2800" b="1" dirty="0">
                <a:ea typeface="ＭＳ Ｐゴシック"/>
              </a:rPr>
              <a:t>25% of US households </a:t>
            </a:r>
            <a:r>
              <a:rPr lang="en-US" altLang="en-US" sz="2800" dirty="0">
                <a:ea typeface="ＭＳ Ｐゴシック"/>
              </a:rPr>
              <a:t>— are un- or underbanked. (Source: Cities for Financial Empowerment Fund) State that having the ability to use a bank or credit union helps build financial capability. Explain that unbanked means people who don’t have an account with a financial institution and underbanked means that, while people have an account with a financial institution, they use other financial services, such as check cashers or payday loans that cost more than using the services at the financial institution. </a:t>
            </a:r>
          </a:p>
          <a:p>
            <a:pPr eaLnBrk="1" hangingPunct="1">
              <a:spcBef>
                <a:spcPct val="0"/>
              </a:spcBef>
            </a:pPr>
            <a:endParaRPr lang="en-US" altLang="en-US" dirty="0"/>
          </a:p>
          <a:p>
            <a:pPr eaLnBrk="1" hangingPunct="1">
              <a:spcBef>
                <a:spcPct val="0"/>
              </a:spcBef>
            </a:pPr>
            <a:r>
              <a:rPr lang="en-US" altLang="en-US" dirty="0"/>
              <a:t>Discuss the table and ask someone to read the average monthly income for someone who is unbanked and someone who is banked. Do the same for each line. </a:t>
            </a:r>
          </a:p>
          <a:p>
            <a:pPr eaLnBrk="1" hangingPunct="1">
              <a:spcBef>
                <a:spcPct val="0"/>
              </a:spcBef>
            </a:pPr>
            <a:endParaRPr lang="en-US" altLang="en-US" dirty="0"/>
          </a:p>
          <a:p>
            <a:pPr eaLnBrk="1" hangingPunct="1">
              <a:spcBef>
                <a:spcPct val="0"/>
              </a:spcBef>
            </a:pPr>
            <a:r>
              <a:rPr lang="en-US" altLang="en-US" dirty="0"/>
              <a:t>Emphasize the pros of using a financial institution already covered, including the points of cash savings and credit score noted on this slide. (Source: CFE Bank On program). </a:t>
            </a:r>
          </a:p>
          <a:p>
            <a:pPr eaLnBrk="1" hangingPunct="1">
              <a:spcBef>
                <a:spcPct val="0"/>
              </a:spcBef>
            </a:pPr>
            <a:r>
              <a:rPr lang="en-US" altLang="en-US" dirty="0"/>
              <a:t> </a:t>
            </a:r>
          </a:p>
          <a:p>
            <a:pPr eaLnBrk="1" hangingPunct="1">
              <a:spcBef>
                <a:spcPct val="0"/>
              </a:spcBef>
            </a:pPr>
            <a:r>
              <a:rPr lang="en-US" altLang="en-US" dirty="0">
                <a:ea typeface="ＭＳ Ｐゴシック"/>
              </a:rPr>
              <a:t>Mention that unbanked clients who </a:t>
            </a:r>
            <a:r>
              <a:rPr lang="en-US" altLang="en-US" b="1" dirty="0">
                <a:ea typeface="ＭＳ Ｐゴシック"/>
              </a:rPr>
              <a:t>became banked during financial counseling </a:t>
            </a:r>
            <a:r>
              <a:rPr lang="en-US" altLang="en-US" dirty="0">
                <a:ea typeface="ＭＳ Ｐゴシック"/>
              </a:rPr>
              <a:t>were almost</a:t>
            </a:r>
            <a:r>
              <a:rPr lang="en-US" altLang="en-US" b="1" i="1" dirty="0">
                <a:ea typeface="ＭＳ Ｐゴシック"/>
              </a:rPr>
              <a:t> eight times more likely </a:t>
            </a:r>
            <a:r>
              <a:rPr lang="en-US" altLang="en-US" dirty="0">
                <a:ea typeface="ＭＳ Ｐゴシック"/>
              </a:rPr>
              <a:t>to increase their savings.</a:t>
            </a:r>
            <a:endParaRPr lang="en-US" altLang="en-US" dirty="0">
              <a:ea typeface="ＭＳ Ｐゴシック"/>
              <a:cs typeface="Calibri"/>
            </a:endParaRPr>
          </a:p>
          <a:p>
            <a:pPr eaLnBrk="1" hangingPunct="1">
              <a:spcBef>
                <a:spcPct val="0"/>
              </a:spcBef>
            </a:pPr>
            <a:endParaRPr lang="en-US" altLang="en-US" dirty="0"/>
          </a:p>
          <a:p>
            <a:pPr eaLnBrk="1" hangingPunct="1">
              <a:spcBef>
                <a:spcPct val="0"/>
              </a:spcBef>
            </a:pPr>
            <a:r>
              <a:rPr lang="en-US" altLang="en-US" dirty="0">
                <a:ea typeface="ＭＳ Ｐゴシック"/>
              </a:rPr>
              <a:t>Using and having a relationship with a financial institution remains the safest option IF you know how to use them. Let them know you will cover how to use these accounts in this session. </a:t>
            </a:r>
            <a:endParaRPr lang="en-US" altLang="en-US" dirty="0">
              <a:ea typeface="ＭＳ Ｐゴシック"/>
              <a:cs typeface="Calibri"/>
            </a:endParaRP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 </a:t>
            </a:r>
          </a:p>
          <a:p>
            <a:pPr eaLnBrk="1" hangingPunct="1">
              <a:spcBef>
                <a:spcPct val="0"/>
              </a:spcBef>
            </a:pPr>
            <a:endParaRPr lang="en-US" altLang="en-US" dirty="0"/>
          </a:p>
        </p:txBody>
      </p:sp>
      <p:sp>
        <p:nvSpPr>
          <p:cNvPr id="70660" name="Slide Number Placeholder 3">
            <a:extLst>
              <a:ext uri="{FF2B5EF4-FFF2-40B4-BE49-F238E27FC236}">
                <a16:creationId xmlns:a16="http://schemas.microsoft.com/office/drawing/2014/main" id="{4F510690-16E5-1D4E-9194-72680B4AE9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975802-7CD8-7248-AF0E-4F1E728F7B70}" type="slidenum">
              <a:rPr lang="en-US" altLang="en-US" sz="1200">
                <a:latin typeface="Calibri" panose="020F0502020204030204" pitchFamily="34" charset="0"/>
              </a:rPr>
              <a:pPr/>
              <a:t>12</a:t>
            </a:fld>
            <a:endParaRPr lang="en-US" altLang="en-US"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rPr>
              <a:t>Source for FDIC Survey: </a:t>
            </a:r>
            <a:r>
              <a:rPr lang="en-US" dirty="0"/>
              <a:t>https://www.fdic.gov/household-survey/2023-fdic-national-survey-unbanked-and-underbanked-households-executive-summary</a:t>
            </a:r>
          </a:p>
        </p:txBody>
      </p:sp>
      <p:sp>
        <p:nvSpPr>
          <p:cNvPr id="4" name="Slide Number Placeholder 3"/>
          <p:cNvSpPr>
            <a:spLocks noGrp="1"/>
          </p:cNvSpPr>
          <p:nvPr>
            <p:ph type="sldNum" sz="quarter" idx="5"/>
          </p:nvPr>
        </p:nvSpPr>
        <p:spPr/>
        <p:txBody>
          <a:bodyPr/>
          <a:lstStyle/>
          <a:p>
            <a:fld id="{E333925F-814D-E24F-98F3-FFC4BB2310C9}" type="slidenum">
              <a:rPr lang="en-US" altLang="en-US" smtClean="0"/>
              <a:pPr/>
              <a:t>13</a:t>
            </a:fld>
            <a:endParaRPr lang="en-US" altLang="en-US"/>
          </a:p>
        </p:txBody>
      </p:sp>
    </p:spTree>
    <p:extLst>
      <p:ext uri="{BB962C8B-B14F-4D97-AF65-F5344CB8AC3E}">
        <p14:creationId xmlns:p14="http://schemas.microsoft.com/office/powerpoint/2010/main" val="2420927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E62BA20A-B393-624C-A40D-0EF21C7158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C2841EAE-DE01-E746-93BF-8DBC601191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Discuss the features of a checking account. Let the young people know they can use checking accounts to deposit money, pay their bills, make purchases in person and online, and access cash. When they open a checking account, you often get checks and a debit card that are linked to it. A check is a document that you complete that orders your bank or credit union to pay someone else — the payee. Checks can be declined for nonsufficient funds if you do not have enough money in the account when the payee presents the check for payment. This is commonly called “bouncing a check.” If your check is declined, you may owe fees to both your bank or credit union and the business that tried to cash your check. Debit cards look like credit cards because have a card network logo like Visa or MasterCard. </a:t>
            </a:r>
          </a:p>
          <a:p>
            <a:pPr eaLnBrk="1" hangingPunct="1">
              <a:spcBef>
                <a:spcPct val="0"/>
              </a:spcBef>
            </a:pPr>
            <a:endParaRPr lang="en-US" altLang="en-US" dirty="0"/>
          </a:p>
          <a:p>
            <a:pPr eaLnBrk="1" hangingPunct="1">
              <a:spcBef>
                <a:spcPct val="0"/>
              </a:spcBef>
            </a:pPr>
            <a:r>
              <a:rPr lang="en-US" altLang="en-US" dirty="0"/>
              <a:t>Create a poll with ideas below on how to know the balance in the checking account, to avoid spending more than is available. Discuss and get ideas from participants on how to know the balance in their account at all times. </a:t>
            </a:r>
          </a:p>
          <a:p>
            <a:pPr eaLnBrk="1" hangingPunct="1">
              <a:spcBef>
                <a:spcPct val="0"/>
              </a:spcBef>
            </a:pPr>
            <a:endParaRPr lang="en-US" altLang="en-US" dirty="0"/>
          </a:p>
          <a:p>
            <a:pPr eaLnBrk="1" hangingPunct="1">
              <a:spcBef>
                <a:spcPct val="0"/>
              </a:spcBef>
            </a:pPr>
            <a:r>
              <a:rPr lang="en-US" altLang="en-US" dirty="0"/>
              <a:t>Check the app on my phone on a daily basis (Yes)</a:t>
            </a:r>
          </a:p>
          <a:p>
            <a:pPr eaLnBrk="1" hangingPunct="1">
              <a:spcBef>
                <a:spcPct val="0"/>
              </a:spcBef>
            </a:pPr>
            <a:r>
              <a:rPr lang="en-US" altLang="en-US" dirty="0"/>
              <a:t>Keep a written record of my account (Yes)</a:t>
            </a:r>
          </a:p>
          <a:p>
            <a:pPr eaLnBrk="1" hangingPunct="1">
              <a:spcBef>
                <a:spcPct val="0"/>
              </a:spcBef>
            </a:pPr>
            <a:r>
              <a:rPr lang="en-US" altLang="en-US" dirty="0"/>
              <a:t>Hope there is enough in the account (No)</a:t>
            </a:r>
          </a:p>
          <a:p>
            <a:pPr eaLnBrk="1" hangingPunct="1">
              <a:spcBef>
                <a:spcPct val="0"/>
              </a:spcBef>
            </a:pPr>
            <a:endParaRPr lang="en-US" altLang="en-US" dirty="0"/>
          </a:p>
        </p:txBody>
      </p:sp>
      <p:sp>
        <p:nvSpPr>
          <p:cNvPr id="72708" name="Slide Number Placeholder 3">
            <a:extLst>
              <a:ext uri="{FF2B5EF4-FFF2-40B4-BE49-F238E27FC236}">
                <a16:creationId xmlns:a16="http://schemas.microsoft.com/office/drawing/2014/main" id="{A00C36DD-95BD-634F-AF5A-CB49724541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2A475D-096B-784B-83D3-03AC7380754B}" type="slidenum">
              <a:rPr lang="en-US" altLang="en-US" sz="1200">
                <a:latin typeface="Calibri" panose="020F0502020204030204" pitchFamily="34" charset="0"/>
              </a:rPr>
              <a:pPr/>
              <a:t>14</a:t>
            </a:fld>
            <a:endParaRPr lang="en-US" altLang="en-US"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EDC29556-4C89-1B4E-B8D6-7AA07FA843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9DAEE7F7-CF95-764A-BB7F-583604FC95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Read this CFPB article to understand Overdraft Regulation: https://</a:t>
            </a:r>
            <a:r>
              <a:rPr lang="en-US" altLang="en-US" dirty="0" err="1"/>
              <a:t>www.consumerfinance.gov</a:t>
            </a:r>
            <a:r>
              <a:rPr lang="en-US" altLang="en-US" dirty="0"/>
              <a:t>/about-us/blog/understanding-overdraft-opt-choice/</a:t>
            </a:r>
          </a:p>
          <a:p>
            <a:pPr eaLnBrk="1" hangingPunct="1">
              <a:spcBef>
                <a:spcPct val="0"/>
              </a:spcBef>
            </a:pPr>
            <a:endParaRPr lang="en-US" altLang="en-US" dirty="0"/>
          </a:p>
          <a:p>
            <a:pPr eaLnBrk="1" hangingPunct="1">
              <a:spcBef>
                <a:spcPct val="0"/>
              </a:spcBef>
            </a:pPr>
            <a:r>
              <a:rPr lang="en-US" altLang="en-US" dirty="0"/>
              <a:t>Define overdraft protection. Explain that your card will generally be declined if you don’t have enough money in your account to cover a debit purchase or ATM withdrawal. This is called an overdraft. If you have “opted in” to an overdraft program, your bank or credit union may charge you a fee for covering the cost of a debit purchase or ATM withdrawal that is more than what you have in your account. Your bank or credit union will also require you to repay the overdraft. Overdraft is offered but is not required. If the young person does not choose to opt into overdraft protection, their purchase will be declined. However, if they write a check for an amount beyond what they have in the account, the financial institution may honor the check and charge an overdraft fee. </a:t>
            </a:r>
          </a:p>
          <a:p>
            <a:pPr eaLnBrk="1" hangingPunct="1">
              <a:spcBef>
                <a:spcPct val="0"/>
              </a:spcBef>
            </a:pPr>
            <a:endParaRPr lang="en-US" altLang="en-US" dirty="0"/>
          </a:p>
          <a:p>
            <a:pPr eaLnBrk="1" hangingPunct="1">
              <a:spcBef>
                <a:spcPct val="0"/>
              </a:spcBef>
            </a:pPr>
            <a:r>
              <a:rPr lang="en-US" altLang="en-US" dirty="0"/>
              <a:t>Emphasize that paying overdraft fees reduces the amount of money they have to spend on things they need or want. Reemphasize the need to track the balance in their account at all times. </a:t>
            </a:r>
          </a:p>
        </p:txBody>
      </p:sp>
      <p:sp>
        <p:nvSpPr>
          <p:cNvPr id="74756" name="Slide Number Placeholder 3">
            <a:extLst>
              <a:ext uri="{FF2B5EF4-FFF2-40B4-BE49-F238E27FC236}">
                <a16:creationId xmlns:a16="http://schemas.microsoft.com/office/drawing/2014/main" id="{93F4C52E-76DD-C647-AE90-0342810B11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050324A-056A-874A-94DC-2C32BFD182D9}" type="slidenum">
              <a:rPr lang="en-US" altLang="en-US" sz="1200">
                <a:latin typeface="Calibri" panose="020F0502020204030204" pitchFamily="34" charset="0"/>
              </a:rPr>
              <a:pPr/>
              <a:t>15</a:t>
            </a:fld>
            <a:endParaRPr lang="en-US" altLang="en-US" sz="120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E62BA20A-B393-624C-A40D-0EF21C7158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C2841EAE-DE01-E746-93BF-8DBC601191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Review the features of a Savings Account including that money can be deposited into it either automatically from their checking account or by putting cash in. A savings account is an excellent way to keep emergency cash for unexpected emergencies or life events. Most savings accounts offer interest, although it might be a small amount. They can get money from their savings by using an ATM or transfer online to their checking. It’s important to note that savings account withdrawals are limited to six times in a month, by federal law. </a:t>
            </a:r>
          </a:p>
          <a:p>
            <a:pPr eaLnBrk="1" hangingPunct="1">
              <a:spcBef>
                <a:spcPct val="0"/>
              </a:spcBef>
            </a:pPr>
            <a:endParaRPr lang="en-US" altLang="en-US" dirty="0"/>
          </a:p>
        </p:txBody>
      </p:sp>
      <p:sp>
        <p:nvSpPr>
          <p:cNvPr id="72708" name="Slide Number Placeholder 3">
            <a:extLst>
              <a:ext uri="{FF2B5EF4-FFF2-40B4-BE49-F238E27FC236}">
                <a16:creationId xmlns:a16="http://schemas.microsoft.com/office/drawing/2014/main" id="{A00C36DD-95BD-634F-AF5A-CB49724541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2A475D-096B-784B-83D3-03AC7380754B}" type="slidenum">
              <a:rPr lang="en-US" altLang="en-US" sz="1200">
                <a:latin typeface="Calibri" panose="020F0502020204030204" pitchFamily="34" charset="0"/>
              </a:rPr>
              <a:pPr/>
              <a:t>16</a:t>
            </a:fld>
            <a:endParaRPr lang="en-US" altLang="en-US" sz="1200">
              <a:latin typeface="Calibri" panose="020F0502020204030204" pitchFamily="34" charset="0"/>
            </a:endParaRPr>
          </a:p>
        </p:txBody>
      </p:sp>
    </p:spTree>
    <p:extLst>
      <p:ext uri="{BB962C8B-B14F-4D97-AF65-F5344CB8AC3E}">
        <p14:creationId xmlns:p14="http://schemas.microsoft.com/office/powerpoint/2010/main" val="3597645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17606C42-3F31-4D44-9C56-93BB3E1353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7E4C3F7D-D07A-0844-AB83-4D964ECB79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 Tell the young people that there are differences in the cards they may have in their wallets. Ask If they know the difference between a credit card and a debit card? Ask a participant to read the items listed under Credit Card. Ask another to read the items under the Debit Card. Note the items that are in the center, which both a credit card and debit card have in common. </a:t>
            </a:r>
          </a:p>
          <a:p>
            <a:pPr eaLnBrk="1" hangingPunct="1">
              <a:spcBef>
                <a:spcPct val="0"/>
              </a:spcBef>
            </a:pPr>
            <a:endParaRPr lang="en-US" altLang="en-US" dirty="0"/>
          </a:p>
          <a:p>
            <a:pPr eaLnBrk="1" hangingPunct="1">
              <a:spcBef>
                <a:spcPct val="0"/>
              </a:spcBef>
            </a:pPr>
            <a:r>
              <a:rPr lang="en-US" altLang="en-US" dirty="0"/>
              <a:t>Ask someone to explain how a credit card works. Ensure they know that credit cards are not connected to a bank account. You borrow money when you use a credit card. Then you pay off the money you borrowed — in full or part of it — when the bill is due. Explain that interest will be charged if not paid off in full and late fees will be charged if it’s not paid on time. It does build a positive credit score if used wisely, and if a card is lost or stolen, what they would owe is limited to $50 IF IT IS reported.</a:t>
            </a:r>
          </a:p>
          <a:p>
            <a:pPr eaLnBrk="1" hangingPunct="1">
              <a:spcBef>
                <a:spcPct val="0"/>
              </a:spcBef>
            </a:pPr>
            <a:r>
              <a:rPr lang="en-US" altLang="en-US" dirty="0"/>
              <a:t> </a:t>
            </a:r>
          </a:p>
          <a:p>
            <a:pPr eaLnBrk="1" hangingPunct="1">
              <a:spcBef>
                <a:spcPct val="0"/>
              </a:spcBef>
            </a:pPr>
            <a:r>
              <a:rPr lang="en-US" altLang="en-US" dirty="0"/>
              <a:t>Let them know that:</a:t>
            </a:r>
          </a:p>
          <a:p>
            <a:pPr marL="171450" indent="-171450" eaLnBrk="1" hangingPunct="1">
              <a:spcBef>
                <a:spcPct val="0"/>
              </a:spcBef>
              <a:buFont typeface="Arial" panose="020B0604020202020204" pitchFamily="34" charset="0"/>
              <a:buChar char="•"/>
            </a:pPr>
            <a:r>
              <a:rPr lang="en-US" altLang="en-US" b="0" dirty="0"/>
              <a:t>A debit card is </a:t>
            </a:r>
            <a:r>
              <a:rPr lang="en-US" altLang="en-US" dirty="0"/>
              <a:t>linked to their checking account.</a:t>
            </a:r>
          </a:p>
          <a:p>
            <a:pPr marL="171450" indent="-171450" eaLnBrk="1" hangingPunct="1">
              <a:spcBef>
                <a:spcPct val="0"/>
              </a:spcBef>
              <a:buFont typeface="Arial" panose="020B0604020202020204" pitchFamily="34" charset="0"/>
              <a:buChar char="•"/>
            </a:pPr>
            <a:r>
              <a:rPr lang="en-US" altLang="en-US" dirty="0"/>
              <a:t>If the card is lost or stolen, what you owe is limited to $50 if the bank is notified within two days, $500 if reported within three to 60 days, unlimited if reported past 60 days (of statement or posting for an online statement). </a:t>
            </a:r>
          </a:p>
          <a:p>
            <a:pPr marL="171450" indent="-171450" eaLnBrk="1" hangingPunct="1">
              <a:spcBef>
                <a:spcPct val="0"/>
              </a:spcBef>
              <a:buFont typeface="Arial" panose="020B0604020202020204" pitchFamily="34" charset="0"/>
              <a:buChar char="•"/>
            </a:pPr>
            <a:r>
              <a:rPr lang="en-US" altLang="en-US" dirty="0"/>
              <a:t>A debit card is a convenient alternative to carrying cash but still using your own money. </a:t>
            </a:r>
          </a:p>
          <a:p>
            <a:pPr marL="171450" indent="-171450" eaLnBrk="1" hangingPunct="1">
              <a:spcBef>
                <a:spcPct val="0"/>
              </a:spcBef>
              <a:buFont typeface="Arial" panose="020B0604020202020204" pitchFamily="34" charset="0"/>
              <a:buChar char="•"/>
            </a:pPr>
            <a:r>
              <a:rPr lang="en-US" altLang="en-US" dirty="0"/>
              <a:t>Use of a debit card does not build your credit history. </a:t>
            </a:r>
          </a:p>
          <a:p>
            <a:pPr eaLnBrk="1" hangingPunct="1">
              <a:spcBef>
                <a:spcPct val="0"/>
              </a:spcBef>
            </a:pPr>
            <a:endParaRPr lang="en-US" altLang="en-US" dirty="0"/>
          </a:p>
        </p:txBody>
      </p:sp>
      <p:sp>
        <p:nvSpPr>
          <p:cNvPr id="78852" name="Slide Number Placeholder 3">
            <a:extLst>
              <a:ext uri="{FF2B5EF4-FFF2-40B4-BE49-F238E27FC236}">
                <a16:creationId xmlns:a16="http://schemas.microsoft.com/office/drawing/2014/main" id="{789F95A5-A047-E44A-93AA-C9A91052C5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7CC5BF7-7321-5F40-BEA5-6A7C2E3B7CA4}" type="slidenum">
              <a:rPr lang="en-US" altLang="en-US" sz="1200">
                <a:latin typeface="Calibri" panose="020F0502020204030204" pitchFamily="34" charset="0"/>
              </a:rPr>
              <a:pPr/>
              <a:t>17</a:t>
            </a:fld>
            <a:endParaRPr lang="en-US" altLang="en-US" sz="1200">
              <a:latin typeface="Calibri" panose="020F0502020204030204" pitchFamily="34" charset="0"/>
            </a:endParaRPr>
          </a:p>
        </p:txBody>
      </p:sp>
    </p:spTree>
    <p:extLst>
      <p:ext uri="{BB962C8B-B14F-4D97-AF65-F5344CB8AC3E}">
        <p14:creationId xmlns:p14="http://schemas.microsoft.com/office/powerpoint/2010/main" val="4231214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CA77404C-A2CC-5049-AD10-DDFDC1DBC1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B386A90A-A241-3748-AA0B-5DA0FC97C1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Ask if anyone has ever used a prepaid card? Ask for their opinion on using it and how they use it. Make sure you cover that a prepaid card looks like a debit card, but it’s not linked to an account. You load money onto a card in person, by phone, online or through a mobile app. You can’t spend more money than you have loaded onto your prepaid card. With most prepaid cards, you can use the card anywhere you can use a debit card. This includes withdrawing cash from an ATM. Like credit and debit cards linked to checking accounts, they typically have a credit card network logo like Visa, Mastercard, American Express or Discover on them. But they are NOT credit cards, and they do not help you build a credit history.</a:t>
            </a:r>
          </a:p>
          <a:p>
            <a:pPr eaLnBrk="1" hangingPunct="1">
              <a:spcBef>
                <a:spcPct val="0"/>
              </a:spcBef>
            </a:pPr>
            <a:endParaRPr lang="en-US" altLang="en-US" dirty="0"/>
          </a:p>
          <a:p>
            <a:pPr eaLnBrk="1" hangingPunct="1">
              <a:spcBef>
                <a:spcPct val="0"/>
              </a:spcBef>
            </a:pPr>
            <a:r>
              <a:rPr lang="en-US" altLang="en-US" dirty="0"/>
              <a:t>Let them know the details of an ATM Card:</a:t>
            </a:r>
          </a:p>
          <a:p>
            <a:pPr marL="171450" indent="-171450" eaLnBrk="1" hangingPunct="1">
              <a:spcBef>
                <a:spcPct val="0"/>
              </a:spcBef>
              <a:buFont typeface="Arial" panose="020B0604020202020204" pitchFamily="34" charset="0"/>
              <a:buChar char="•"/>
            </a:pPr>
            <a:r>
              <a:rPr lang="en-US" altLang="en-US" dirty="0"/>
              <a:t>Money comes from your checking or savings account. </a:t>
            </a:r>
          </a:p>
          <a:p>
            <a:pPr marL="171450" indent="-171450" eaLnBrk="1" hangingPunct="1">
              <a:spcBef>
                <a:spcPct val="0"/>
              </a:spcBef>
              <a:buFont typeface="Arial" panose="020B0604020202020204" pitchFamily="34" charset="0"/>
              <a:buChar char="•"/>
            </a:pPr>
            <a:r>
              <a:rPr lang="en-US" altLang="en-US" dirty="0"/>
              <a:t>If card is lost or stolen, it is the same as a debit card. </a:t>
            </a:r>
          </a:p>
          <a:p>
            <a:pPr marL="171450" indent="-171450" eaLnBrk="1" hangingPunct="1">
              <a:spcBef>
                <a:spcPct val="0"/>
              </a:spcBef>
              <a:buFont typeface="Arial" panose="020B0604020202020204" pitchFamily="34" charset="0"/>
              <a:buChar char="•"/>
            </a:pPr>
            <a:r>
              <a:rPr lang="en-US" altLang="en-US" dirty="0"/>
              <a:t>A way to deposit and get cash before or after banking hours. </a:t>
            </a:r>
          </a:p>
          <a:p>
            <a:pPr marL="171450" indent="-171450" eaLnBrk="1" hangingPunct="1">
              <a:spcBef>
                <a:spcPct val="0"/>
              </a:spcBef>
              <a:buFont typeface="Arial" panose="020B0604020202020204" pitchFamily="34" charset="0"/>
              <a:buChar char="•"/>
            </a:pPr>
            <a:r>
              <a:rPr lang="en-US" altLang="en-US" dirty="0"/>
              <a:t>Can’t take out cash you do not have. </a:t>
            </a:r>
          </a:p>
          <a:p>
            <a:pPr marL="171450" indent="-171450" eaLnBrk="1" hangingPunct="1">
              <a:spcBef>
                <a:spcPct val="0"/>
              </a:spcBef>
              <a:buFont typeface="Arial" panose="020B0604020202020204" pitchFamily="34" charset="0"/>
              <a:buChar char="•"/>
            </a:pPr>
            <a:r>
              <a:rPr lang="en-US" altLang="en-US" dirty="0"/>
              <a:t>Use of this product does not build your credit history. </a:t>
            </a:r>
          </a:p>
          <a:p>
            <a:pPr marL="171450" indent="-171450" eaLnBrk="1" hangingPunct="1">
              <a:spcBef>
                <a:spcPct val="0"/>
              </a:spcBef>
              <a:buFont typeface="Arial" panose="020B0604020202020204" pitchFamily="34" charset="0"/>
              <a:buChar char="•"/>
            </a:pPr>
            <a:r>
              <a:rPr lang="en-US" altLang="en-US" dirty="0"/>
              <a:t>Cannot make a purchase directly from a merchant.</a:t>
            </a:r>
          </a:p>
          <a:p>
            <a:pPr eaLnBrk="1" hangingPunct="1">
              <a:spcBef>
                <a:spcPct val="0"/>
              </a:spcBef>
              <a:buFontTx/>
              <a:buChar char="•"/>
            </a:pPr>
            <a:endParaRPr lang="en-US" altLang="en-US" dirty="0"/>
          </a:p>
          <a:p>
            <a:pPr eaLnBrk="1" hangingPunct="1">
              <a:spcBef>
                <a:spcPct val="0"/>
              </a:spcBef>
            </a:pPr>
            <a:r>
              <a:rPr lang="en-US" altLang="en-US" dirty="0"/>
              <a:t>Emphasize that it is critical to know where these cards are at all times and to report any stolen or missing cards immediately. </a:t>
            </a:r>
          </a:p>
          <a:p>
            <a:pPr eaLnBrk="1" hangingPunct="1">
              <a:spcBef>
                <a:spcPct val="0"/>
              </a:spcBef>
            </a:pPr>
            <a:endParaRPr lang="en-US" altLang="en-US" dirty="0"/>
          </a:p>
        </p:txBody>
      </p:sp>
      <p:sp>
        <p:nvSpPr>
          <p:cNvPr id="80900" name="Slide Number Placeholder 3">
            <a:extLst>
              <a:ext uri="{FF2B5EF4-FFF2-40B4-BE49-F238E27FC236}">
                <a16:creationId xmlns:a16="http://schemas.microsoft.com/office/drawing/2014/main" id="{EC683DF5-A90F-6A43-B7F5-5B90DF0143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66D2E19-BC83-0A43-870D-9B719B37B8C3}" type="slidenum">
              <a:rPr lang="en-US" altLang="en-US" sz="1200">
                <a:latin typeface="Calibri" panose="020F0502020204030204" pitchFamily="34" charset="0"/>
              </a:rPr>
              <a:pPr/>
              <a:t>18</a:t>
            </a:fld>
            <a:endParaRPr lang="en-US" altLang="en-US" sz="120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668A09F0-8BB1-7C4E-BEB4-D671AA53E0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17457AB6-04C6-8A4B-83D5-72954D25D526}"/>
              </a:ext>
            </a:extLst>
          </p:cNvPr>
          <p:cNvSpPr>
            <a:spLocks noGrp="1" noChangeArrowheads="1"/>
          </p:cNvSpPr>
          <p:nvPr>
            <p:ph type="body" idx="1"/>
          </p:nvPr>
        </p:nvSpPr>
        <p:spPr bwMode="auto">
          <a:xfrm>
            <a:off x="685800" y="4400550"/>
            <a:ext cx="5486400" cy="4106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Ask the participants if they know someone who has used a payday loan or purchased furniture from a rent-to-own store. Refer to the scenarios in Key 3 (Jamal and Danielle) where they used a rent-to-own store and a payday loan to help connect those stories to this content. </a:t>
            </a:r>
          </a:p>
          <a:p>
            <a:pPr eaLnBrk="1" hangingPunct="1">
              <a:spcBef>
                <a:spcPct val="0"/>
              </a:spcBef>
            </a:pPr>
            <a:endParaRPr lang="en-US" altLang="en-US" dirty="0"/>
          </a:p>
          <a:p>
            <a:pPr eaLnBrk="1" hangingPunct="1">
              <a:spcBef>
                <a:spcPct val="0"/>
              </a:spcBef>
            </a:pPr>
            <a:r>
              <a:rPr lang="en-US" altLang="en-US" dirty="0"/>
              <a:t>State that there are other companies who provide financial services such as a rent-to-own store that offers a person low monthly payments for a sofa or TV. They are basically loaning the person money based on the agreement that these payments will be made on time. But when added up, it costs a lot more in the “rent” that was paid for the item than buying the item at a traditional store. Payday loans offer someone small dollar amounts needed before the person gets their pay or income, but again at very high interest rates. </a:t>
            </a:r>
          </a:p>
          <a:p>
            <a:pPr eaLnBrk="1" hangingPunct="1">
              <a:spcBef>
                <a:spcPct val="0"/>
              </a:spcBef>
            </a:pPr>
            <a:endParaRPr lang="en-US" altLang="en-US" dirty="0"/>
          </a:p>
          <a:p>
            <a:pPr eaLnBrk="1" hangingPunct="1">
              <a:spcBef>
                <a:spcPct val="0"/>
              </a:spcBef>
            </a:pPr>
            <a:r>
              <a:rPr lang="en-US" altLang="en-US" dirty="0"/>
              <a:t>Ask a young person to read the questions to ask before considering any of these alternatives to getting a loan at traditional banks/credit unions. </a:t>
            </a:r>
          </a:p>
          <a:p>
            <a:pPr eaLnBrk="1" hangingPunct="1">
              <a:spcBef>
                <a:spcPct val="0"/>
              </a:spcBef>
            </a:pPr>
            <a:endParaRPr lang="en-US" altLang="en-US" dirty="0"/>
          </a:p>
        </p:txBody>
      </p:sp>
      <p:sp>
        <p:nvSpPr>
          <p:cNvPr id="82948" name="Slide Number Placeholder 3">
            <a:extLst>
              <a:ext uri="{FF2B5EF4-FFF2-40B4-BE49-F238E27FC236}">
                <a16:creationId xmlns:a16="http://schemas.microsoft.com/office/drawing/2014/main" id="{981953EF-D4D0-9841-AE8A-3A5FBF6DC0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059A808-27D0-CB4C-A83D-4001496D209B}" type="slidenum">
              <a:rPr lang="en-US" altLang="en-US" sz="1200">
                <a:latin typeface="Calibri" panose="020F0502020204030204" pitchFamily="34" charset="0"/>
              </a:rPr>
              <a:pPr/>
              <a:t>19</a:t>
            </a:fld>
            <a:endParaRPr lang="en-US" altLang="en-US" sz="1200">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Facilitator: Introduce yourself. Ask participants to take themselves off mute and say their names, or if they are more comfortable, they may say hello by putting their name in the chat box. </a:t>
            </a:r>
          </a:p>
          <a:p>
            <a:endParaRPr lang="en-US" dirty="0"/>
          </a:p>
        </p:txBody>
      </p:sp>
      <p:sp>
        <p:nvSpPr>
          <p:cNvPr id="4" name="Slide Number Placeholder 3"/>
          <p:cNvSpPr>
            <a:spLocks noGrp="1"/>
          </p:cNvSpPr>
          <p:nvPr>
            <p:ph type="sldNum" sz="quarter" idx="5"/>
          </p:nvPr>
        </p:nvSpPr>
        <p:spPr/>
        <p:txBody>
          <a:bodyPr/>
          <a:lstStyle/>
          <a:p>
            <a:fld id="{E333925F-814D-E24F-98F3-FFC4BB2310C9}" type="slidenum">
              <a:rPr lang="en-US" altLang="en-US" smtClean="0"/>
              <a:pPr/>
              <a:t>2</a:t>
            </a:fld>
            <a:endParaRPr lang="en-US" altLang="en-US"/>
          </a:p>
        </p:txBody>
      </p:sp>
    </p:spTree>
    <p:extLst>
      <p:ext uri="{BB962C8B-B14F-4D97-AF65-F5344CB8AC3E}">
        <p14:creationId xmlns:p14="http://schemas.microsoft.com/office/powerpoint/2010/main" val="1025165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Payday loans — a short-term (often two-week) loan secured with a post-dated check or authorization to debit your checking account. A post-dated check is one written for a date in the future. Payday lenders make money because customers must renew these loans over and over again. Each time, they charge fees. </a:t>
            </a:r>
          </a:p>
          <a:p>
            <a:endParaRPr lang="en-US" dirty="0"/>
          </a:p>
          <a:p>
            <a:r>
              <a:rPr lang="en-US" dirty="0"/>
              <a:t>People often turn to high-cost loans to pay bills. Why? They don’t have enough money. </a:t>
            </a:r>
          </a:p>
          <a:p>
            <a:endParaRPr lang="en-US" b="1" dirty="0"/>
          </a:p>
          <a:p>
            <a:r>
              <a:rPr lang="en-US" b="1" dirty="0"/>
              <a:t>ASK GROUP, WHAT ARE SOME IDEAS ON HOW TO GET HELP TO AVOID SHORT-TERM HIGH-COST LOANS?</a:t>
            </a:r>
          </a:p>
          <a:p>
            <a:r>
              <a:rPr lang="en-US" dirty="0"/>
              <a:t>A budget may help you avoid this situation. But if you do get into a bind, identify trusted adults that can help you find other options for paying your bills and avoiding high-cost lenders. It could be a school counselor, someone who works at a bank or credit union or staff in a program you participate in. Remember you are going to them for help identifying options, not for money to pay your bills</a:t>
            </a:r>
          </a:p>
        </p:txBody>
      </p:sp>
      <p:sp>
        <p:nvSpPr>
          <p:cNvPr id="4" name="Slide Number Placeholder 3"/>
          <p:cNvSpPr>
            <a:spLocks noGrp="1"/>
          </p:cNvSpPr>
          <p:nvPr>
            <p:ph type="sldNum" sz="quarter" idx="5"/>
          </p:nvPr>
        </p:nvSpPr>
        <p:spPr/>
        <p:txBody>
          <a:bodyPr/>
          <a:lstStyle/>
          <a:p>
            <a:fld id="{E333925F-814D-E24F-98F3-FFC4BB2310C9}" type="slidenum">
              <a:rPr lang="en-US" altLang="en-US" smtClean="0"/>
              <a:pPr/>
              <a:t>20</a:t>
            </a:fld>
            <a:endParaRPr lang="en-US" altLang="en-US"/>
          </a:p>
        </p:txBody>
      </p:sp>
    </p:spTree>
    <p:extLst>
      <p:ext uri="{BB962C8B-B14F-4D97-AF65-F5344CB8AC3E}">
        <p14:creationId xmlns:p14="http://schemas.microsoft.com/office/powerpoint/2010/main" val="2478089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7ACF011C-B736-2047-B254-F2D54442AD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86817014-0725-B24C-89DE-D9BE9FC4A0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Ask if anyone uses other financial services such as Chime or Venmo. Ask for their experience with any of these.</a:t>
            </a:r>
          </a:p>
          <a:p>
            <a:pPr eaLnBrk="1" hangingPunct="1">
              <a:spcBef>
                <a:spcPct val="0"/>
              </a:spcBef>
            </a:pPr>
            <a:endParaRPr lang="en-US" altLang="en-US" dirty="0"/>
          </a:p>
          <a:p>
            <a:pPr eaLnBrk="1" hangingPunct="1">
              <a:spcBef>
                <a:spcPct val="0"/>
              </a:spcBef>
            </a:pPr>
            <a:r>
              <a:rPr lang="en-US" altLang="en-US" dirty="0"/>
              <a:t>Explain that online-only banks advertise that they can offer higher interest on savings accounts, or lower interest on loans since they do not have the cost of real estate as banks who have in-person branches do. It is critical to ensure the online bank is regulated by the federal government. </a:t>
            </a:r>
          </a:p>
          <a:p>
            <a:pPr eaLnBrk="1" hangingPunct="1">
              <a:spcBef>
                <a:spcPct val="0"/>
              </a:spcBef>
            </a:pPr>
            <a:endParaRPr lang="en-US" altLang="en-US" dirty="0"/>
          </a:p>
          <a:p>
            <a:pPr eaLnBrk="1" hangingPunct="1">
              <a:spcBef>
                <a:spcPct val="0"/>
              </a:spcBef>
            </a:pPr>
            <a:r>
              <a:rPr lang="en-US" altLang="en-US" dirty="0">
                <a:ea typeface="ＭＳ Ｐゴシック"/>
              </a:rPr>
              <a:t>Chime is an online financial services company, not a bank, that offers customers banking services through an app. It also allows access to their pay before their employer pays them. It partners with an insured and regulated bank to offer these services. It does not have a physical location and does not offer loans or other products that banks offer. </a:t>
            </a:r>
            <a:r>
              <a:rPr lang="en-US" altLang="en-US" dirty="0">
                <a:highlight>
                  <a:srgbClr val="FFFF00"/>
                </a:highlight>
                <a:ea typeface="ＭＳ Ｐゴシック"/>
              </a:rPr>
              <a:t>It’s important to note that Chime is not therefore regulated by the FDIC . </a:t>
            </a:r>
            <a:endParaRPr lang="en-US" altLang="en-US" dirty="0" err="1">
              <a:highlight>
                <a:srgbClr val="FFFF00"/>
              </a:highlight>
              <a:cs typeface="Calibri"/>
            </a:endParaRPr>
          </a:p>
          <a:p>
            <a:pPr eaLnBrk="1" hangingPunct="1">
              <a:spcBef>
                <a:spcPct val="0"/>
              </a:spcBef>
            </a:pPr>
            <a:endParaRPr lang="en-US" altLang="en-US" dirty="0"/>
          </a:p>
          <a:p>
            <a:pPr eaLnBrk="1" hangingPunct="1">
              <a:spcBef>
                <a:spcPct val="0"/>
              </a:spcBef>
            </a:pPr>
            <a:r>
              <a:rPr lang="en-US" altLang="en-US" dirty="0"/>
              <a:t>There are many financial apps now that allow customers to pay their friends or make purchases at some retailers. A lot of these apps do not have the protection that banks/credit unions have so young people need to be very careful before using them. It’s possible that if the app is hacked and the young person’s money is stolen, it may not be able to be recovered. Lastly, it’s important to find out what the app does with your personal data — how do they protect it, do they sell it to other companies?</a:t>
            </a:r>
          </a:p>
          <a:p>
            <a:pPr eaLnBrk="1" hangingPunct="1">
              <a:spcBef>
                <a:spcPct val="0"/>
              </a:spcBef>
            </a:pPr>
            <a:endParaRPr lang="en-US" altLang="en-US" dirty="0"/>
          </a:p>
          <a:p>
            <a:pPr eaLnBrk="1" hangingPunct="1">
              <a:spcBef>
                <a:spcPct val="0"/>
              </a:spcBef>
            </a:pPr>
            <a:r>
              <a:rPr lang="en-US" altLang="en-US" dirty="0"/>
              <a:t>Emphasize the key points again. </a:t>
            </a:r>
          </a:p>
          <a:p>
            <a:pPr eaLnBrk="1" hangingPunct="1">
              <a:spcBef>
                <a:spcPct val="0"/>
              </a:spcBef>
            </a:pPr>
            <a:endParaRPr lang="en-US" altLang="en-US" dirty="0"/>
          </a:p>
          <a:p>
            <a:pPr eaLnBrk="1" hangingPunct="1">
              <a:spcBef>
                <a:spcPct val="0"/>
              </a:spcBef>
            </a:pPr>
            <a:endParaRPr lang="en-US" altLang="en-US" dirty="0"/>
          </a:p>
        </p:txBody>
      </p:sp>
      <p:sp>
        <p:nvSpPr>
          <p:cNvPr id="84996" name="Slide Number Placeholder 3">
            <a:extLst>
              <a:ext uri="{FF2B5EF4-FFF2-40B4-BE49-F238E27FC236}">
                <a16:creationId xmlns:a16="http://schemas.microsoft.com/office/drawing/2014/main" id="{4DE45923-7CFC-0842-AF2B-3728614787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EFC5D4-A5D7-9848-9471-A59DD14932AD}" type="slidenum">
              <a:rPr lang="en-US" altLang="en-US" sz="1200">
                <a:latin typeface="Calibri" panose="020F0502020204030204" pitchFamily="34" charset="0"/>
              </a:rPr>
              <a:pPr/>
              <a:t>21</a:t>
            </a:fld>
            <a:endParaRPr lang="en-US" altLang="en-US" sz="120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a:rPr>
              <a:t>Ask participants to take themselves off of mute and say their answer to the question or put it in the chat box.</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EADF3B-6D82-1249-9D82-6900F2B85B3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230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CED25D4F-1CF0-2144-858E-A9B60FB935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8104AC54-3C24-EB4B-9CBE-2C3BB35535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Ask participants if they have any questions on what was covered in the Key or any last comments.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Confirm the date/time for the next workshop.</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Thank everyone for attending/participating and give out your contact information so they can reach you with any questions. </a:t>
            </a:r>
          </a:p>
        </p:txBody>
      </p:sp>
      <p:sp>
        <p:nvSpPr>
          <p:cNvPr id="91139" name="Slide Number Placeholder 3">
            <a:extLst>
              <a:ext uri="{FF2B5EF4-FFF2-40B4-BE49-F238E27FC236}">
                <a16:creationId xmlns:a16="http://schemas.microsoft.com/office/drawing/2014/main" id="{2FEF9BBF-1998-4D41-A3D9-851BE51675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B7045C-A281-DE46-8688-75B5AEA169E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91399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9082D5E5-A78F-7248-BB8C-8888F05C0B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72935C3B-047F-8E41-AF6A-FD0BA2D16E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Discuss the content that is covered in Key 7: Banking. </a:t>
            </a:r>
          </a:p>
          <a:p>
            <a:pPr eaLnBrk="1" hangingPunct="1">
              <a:spcBef>
                <a:spcPct val="0"/>
              </a:spcBef>
            </a:pPr>
            <a:endParaRPr lang="en-US" altLang="en-US" dirty="0"/>
          </a:p>
          <a:p>
            <a:pPr eaLnBrk="1" hangingPunct="1">
              <a:spcBef>
                <a:spcPct val="0"/>
              </a:spcBef>
            </a:pPr>
            <a:r>
              <a:rPr lang="en-US" altLang="en-US" dirty="0"/>
              <a:t>Let the participants know that there is a lot of material in the Key and you will not be able to cover it all in this virtual format. Encourage them to check the participant guide for the entire content. </a:t>
            </a:r>
          </a:p>
          <a:p>
            <a:pPr eaLnBrk="1" hangingPunct="1">
              <a:spcBef>
                <a:spcPct val="0"/>
              </a:spcBef>
            </a:pPr>
            <a:endParaRPr lang="en-US" altLang="en-US" dirty="0"/>
          </a:p>
          <a:p>
            <a:pPr eaLnBrk="1" hangingPunct="1">
              <a:spcBef>
                <a:spcPct val="0"/>
              </a:spcBef>
            </a:pPr>
            <a:r>
              <a:rPr lang="en-US" altLang="en-US" dirty="0">
                <a:ea typeface="ＭＳ Ｐゴシック" panose="020B0600070205080204" pitchFamily="34" charset="-128"/>
              </a:rPr>
              <a:t>Let them know that the Key Participant Guides can be found at: https://</a:t>
            </a:r>
            <a:r>
              <a:rPr lang="en-US" altLang="en-US" dirty="0" err="1">
                <a:ea typeface="ＭＳ Ｐゴシック" panose="020B0600070205080204" pitchFamily="34" charset="-128"/>
              </a:rPr>
              <a:t>www.aecf.org</a:t>
            </a:r>
            <a:r>
              <a:rPr lang="en-US" altLang="en-US" dirty="0">
                <a:ea typeface="ＭＳ Ｐゴシック" panose="020B0600070205080204" pitchFamily="34" charset="-128"/>
              </a:rPr>
              <a:t>/resources/keys-to-your-financial-future-participant-guides.</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t>Be sure that you cover these two main points during this workshop:</a:t>
            </a:r>
          </a:p>
          <a:p>
            <a:pPr marL="171450" indent="-171450" eaLnBrk="1" hangingPunct="1">
              <a:spcBef>
                <a:spcPct val="0"/>
              </a:spcBef>
              <a:buFont typeface="Arial" panose="020B0604020202020204" pitchFamily="34" charset="0"/>
              <a:buChar char="•"/>
            </a:pPr>
            <a:r>
              <a:rPr lang="en-US" altLang="en-US" dirty="0"/>
              <a:t>Whatever tool young people use to buy items and pay bills, it’s important to make sure the tool is low cost, safe and convenient.</a:t>
            </a:r>
          </a:p>
          <a:p>
            <a:pPr marL="171450" indent="-171450" eaLnBrk="1" hangingPunct="1">
              <a:spcBef>
                <a:spcPct val="0"/>
              </a:spcBef>
              <a:buFont typeface="Arial" panose="020B0604020202020204" pitchFamily="34" charset="0"/>
              <a:buChar char="•"/>
            </a:pPr>
            <a:r>
              <a:rPr lang="en-US" altLang="en-US" dirty="0"/>
              <a:t>It’s important to know how to manage that tool to know how much money the young person has at all times. </a:t>
            </a:r>
          </a:p>
        </p:txBody>
      </p:sp>
      <p:sp>
        <p:nvSpPr>
          <p:cNvPr id="56324" name="Slide Number Placeholder 3">
            <a:extLst>
              <a:ext uri="{FF2B5EF4-FFF2-40B4-BE49-F238E27FC236}">
                <a16:creationId xmlns:a16="http://schemas.microsoft.com/office/drawing/2014/main" id="{BE55E3F7-B7DF-3445-A91E-65221A2A7C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751C72B-4883-1641-AC68-6413E49BB9F7}" type="slidenum">
              <a:rPr lang="en-US" altLang="en-US" sz="1200">
                <a:latin typeface="Calibri" panose="020F0502020204030204" pitchFamily="34" charset="0"/>
              </a:rPr>
              <a:pPr/>
              <a:t>3</a:t>
            </a:fld>
            <a:endParaRPr lang="en-US" altLang="en-US"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BD9FBADB-4EC9-7746-993B-2240D2CD41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21E73B7E-A8D8-2949-8FF5-143090A874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Do a fun icebreaker question where participants can take themselves off of mute and say their answer or put in chat box, such as:</a:t>
            </a:r>
          </a:p>
          <a:p>
            <a:pPr eaLnBrk="1" hangingPunct="1">
              <a:spcBef>
                <a:spcPct val="0"/>
              </a:spcBef>
            </a:pPr>
            <a:endParaRPr lang="en-US" altLang="en-US" dirty="0"/>
          </a:p>
          <a:p>
            <a:pPr eaLnBrk="1" hangingPunct="1">
              <a:spcBef>
                <a:spcPct val="0"/>
              </a:spcBef>
            </a:pPr>
            <a:r>
              <a:rPr lang="en-US" altLang="en-US"/>
              <a:t>Banks</a:t>
            </a:r>
            <a:r>
              <a:rPr lang="en-US" altLang="en-US" dirty="0"/>
              <a:t>, credit unions, government, department stores, furniture rental stores, Venmo, </a:t>
            </a:r>
            <a:r>
              <a:rPr lang="en-US" altLang="en-US" dirty="0" err="1"/>
              <a:t>CashApp</a:t>
            </a:r>
            <a:r>
              <a:rPr lang="en-US" altLang="en-US" dirty="0"/>
              <a:t>, check cashiers, etc.</a:t>
            </a:r>
          </a:p>
          <a:p>
            <a:pPr eaLnBrk="1" hangingPunct="1">
              <a:spcBef>
                <a:spcPct val="0"/>
              </a:spcBef>
            </a:pPr>
            <a:endParaRPr lang="en-US" altLang="en-US" dirty="0"/>
          </a:p>
          <a:p>
            <a:pPr eaLnBrk="1" hangingPunct="1">
              <a:spcBef>
                <a:spcPct val="0"/>
              </a:spcBef>
            </a:pPr>
            <a:r>
              <a:rPr lang="en-US" altLang="en-US" dirty="0"/>
              <a:t>Thank the participants for their input and explain that while there are many financial service providers out there, there are some with special treatment because they accept deposits (money) from customers or members – including banks and credit unions.</a:t>
            </a:r>
          </a:p>
        </p:txBody>
      </p:sp>
      <p:sp>
        <p:nvSpPr>
          <p:cNvPr id="60420" name="Slide Number Placeholder 3">
            <a:extLst>
              <a:ext uri="{FF2B5EF4-FFF2-40B4-BE49-F238E27FC236}">
                <a16:creationId xmlns:a16="http://schemas.microsoft.com/office/drawing/2014/main" id="{6CD737C7-1CD0-454D-9F3C-CAD8657287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5902070-F8F2-D248-A657-8EEE46ACA7A9}" type="slidenum">
              <a:rPr lang="en-US" altLang="en-US" sz="1200">
                <a:latin typeface="Calibri" panose="020F0502020204030204" pitchFamily="34" charset="0"/>
              </a:rPr>
              <a:pPr/>
              <a:t>4</a:t>
            </a:fld>
            <a:endParaRPr lang="en-US" altLang="en-US" sz="120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BD9FBADB-4EC9-7746-993B-2240D2CD41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21E73B7E-A8D8-2949-8FF5-143090A874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Play the game from the Consumer Financial Protection Bureau, available in the link below: </a:t>
            </a:r>
          </a:p>
          <a:p>
            <a:pPr eaLnBrk="1" hangingPunct="1">
              <a:spcBef>
                <a:spcPct val="0"/>
              </a:spcBef>
            </a:pPr>
            <a:r>
              <a:rPr lang="en-US" altLang="en-US" dirty="0"/>
              <a:t>https://s3.amazonaws.com/files.consumerfinance.gov/f/documents/cfpb_building_block_activities_playing-banking-fact-fiction-game_guide.pdf</a:t>
            </a:r>
          </a:p>
          <a:p>
            <a:pPr eaLnBrk="1" hangingPunct="1">
              <a:spcBef>
                <a:spcPct val="0"/>
              </a:spcBef>
            </a:pPr>
            <a:endParaRPr lang="en-US" altLang="en-US" dirty="0"/>
          </a:p>
          <a:p>
            <a:pPr eaLnBrk="1" hangingPunct="1">
              <a:spcBef>
                <a:spcPct val="0"/>
              </a:spcBef>
            </a:pPr>
            <a:r>
              <a:rPr lang="en-US" altLang="en-US" dirty="0"/>
              <a:t>Explain that you will cover these concepts in today’s Key on banking.</a:t>
            </a:r>
          </a:p>
          <a:p>
            <a:pPr eaLnBrk="1" hangingPunct="1">
              <a:spcBef>
                <a:spcPct val="0"/>
              </a:spcBef>
            </a:pPr>
            <a:endParaRPr lang="en-US" altLang="en-US" dirty="0"/>
          </a:p>
        </p:txBody>
      </p:sp>
      <p:sp>
        <p:nvSpPr>
          <p:cNvPr id="60420" name="Slide Number Placeholder 3">
            <a:extLst>
              <a:ext uri="{FF2B5EF4-FFF2-40B4-BE49-F238E27FC236}">
                <a16:creationId xmlns:a16="http://schemas.microsoft.com/office/drawing/2014/main" id="{6CD737C7-1CD0-454D-9F3C-CAD8657287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5902070-F8F2-D248-A657-8EEE46ACA7A9}" type="slidenum">
              <a:rPr lang="en-US" altLang="en-US" sz="1200">
                <a:latin typeface="Calibri" panose="020F0502020204030204" pitchFamily="34" charset="0"/>
              </a:rPr>
              <a:pPr/>
              <a:t>5</a:t>
            </a:fld>
            <a:endParaRPr lang="en-US" altLang="en-US" sz="1200">
              <a:latin typeface="Calibri" panose="020F0502020204030204" pitchFamily="34" charset="0"/>
            </a:endParaRPr>
          </a:p>
        </p:txBody>
      </p:sp>
    </p:spTree>
    <p:extLst>
      <p:ext uri="{BB962C8B-B14F-4D97-AF65-F5344CB8AC3E}">
        <p14:creationId xmlns:p14="http://schemas.microsoft.com/office/powerpoint/2010/main" val="3980764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7BEF8EC4-1854-D54A-AECD-BB90A28D48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4C447DB6-8AFF-6C4D-8852-2B6200E30B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Ask a participant to read the definition of Financial Institutions. State that there are many types of financial institutions but that you are going to start with banks and credit unions. Let the young people know that most banks are regulated by the FDIC and most credit unions are regulated by the NCUA. Along with regulating the financial institutions, the government provides insurance, up to $250,000 per person if for some reason the financial institution goes out of business. </a:t>
            </a:r>
          </a:p>
          <a:p>
            <a:pPr eaLnBrk="1" hangingPunct="1">
              <a:spcBef>
                <a:spcPct val="0"/>
              </a:spcBef>
            </a:pPr>
            <a:endParaRPr lang="en-US" altLang="en-US" dirty="0"/>
          </a:p>
          <a:p>
            <a:pPr eaLnBrk="1" hangingPunct="1">
              <a:spcBef>
                <a:spcPct val="0"/>
              </a:spcBef>
            </a:pPr>
            <a:r>
              <a:rPr lang="en-US" altLang="en-US" dirty="0"/>
              <a:t>Ask the group, how would you know if a financial institution insured your deposits? Possible answers:</a:t>
            </a:r>
          </a:p>
          <a:p>
            <a:pPr eaLnBrk="1" hangingPunct="1">
              <a:spcBef>
                <a:spcPct val="0"/>
              </a:spcBef>
            </a:pPr>
            <a:r>
              <a:rPr lang="en-US" altLang="en-US" dirty="0"/>
              <a:t>-- In bank/credit union on the door or window, there is the FDIC/NCUA logo</a:t>
            </a:r>
          </a:p>
          <a:p>
            <a:pPr eaLnBrk="1" hangingPunct="1">
              <a:spcBef>
                <a:spcPct val="0"/>
              </a:spcBef>
            </a:pPr>
            <a:r>
              <a:rPr lang="en-US" altLang="en-US" dirty="0"/>
              <a:t>-- On their website</a:t>
            </a:r>
          </a:p>
          <a:p>
            <a:pPr eaLnBrk="1" hangingPunct="1">
              <a:spcBef>
                <a:spcPct val="0"/>
              </a:spcBef>
            </a:pPr>
            <a:r>
              <a:rPr lang="en-US" altLang="en-US" dirty="0"/>
              <a:t>-- On their app</a:t>
            </a:r>
          </a:p>
          <a:p>
            <a:pPr eaLnBrk="1" hangingPunct="1">
              <a:spcBef>
                <a:spcPct val="0"/>
              </a:spcBef>
            </a:pPr>
            <a:r>
              <a:rPr lang="en-US" altLang="en-US" dirty="0"/>
              <a:t>-- On bank statements</a:t>
            </a:r>
          </a:p>
        </p:txBody>
      </p:sp>
      <p:sp>
        <p:nvSpPr>
          <p:cNvPr id="62468" name="Slide Number Placeholder 3">
            <a:extLst>
              <a:ext uri="{FF2B5EF4-FFF2-40B4-BE49-F238E27FC236}">
                <a16:creationId xmlns:a16="http://schemas.microsoft.com/office/drawing/2014/main" id="{00998DEA-1DDD-9049-A742-D2F490C085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84DA292-BD2F-374D-8388-9EB0C881CBB6}" type="slidenum">
              <a:rPr lang="en-US" altLang="en-US" sz="1200">
                <a:latin typeface="Calibri" panose="020F0502020204030204" pitchFamily="34" charset="0"/>
              </a:rPr>
              <a:pPr/>
              <a:t>6</a:t>
            </a:fld>
            <a:endParaRPr lang="en-US" altLang="en-US" sz="120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5F707E76-093A-3048-B598-06747F5F2A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C75B15A8-41CA-C948-A673-EE2DF9FA3C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Share the Whiteboard in the online platform or share a blank Word document. Ask the participants if they know the difference between a bank and a credit union. Write their answers on the Whiteboard/Word document. Ask if they are using either a bank or credit union and what they like or don’t like about the one they are using. </a:t>
            </a:r>
          </a:p>
          <a:p>
            <a:pPr eaLnBrk="1" hangingPunct="1">
              <a:spcBef>
                <a:spcPct val="0"/>
              </a:spcBef>
            </a:pPr>
            <a:endParaRPr lang="en-US" altLang="en-US" dirty="0"/>
          </a:p>
          <a:p>
            <a:pPr eaLnBrk="1" hangingPunct="1">
              <a:spcBef>
                <a:spcPct val="0"/>
              </a:spcBef>
            </a:pPr>
            <a:r>
              <a:rPr lang="en-US" altLang="en-US" dirty="0"/>
              <a:t>Go back to PPT and ask one young person to read the bullets under banks. Note that the asterisk by the “anyone can be a customer” is there to say that sometimes there are things that can prevent someone from being a customer at a bank. For example, if someone owes another bank money, other banks may not allow them to open an account. Ask another participant to read the bullets about credit unions. State that there are pros and cons to each and that neither one is better than the other. It depends on the services that the person needs and costs involved. </a:t>
            </a:r>
          </a:p>
        </p:txBody>
      </p:sp>
      <p:sp>
        <p:nvSpPr>
          <p:cNvPr id="64516" name="Slide Number Placeholder 3">
            <a:extLst>
              <a:ext uri="{FF2B5EF4-FFF2-40B4-BE49-F238E27FC236}">
                <a16:creationId xmlns:a16="http://schemas.microsoft.com/office/drawing/2014/main" id="{C938BFD1-7BDD-3742-B947-46F44F1677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CF05EFE-16DD-B24E-84D7-2B40563226BF}" type="slidenum">
              <a:rPr lang="en-US" altLang="en-US" sz="1200">
                <a:latin typeface="Calibri" panose="020F0502020204030204" pitchFamily="34" charset="0"/>
              </a:rPr>
              <a:pPr/>
              <a:t>7</a:t>
            </a:fld>
            <a:endParaRPr lang="en-US" altLang="en-US" sz="1200">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CCCA3658-45C7-624E-A4CF-216ECF130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14D82A96-3221-554B-A4AB-E2D94B06A90B}"/>
              </a:ext>
            </a:extLst>
          </p:cNvPr>
          <p:cNvSpPr>
            <a:spLocks noGrp="1" noChangeArrowheads="1"/>
          </p:cNvSpPr>
          <p:nvPr>
            <p:ph type="body" idx="1"/>
          </p:nvPr>
        </p:nvSpPr>
        <p:spPr bwMode="auto">
          <a:xfrm>
            <a:off x="542925" y="4400550"/>
            <a:ext cx="5857875" cy="453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Ask a young person to read the Pros of using a financial institution. State that </a:t>
            </a:r>
            <a:r>
              <a:rPr lang="en-US" altLang="en-US" b="1" dirty="0"/>
              <a:t>Bank accounts are safe. </a:t>
            </a:r>
            <a:r>
              <a:rPr lang="en-US" altLang="en-US" dirty="0"/>
              <a:t>Customers’ money will be protected from theft and fires and is insured. </a:t>
            </a:r>
            <a:r>
              <a:rPr lang="en-US" altLang="en-US" b="1" dirty="0"/>
              <a:t>Bank accounts offer convenience</a:t>
            </a:r>
            <a:r>
              <a:rPr lang="en-US" altLang="en-US" dirty="0"/>
              <a:t>. Bills can be paid by check or through online bill pay. It's also cheaper than buying a money order. If there’s a checking and saving account with the same institution, money can be transferred between them. Banks and credit unions generally offer their account holders </a:t>
            </a:r>
            <a:r>
              <a:rPr lang="en-US" altLang="en-US" b="1" dirty="0"/>
              <a:t>free or low-cost services</a:t>
            </a:r>
            <a:r>
              <a:rPr lang="en-US" altLang="en-US" dirty="0"/>
              <a:t>. Banks and credit unions can </a:t>
            </a:r>
            <a:r>
              <a:rPr lang="en-US" altLang="en-US" b="1" dirty="0"/>
              <a:t>help their customers access credit to acquire a home, a car or a student or personal loan,</a:t>
            </a:r>
            <a:r>
              <a:rPr lang="en-US" altLang="en-US" dirty="0"/>
              <a:t> because banks tend to favor existing customers, particularly those who manage their money well. Plus, going to small loan lenders that lend you cash quickly can be quite expensive because they charge lending fees and high interest rates.</a:t>
            </a:r>
          </a:p>
          <a:p>
            <a:pPr eaLnBrk="1" hangingPunct="1">
              <a:spcBef>
                <a:spcPct val="0"/>
              </a:spcBef>
            </a:pPr>
            <a:endParaRPr lang="en-US" altLang="en-US" dirty="0"/>
          </a:p>
          <a:p>
            <a:pPr eaLnBrk="1" hangingPunct="1">
              <a:spcBef>
                <a:spcPct val="0"/>
              </a:spcBef>
            </a:pPr>
            <a:r>
              <a:rPr lang="en-US" altLang="en-US" dirty="0"/>
              <a:t>State that one of the cons involved with a financial institution is that sometimes financial institutions charge fees for accounts, some can be avoided if there is a direct deposit from an employer. Mention that overdraft protection is where the bank/credit union will loan money to a customer who is buying something when there isn’t enough money in the account to cover it. Ask if any young person has even experienced this. State that there is a fee involved with this that has to be paid along with the amount borrowed. This can be an expensive way to use money that they do not have in their account. Suggest that they have a good method to track the money in their account and to not have overdraft protection on their account to avoid these fees.</a:t>
            </a:r>
          </a:p>
          <a:p>
            <a:pPr eaLnBrk="1" hangingPunct="1">
              <a:spcBef>
                <a:spcPct val="0"/>
              </a:spcBef>
            </a:pPr>
            <a:endParaRPr lang="en-US" altLang="en-US" dirty="0"/>
          </a:p>
          <a:p>
            <a:pPr eaLnBrk="1" hangingPunct="1">
              <a:spcBef>
                <a:spcPct val="0"/>
              </a:spcBef>
            </a:pPr>
            <a:r>
              <a:rPr lang="en-US" altLang="en-US" dirty="0"/>
              <a:t>There’s a lot of personal information needed to open an account and there are often several types of accounts to choose from which can be confusing.  Lastly, there are security features with an account such as the need to remember and use a strong password.</a:t>
            </a:r>
          </a:p>
          <a:p>
            <a:pPr eaLnBrk="1" hangingPunct="1">
              <a:spcBef>
                <a:spcPct val="0"/>
              </a:spcBef>
            </a:pPr>
            <a:endParaRPr lang="en-US" altLang="en-US" dirty="0"/>
          </a:p>
          <a:p>
            <a:pPr eaLnBrk="1" hangingPunct="1">
              <a:spcBef>
                <a:spcPct val="0"/>
              </a:spcBef>
            </a:pPr>
            <a:endParaRPr lang="en-US" altLang="en-US" dirty="0"/>
          </a:p>
        </p:txBody>
      </p:sp>
      <p:sp>
        <p:nvSpPr>
          <p:cNvPr id="66564" name="Slide Number Placeholder 3">
            <a:extLst>
              <a:ext uri="{FF2B5EF4-FFF2-40B4-BE49-F238E27FC236}">
                <a16:creationId xmlns:a16="http://schemas.microsoft.com/office/drawing/2014/main" id="{AB395464-CC9C-954C-8B7A-EF644D09D0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CE5F01-58AE-5E49-9B99-2831A1413146}" type="slidenum">
              <a:rPr lang="en-US" altLang="en-US" sz="1200">
                <a:latin typeface="Calibri" panose="020F0502020204030204" pitchFamily="34" charset="0"/>
              </a:rPr>
              <a:pPr/>
              <a:t>8</a:t>
            </a:fld>
            <a:endParaRPr lang="en-US" altLang="en-US"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9D443403-2223-144B-9BFA-3592B7403C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00D9B812-D2B9-7A43-947E-1B35E0B7DC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Let the participants know that you are going to cover how to choose a financial institution and that there is a handout on this in their Supplemental Resources Handout</a:t>
            </a:r>
          </a:p>
          <a:p>
            <a:pPr eaLnBrk="1" hangingPunct="1">
              <a:spcBef>
                <a:spcPct val="0"/>
              </a:spcBef>
            </a:pPr>
            <a:r>
              <a:rPr lang="en-US" altLang="en-US" dirty="0"/>
              <a:t>. </a:t>
            </a:r>
          </a:p>
          <a:p>
            <a:pPr eaLnBrk="1" hangingPunct="1">
              <a:spcBef>
                <a:spcPct val="0"/>
              </a:spcBef>
            </a:pPr>
            <a:r>
              <a:rPr lang="en-US" altLang="en-US" dirty="0"/>
              <a:t>Ask the young people what is important to them in choosing a financial institution. Show the FTC “Choosing a Financial Institution” video (1min, 31 sec). The video is embedded in the slide and can be found here: https://www.youtube.com/watch?v=VWMJiOrDPmY</a:t>
            </a:r>
          </a:p>
          <a:p>
            <a:pPr eaLnBrk="1" hangingPunct="1">
              <a:spcBef>
                <a:spcPct val="0"/>
              </a:spcBef>
            </a:pPr>
            <a:endParaRPr lang="en-US" altLang="en-US" dirty="0"/>
          </a:p>
          <a:p>
            <a:pPr eaLnBrk="1" hangingPunct="1">
              <a:spcBef>
                <a:spcPct val="0"/>
              </a:spcBef>
            </a:pPr>
            <a:r>
              <a:rPr lang="en-US" altLang="en-US" dirty="0"/>
              <a:t>Ask if anyone who already has an account at a bank or credit union would be willing to share how they chose it.</a:t>
            </a:r>
          </a:p>
          <a:p>
            <a:pPr eaLnBrk="1" hangingPunct="1">
              <a:spcBef>
                <a:spcPct val="0"/>
              </a:spcBef>
            </a:pPr>
            <a:endParaRPr lang="en-US" altLang="en-US" dirty="0"/>
          </a:p>
        </p:txBody>
      </p:sp>
      <p:sp>
        <p:nvSpPr>
          <p:cNvPr id="68612" name="Slide Number Placeholder 3">
            <a:extLst>
              <a:ext uri="{FF2B5EF4-FFF2-40B4-BE49-F238E27FC236}">
                <a16:creationId xmlns:a16="http://schemas.microsoft.com/office/drawing/2014/main" id="{136EE0EC-0B56-D34D-9FB2-843D4A56AF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7F9CC6D-ED2D-164E-853A-5C08B27C3327}" type="slidenum">
              <a:rPr lang="en-US" altLang="en-US" sz="1200">
                <a:latin typeface="Calibri" panose="020F0502020204030204" pitchFamily="34" charset="0"/>
              </a:rPr>
              <a:pPr/>
              <a:t>9</a:t>
            </a:fld>
            <a:endParaRPr lang="en-US"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Masthead (Casey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BFFF1B-2991-1F4B-B0A7-BC8FE5CC608E}"/>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708EEB86-072E-F241-B6FE-C4A67B0D1C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ext Placeholder 9"/>
          <p:cNvSpPr>
            <a:spLocks noGrp="1"/>
          </p:cNvSpPr>
          <p:nvPr>
            <p:ph type="body" sz="quarter" idx="12"/>
          </p:nvPr>
        </p:nvSpPr>
        <p:spPr>
          <a:xfrm>
            <a:off x="-1" y="6172200"/>
            <a:ext cx="9395884"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3" name="Text Placeholder 12"/>
          <p:cNvSpPr>
            <a:spLocks noGrp="1"/>
          </p:cNvSpPr>
          <p:nvPr>
            <p:ph type="body" sz="quarter" idx="13"/>
          </p:nvPr>
        </p:nvSpPr>
        <p:spPr>
          <a:xfrm>
            <a:off x="9395885" y="6172200"/>
            <a:ext cx="2796116" cy="685800"/>
          </a:xfrm>
        </p:spPr>
        <p:txBody>
          <a:bodyPr lIns="0" tIns="0" rIns="457200" bIns="457200" anchor="b"/>
          <a:lstStyle>
            <a:lvl1pPr algn="r">
              <a:defRPr sz="1300">
                <a:solidFill>
                  <a:schemeClr val="accent1">
                    <a:lumMod val="60000"/>
                    <a:lumOff val="40000"/>
                  </a:schemeClr>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1276189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ver--Pic 2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16E538E3-150E-0C47-91ED-A8A6803DB2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14CFB458-D76C-CD4B-9039-1022AFDD25A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42" t="-180" r="2592" b="4967"/>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3668423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ver--Pic 3 (System Font)">
    <p:spTree>
      <p:nvGrpSpPr>
        <p:cNvPr id="1" name=""/>
        <p:cNvGrpSpPr/>
        <p:nvPr/>
      </p:nvGrpSpPr>
      <p:grpSpPr>
        <a:xfrm>
          <a:off x="0" y="0"/>
          <a:ext cx="0" cy="0"/>
          <a:chOff x="0" y="0"/>
          <a:chExt cx="0" cy="0"/>
        </a:xfrm>
      </p:grpSpPr>
      <p:pic>
        <p:nvPicPr>
          <p:cNvPr id="10" name="Graphic 3">
            <a:extLst>
              <a:ext uri="{FF2B5EF4-FFF2-40B4-BE49-F238E27FC236}">
                <a16:creationId xmlns:a16="http://schemas.microsoft.com/office/drawing/2014/main" id="{28D0F9F5-B131-0C42-8884-6B130C99394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563" y="82550"/>
            <a:ext cx="4105276"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4FA492D7-EE54-B34A-9E4F-4329E0CBF2F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8905" t="359" r="16884" b="24"/>
          <a:stretch>
            <a:fillRect/>
          </a:stretch>
        </p:blipFill>
        <p:spPr bwMode="auto">
          <a:xfrm>
            <a:off x="4470400" y="0"/>
            <a:ext cx="77216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1" y="3349622"/>
            <a:ext cx="4457699" cy="2135139"/>
          </a:xfrm>
        </p:spPr>
        <p:txBody>
          <a:bodyPr tIns="137160" rIns="137160" anchor="t"/>
          <a:lstStyle>
            <a:lvl1pPr marL="0" indent="0" algn="l">
              <a:buNone/>
              <a:defRPr sz="22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itle 1"/>
          <p:cNvSpPr>
            <a:spLocks noGrp="1"/>
          </p:cNvSpPr>
          <p:nvPr>
            <p:ph type="ctrTitle"/>
          </p:nvPr>
        </p:nvSpPr>
        <p:spPr>
          <a:xfrm>
            <a:off x="0" y="1388269"/>
            <a:ext cx="4457700" cy="1961353"/>
          </a:xfrm>
        </p:spPr>
        <p:txBody>
          <a:bodyPr lIns="457200" rIns="137160" anchor="t" anchorCtr="0"/>
          <a:lstStyle>
            <a:lvl1pPr algn="l">
              <a:spcBef>
                <a:spcPts val="1800"/>
              </a:spcBef>
              <a:defRPr sz="4000">
                <a:solidFill>
                  <a:schemeClr val="bg1"/>
                </a:solidFill>
              </a:defRPr>
            </a:lvl1pPr>
          </a:lstStyle>
          <a:p>
            <a:r>
              <a:rPr lang="en-US"/>
              <a:t>Click to edit Master title style</a:t>
            </a:r>
          </a:p>
        </p:txBody>
      </p:sp>
      <p:sp>
        <p:nvSpPr>
          <p:cNvPr id="6" name="Text Placeholder 8"/>
          <p:cNvSpPr>
            <a:spLocks noGrp="1"/>
          </p:cNvSpPr>
          <p:nvPr>
            <p:ph type="body" sz="quarter" idx="11"/>
          </p:nvPr>
        </p:nvSpPr>
        <p:spPr>
          <a:xfrm>
            <a:off x="1" y="5486401"/>
            <a:ext cx="4457699" cy="798513"/>
          </a:xfrm>
        </p:spPr>
        <p:txBody>
          <a:bodyPr bIns="182880" anchor="t"/>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9" name="Text Placeholder 10"/>
          <p:cNvSpPr>
            <a:spLocks noGrp="1"/>
          </p:cNvSpPr>
          <p:nvPr>
            <p:ph type="body" sz="quarter" idx="12"/>
          </p:nvPr>
        </p:nvSpPr>
        <p:spPr>
          <a:xfrm>
            <a:off x="1" y="6284914"/>
            <a:ext cx="4457699" cy="573087"/>
          </a:xfrm>
        </p:spPr>
        <p:txBody>
          <a:bodyPr bIns="182880" anchor="b"/>
          <a:lstStyle>
            <a:lvl1pPr algn="l">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413641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ver--Pic 4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49379893-44EF-DB48-AFBC-9B3DC55F6F9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70A2ECE0-92FD-4945-B475-73B710F38AA5}"/>
              </a:ext>
            </a:extLst>
          </p:cNvPr>
          <p:cNvPicPr>
            <a:picLocks noChangeArrowheads="1"/>
          </p:cNvPicPr>
          <p:nvPr userDrawn="1"/>
        </p:nvPicPr>
        <p:blipFill>
          <a:blip r:embed="rId3">
            <a:extLst>
              <a:ext uri="{28A0092B-C50C-407E-A947-70E740481C1C}">
                <a14:useLocalDpi xmlns:a14="http://schemas.microsoft.com/office/drawing/2010/main" val="0"/>
              </a:ext>
            </a:extLst>
          </a:blip>
          <a:srcRect l="17741" t="11806" r="17104" b="18121"/>
          <a:stretch>
            <a:fillRect/>
          </a:stretch>
        </p:blipFill>
        <p:spPr bwMode="auto">
          <a:xfrm>
            <a:off x="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 person holding a basketball&#10;&#10;Description automatically generated">
            <a:extLst>
              <a:ext uri="{FF2B5EF4-FFF2-40B4-BE49-F238E27FC236}">
                <a16:creationId xmlns:a16="http://schemas.microsoft.com/office/drawing/2014/main" id="{DD40B27D-9C8A-7F46-AE2B-3D3034AEBAC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311" b="16035"/>
          <a:stretch>
            <a:fillRect/>
          </a:stretch>
        </p:blipFill>
        <p:spPr bwMode="auto">
          <a:xfrm>
            <a:off x="609600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8BC4CBFC-3A07-FA46-A655-DADEE26C7998}"/>
              </a:ext>
            </a:extLst>
          </p:cNvPr>
          <p:cNvSpPr/>
          <p:nvPr userDrawn="1"/>
        </p:nvSpPr>
        <p:spPr>
          <a:xfrm>
            <a:off x="6073775" y="457200"/>
            <a:ext cx="44450" cy="4575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757309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ne Content_3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3" name="Content Placeholder 2"/>
          <p:cNvSpPr>
            <a:spLocks noGrp="1"/>
          </p:cNvSpPr>
          <p:nvPr>
            <p:ph idx="1"/>
          </p:nvPr>
        </p:nvSpPr>
        <p:spPr/>
        <p:txBody>
          <a:bodyPr>
            <a:noAutofit/>
          </a:bodyPr>
          <a:lstStyle>
            <a:lvl1pPr marL="274320" indent="-274320">
              <a:lnSpc>
                <a:spcPct val="105000"/>
              </a:lnSpc>
              <a:spcBef>
                <a:spcPts val="2000"/>
              </a:spcBef>
              <a:defRPr sz="3000"/>
            </a:lvl1pPr>
            <a:lvl2pPr marL="548640" indent="-274320">
              <a:lnSpc>
                <a:spcPct val="95000"/>
              </a:lnSpc>
              <a:spcBef>
                <a:spcPts val="2000"/>
              </a:spcBef>
              <a:defRPr sz="3000"/>
            </a:lvl2pPr>
            <a:lvl3pPr marL="822960" indent="-274320">
              <a:lnSpc>
                <a:spcPct val="95000"/>
              </a:lnSpc>
              <a:spcBef>
                <a:spcPts val="2000"/>
              </a:spcBef>
              <a:defRPr sz="3000"/>
            </a:lvl3pPr>
            <a:lvl4pPr marL="1097280" indent="-274320">
              <a:lnSpc>
                <a:spcPct val="95000"/>
              </a:lnSpc>
              <a:spcBef>
                <a:spcPts val="2000"/>
              </a:spcBef>
              <a:buSzPct val="66000"/>
              <a:defRPr sz="3000"/>
            </a:lvl4pPr>
            <a:lvl5pPr marL="1371600" indent="-274320">
              <a:lnSpc>
                <a:spcPct val="95000"/>
              </a:lnSpc>
              <a:spcBef>
                <a:spcPts val="2000"/>
              </a:spcBef>
              <a:buSzPct val="66000"/>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B21DF187-0892-E746-A71C-755BB0DDC6D6}"/>
              </a:ext>
            </a:extLst>
          </p:cNvPr>
          <p:cNvSpPr>
            <a:spLocks noGrp="1"/>
          </p:cNvSpPr>
          <p:nvPr>
            <p:ph type="sldNum" sz="quarter" idx="10"/>
          </p:nvPr>
        </p:nvSpPr>
        <p:spPr/>
        <p:txBody>
          <a:bodyPr/>
          <a:lstStyle>
            <a:lvl1pPr>
              <a:defRPr/>
            </a:lvl1pPr>
          </a:lstStyle>
          <a:p>
            <a:fld id="{B7298944-9CE1-5E4A-B3A0-2EA79488FD99}" type="slidenum">
              <a:rPr lang="en-US" altLang="en-US"/>
              <a:pPr/>
              <a:t>‹#›</a:t>
            </a:fld>
            <a:endParaRPr lang="en-US" altLang="en-US"/>
          </a:p>
        </p:txBody>
      </p:sp>
    </p:spTree>
    <p:extLst>
      <p:ext uri="{BB962C8B-B14F-4D97-AF65-F5344CB8AC3E}">
        <p14:creationId xmlns:p14="http://schemas.microsoft.com/office/powerpoint/2010/main" val="3967206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ntent_28pt_w/Sourc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Content Placeholder 2"/>
          <p:cNvSpPr>
            <a:spLocks noGrp="1"/>
          </p:cNvSpPr>
          <p:nvPr>
            <p:ph idx="1"/>
          </p:nvPr>
        </p:nvSpPr>
        <p:spPr>
          <a:xfrm>
            <a:off x="838200" y="1645920"/>
            <a:ext cx="10515600" cy="4469132"/>
          </a:xfrm>
        </p:spPr>
        <p:txBody>
          <a:bodyPr/>
          <a:lstStyle>
            <a:lvl1pPr marL="274320" indent="-274320">
              <a:lnSpc>
                <a:spcPct val="105000"/>
              </a:lnSpc>
              <a:defRPr/>
            </a:lvl1pPr>
            <a:lvl2pPr marL="548640" indent="-274320">
              <a:lnSpc>
                <a:spcPct val="95000"/>
              </a:lnSpc>
              <a:defRPr/>
            </a:lvl2pPr>
            <a:lvl3pPr marL="822960" indent="-274320">
              <a:lnSpc>
                <a:spcPct val="95000"/>
              </a:lnSpc>
              <a:defRPr/>
            </a:lvl3pPr>
            <a:lvl4pPr marL="1097280" indent="-274320">
              <a:lnSpc>
                <a:spcPct val="95000"/>
              </a:lnSpc>
              <a:buSzPct val="66000"/>
              <a:defRPr/>
            </a:lvl4pPr>
            <a:lvl5pPr marL="1371600" indent="-274320">
              <a:lnSpc>
                <a:spcPct val="95000"/>
              </a:lnSpc>
              <a:buSzPct val="6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02DB2F1F-8A78-8148-A523-D4647FE87CEF}"/>
              </a:ext>
            </a:extLst>
          </p:cNvPr>
          <p:cNvSpPr>
            <a:spLocks noGrp="1"/>
          </p:cNvSpPr>
          <p:nvPr>
            <p:ph type="sldNum" sz="quarter" idx="12"/>
          </p:nvPr>
        </p:nvSpPr>
        <p:spPr/>
        <p:txBody>
          <a:bodyPr/>
          <a:lstStyle>
            <a:lvl1pPr>
              <a:defRPr/>
            </a:lvl1pPr>
          </a:lstStyle>
          <a:p>
            <a:fld id="{B45817A4-1322-A84C-8899-7ECD966890DE}" type="slidenum">
              <a:rPr lang="en-US" altLang="en-US"/>
              <a:pPr/>
              <a:t>‹#›</a:t>
            </a:fld>
            <a:endParaRPr lang="en-US" altLang="en-US"/>
          </a:p>
        </p:txBody>
      </p:sp>
    </p:spTree>
    <p:extLst>
      <p:ext uri="{BB962C8B-B14F-4D97-AF65-F5344CB8AC3E}">
        <p14:creationId xmlns:p14="http://schemas.microsoft.com/office/powerpoint/2010/main" val="1472618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One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Content Placeholder 2"/>
          <p:cNvSpPr>
            <a:spLocks noGrp="1"/>
          </p:cNvSpPr>
          <p:nvPr>
            <p:ph idx="1"/>
          </p:nvPr>
        </p:nvSpPr>
        <p:spPr/>
        <p:txBody>
          <a:bodyPr>
            <a:noAutofit/>
          </a:bodyPr>
          <a:lstStyle>
            <a:lvl1pPr marL="228600" indent="-228600">
              <a:lnSpc>
                <a:spcPct val="105000"/>
              </a:lnSpc>
              <a:spcBef>
                <a:spcPts val="1400"/>
              </a:spcBef>
              <a:defRPr sz="2200"/>
            </a:lvl1pPr>
            <a:lvl2pPr marL="457200" indent="-228600">
              <a:lnSpc>
                <a:spcPct val="95000"/>
              </a:lnSpc>
              <a:spcBef>
                <a:spcPts val="1400"/>
              </a:spcBef>
              <a:defRPr sz="2200"/>
            </a:lvl2pPr>
            <a:lvl3pPr marL="685800" indent="-228600">
              <a:lnSpc>
                <a:spcPct val="95000"/>
              </a:lnSpc>
              <a:spcBef>
                <a:spcPts val="1400"/>
              </a:spcBef>
              <a:defRPr sz="2200"/>
            </a:lvl3pPr>
            <a:lvl4pPr marL="914400" indent="-228600">
              <a:lnSpc>
                <a:spcPct val="95000"/>
              </a:lnSpc>
              <a:spcBef>
                <a:spcPts val="1400"/>
              </a:spcBef>
              <a:buSzPct val="66000"/>
              <a:defRPr sz="2200"/>
            </a:lvl4pPr>
            <a:lvl5pPr marL="1143000" indent="-228600">
              <a:lnSpc>
                <a:spcPct val="95000"/>
              </a:lnSpc>
              <a:spcBef>
                <a:spcPts val="1400"/>
              </a:spcBef>
              <a:buSzPct val="66000"/>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A3CFE16E-055A-CE46-9739-523D1CA19A84}"/>
              </a:ext>
            </a:extLst>
          </p:cNvPr>
          <p:cNvSpPr>
            <a:spLocks noGrp="1"/>
          </p:cNvSpPr>
          <p:nvPr>
            <p:ph type="sldNum" sz="quarter" idx="10"/>
          </p:nvPr>
        </p:nvSpPr>
        <p:spPr/>
        <p:txBody>
          <a:bodyPr/>
          <a:lstStyle>
            <a:lvl1pPr>
              <a:defRPr/>
            </a:lvl1pPr>
          </a:lstStyle>
          <a:p>
            <a:fld id="{707257E9-D5AD-D74D-BEDB-0DBDD81817EE}" type="slidenum">
              <a:rPr lang="en-US" altLang="en-US"/>
              <a:pPr/>
              <a:t>‹#›</a:t>
            </a:fld>
            <a:endParaRPr lang="en-US" altLang="en-US"/>
          </a:p>
        </p:txBody>
      </p:sp>
    </p:spTree>
    <p:extLst>
      <p:ext uri="{BB962C8B-B14F-4D97-AF65-F5344CB8AC3E}">
        <p14:creationId xmlns:p14="http://schemas.microsoft.com/office/powerpoint/2010/main" val="3831881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_28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B26AFB1F-4D12-6F40-A0E3-2923D9153C25}"/>
              </a:ext>
            </a:extLst>
          </p:cNvPr>
          <p:cNvSpPr>
            <a:spLocks noGrp="1"/>
          </p:cNvSpPr>
          <p:nvPr>
            <p:ph type="sldNum" sz="quarter" idx="10"/>
          </p:nvPr>
        </p:nvSpPr>
        <p:spPr/>
        <p:txBody>
          <a:bodyPr/>
          <a:lstStyle>
            <a:lvl1pPr>
              <a:defRPr/>
            </a:lvl1pPr>
          </a:lstStyle>
          <a:p>
            <a:fld id="{7BD83CF7-E4BC-B94D-AC8B-FECA2CA1D081}" type="slidenum">
              <a:rPr lang="en-US" altLang="en-US"/>
              <a:pPr/>
              <a:t>‹#›</a:t>
            </a:fld>
            <a:endParaRPr lang="en-US" altLang="en-US"/>
          </a:p>
        </p:txBody>
      </p:sp>
    </p:spTree>
    <p:extLst>
      <p:ext uri="{BB962C8B-B14F-4D97-AF65-F5344CB8AC3E}">
        <p14:creationId xmlns:p14="http://schemas.microsoft.com/office/powerpoint/2010/main" val="2615812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324BA8C0-3102-3340-AA91-2FE7946C10A6}"/>
              </a:ext>
            </a:extLst>
          </p:cNvPr>
          <p:cNvSpPr>
            <a:spLocks noGrp="1"/>
          </p:cNvSpPr>
          <p:nvPr>
            <p:ph type="sldNum" sz="quarter" idx="10"/>
          </p:nvPr>
        </p:nvSpPr>
        <p:spPr/>
        <p:txBody>
          <a:bodyPr/>
          <a:lstStyle>
            <a:lvl1pPr>
              <a:defRPr/>
            </a:lvl1pPr>
          </a:lstStyle>
          <a:p>
            <a:fld id="{F825D63B-592C-0646-82A3-2A60D23A6E5C}" type="slidenum">
              <a:rPr lang="en-US" altLang="en-US"/>
              <a:pPr/>
              <a:t>‹#›</a:t>
            </a:fld>
            <a:endParaRPr lang="en-US" altLang="en-US"/>
          </a:p>
        </p:txBody>
      </p:sp>
    </p:spTree>
    <p:extLst>
      <p:ext uri="{BB962C8B-B14F-4D97-AF65-F5344CB8AC3E}">
        <p14:creationId xmlns:p14="http://schemas.microsoft.com/office/powerpoint/2010/main" val="6835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ED34BB3B-7F53-414D-A2C5-26100CED9785}"/>
              </a:ext>
            </a:extLst>
          </p:cNvPr>
          <p:cNvSpPr>
            <a:spLocks noGrp="1"/>
          </p:cNvSpPr>
          <p:nvPr>
            <p:ph type="sldNum" sz="quarter" idx="10"/>
          </p:nvPr>
        </p:nvSpPr>
        <p:spPr/>
        <p:txBody>
          <a:bodyPr/>
          <a:lstStyle>
            <a:lvl1pPr>
              <a:defRPr/>
            </a:lvl1pPr>
          </a:lstStyle>
          <a:p>
            <a:fld id="{8DE2E6BD-DAC3-9D43-8460-4AC0A1516181}" type="slidenum">
              <a:rPr lang="en-US" altLang="en-US"/>
              <a:pPr/>
              <a:t>‹#›</a:t>
            </a:fld>
            <a:endParaRPr lang="en-US" altLang="en-US"/>
          </a:p>
        </p:txBody>
      </p:sp>
    </p:spTree>
    <p:extLst>
      <p:ext uri="{BB962C8B-B14F-4D97-AF65-F5344CB8AC3E}">
        <p14:creationId xmlns:p14="http://schemas.microsoft.com/office/powerpoint/2010/main" val="3285431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_15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5CB014EB-CB2A-4140-A4F5-A3051D9CF795}"/>
              </a:ext>
            </a:extLst>
          </p:cNvPr>
          <p:cNvSpPr>
            <a:spLocks noGrp="1"/>
          </p:cNvSpPr>
          <p:nvPr>
            <p:ph type="sldNum" sz="quarter" idx="10"/>
          </p:nvPr>
        </p:nvSpPr>
        <p:spPr/>
        <p:txBody>
          <a:bodyPr/>
          <a:lstStyle>
            <a:lvl1pPr>
              <a:defRPr/>
            </a:lvl1pPr>
          </a:lstStyle>
          <a:p>
            <a:fld id="{02B173D5-9171-B240-868E-709A97AC31CF}" type="slidenum">
              <a:rPr lang="en-US" altLang="en-US"/>
              <a:pPr/>
              <a:t>‹#›</a:t>
            </a:fld>
            <a:endParaRPr lang="en-US" altLang="en-US"/>
          </a:p>
        </p:txBody>
      </p:sp>
    </p:spTree>
    <p:extLst>
      <p:ext uri="{BB962C8B-B14F-4D97-AF65-F5344CB8AC3E}">
        <p14:creationId xmlns:p14="http://schemas.microsoft.com/office/powerpoint/2010/main" val="2293221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Color (Casey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B17F1191-12FD-9B48-A5F1-EDF894FB72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p>
        </p:txBody>
      </p:sp>
      <p:sp>
        <p:nvSpPr>
          <p:cNvPr id="14" name="Text Placeholder 13"/>
          <p:cNvSpPr>
            <a:spLocks noGrp="1"/>
          </p:cNvSpPr>
          <p:nvPr>
            <p:ph type="body" sz="quarter" idx="12"/>
          </p:nvPr>
        </p:nvSpPr>
        <p:spPr>
          <a:xfrm>
            <a:off x="0" y="6170614"/>
            <a:ext cx="9400117" cy="687387"/>
          </a:xfrm>
        </p:spPr>
        <p:txBody>
          <a:bodyPr lIns="457200" tIns="0" rIns="457200" bIns="457200" anchor="b"/>
          <a:lstStyle>
            <a:lvl1pPr algn="l">
              <a:defRPr sz="1800" baseline="0">
                <a:solidFill>
                  <a:srgbClr val="9D740F"/>
                </a:solidFill>
              </a:defRPr>
            </a:lvl1pPr>
          </a:lstStyle>
          <a:p>
            <a:pPr lvl="0"/>
            <a:r>
              <a:rPr lang="en-US"/>
              <a:t>Click to edit Master text styles</a:t>
            </a:r>
          </a:p>
        </p:txBody>
      </p:sp>
      <p:sp>
        <p:nvSpPr>
          <p:cNvPr id="16" name="Text Placeholder 15"/>
          <p:cNvSpPr>
            <a:spLocks noGrp="1"/>
          </p:cNvSpPr>
          <p:nvPr>
            <p:ph type="body" sz="quarter" idx="13"/>
          </p:nvPr>
        </p:nvSpPr>
        <p:spPr>
          <a:xfrm>
            <a:off x="9400117" y="6170614"/>
            <a:ext cx="2791883" cy="687387"/>
          </a:xfrm>
        </p:spPr>
        <p:txBody>
          <a:bodyPr lIns="0" tIns="0" rIns="457200" bIns="457200" anchor="b"/>
          <a:lstStyle>
            <a:lvl1pPr algn="r">
              <a:defRPr sz="1300">
                <a:solidFill>
                  <a:schemeClr val="bg1"/>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287388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_13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05EA2C1D-5D14-B143-AF0E-7D43C76DA913}"/>
              </a:ext>
            </a:extLst>
          </p:cNvPr>
          <p:cNvSpPr>
            <a:spLocks noGrp="1"/>
          </p:cNvSpPr>
          <p:nvPr>
            <p:ph type="sldNum" sz="quarter" idx="10"/>
          </p:nvPr>
        </p:nvSpPr>
        <p:spPr/>
        <p:txBody>
          <a:bodyPr/>
          <a:lstStyle>
            <a:lvl1pPr>
              <a:defRPr/>
            </a:lvl1pPr>
          </a:lstStyle>
          <a:p>
            <a:fld id="{03E5B9B8-93CF-7949-9F48-1DDC68E2005C}" type="slidenum">
              <a:rPr lang="en-US" altLang="en-US"/>
              <a:pPr/>
              <a:t>‹#›</a:t>
            </a:fld>
            <a:endParaRPr lang="en-US" altLang="en-US"/>
          </a:p>
        </p:txBody>
      </p:sp>
    </p:spTree>
    <p:extLst>
      <p:ext uri="{BB962C8B-B14F-4D97-AF65-F5344CB8AC3E}">
        <p14:creationId xmlns:p14="http://schemas.microsoft.com/office/powerpoint/2010/main" val="3971900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Two Content w/Header_2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5990"/>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08760"/>
            <a:ext cx="5157787" cy="823912"/>
          </a:xfrm>
        </p:spPr>
        <p:txBody>
          <a:bodyPr tIns="27432">
            <a:noAutofit/>
          </a:bodyPr>
          <a:lstStyle>
            <a:lvl1pPr marL="0" indent="0">
              <a:lnSpc>
                <a:spcPct val="85000"/>
              </a:lnSpc>
              <a:buNone/>
              <a:defRPr sz="30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08760"/>
            <a:ext cx="5183188" cy="823912"/>
          </a:xfrm>
        </p:spPr>
        <p:txBody>
          <a:bodyPr tIns="27432" bIns="0">
            <a:noAutofit/>
          </a:bodyPr>
          <a:lstStyle>
            <a:lvl1pPr marL="0" indent="0">
              <a:lnSpc>
                <a:spcPct val="85000"/>
              </a:lnSpc>
              <a:buNone/>
              <a:defRPr sz="29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D5FA2514-841A-F24D-81A9-4B9285C2D75C}"/>
              </a:ext>
            </a:extLst>
          </p:cNvPr>
          <p:cNvSpPr>
            <a:spLocks noGrp="1"/>
          </p:cNvSpPr>
          <p:nvPr>
            <p:ph type="sldNum" sz="quarter" idx="10"/>
          </p:nvPr>
        </p:nvSpPr>
        <p:spPr/>
        <p:txBody>
          <a:bodyPr/>
          <a:lstStyle>
            <a:lvl1pPr>
              <a:defRPr/>
            </a:lvl1pPr>
          </a:lstStyle>
          <a:p>
            <a:fld id="{44D0E0BD-176C-CE49-9798-F9829AF59C85}" type="slidenum">
              <a:rPr lang="en-US" altLang="en-US"/>
              <a:pPr/>
              <a:t>‹#›</a:t>
            </a:fld>
            <a:endParaRPr lang="en-US" altLang="en-US"/>
          </a:p>
        </p:txBody>
      </p:sp>
    </p:spTree>
    <p:extLst>
      <p:ext uri="{BB962C8B-B14F-4D97-AF65-F5344CB8AC3E}">
        <p14:creationId xmlns:p14="http://schemas.microsoft.com/office/powerpoint/2010/main" val="2961448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Two Content w/Header_22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D03243FB-54C2-AD46-BA90-EF1E9636FB8C}"/>
              </a:ext>
            </a:extLst>
          </p:cNvPr>
          <p:cNvSpPr>
            <a:spLocks noGrp="1"/>
          </p:cNvSpPr>
          <p:nvPr>
            <p:ph type="sldNum" sz="quarter" idx="10"/>
          </p:nvPr>
        </p:nvSpPr>
        <p:spPr/>
        <p:txBody>
          <a:bodyPr/>
          <a:lstStyle>
            <a:lvl1pPr>
              <a:defRPr/>
            </a:lvl1pPr>
          </a:lstStyle>
          <a:p>
            <a:fld id="{C205091B-05F9-9849-A356-38A301D554D2}" type="slidenum">
              <a:rPr lang="en-US" altLang="en-US"/>
              <a:pPr/>
              <a:t>‹#›</a:t>
            </a:fld>
            <a:endParaRPr lang="en-US" altLang="en-US"/>
          </a:p>
        </p:txBody>
      </p:sp>
    </p:spTree>
    <p:extLst>
      <p:ext uri="{BB962C8B-B14F-4D97-AF65-F5344CB8AC3E}">
        <p14:creationId xmlns:p14="http://schemas.microsoft.com/office/powerpoint/2010/main" val="1131693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w/Header, Sourceline_1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617660"/>
          </a:xfrm>
        </p:spPr>
        <p:txBody>
          <a:bodyPr>
            <a:noAutofit/>
          </a:bodyPr>
          <a:lstStyle>
            <a:lvl1pPr marL="182880" indent="-182880">
              <a:spcBef>
                <a:spcPts val="1200"/>
              </a:spcBef>
              <a:defRPr sz="1800"/>
            </a:lvl1pPr>
            <a:lvl2pPr marL="365760" indent="-182880">
              <a:spcBef>
                <a:spcPts val="1200"/>
              </a:spcBef>
              <a:defRPr sz="1800"/>
            </a:lvl2pPr>
            <a:lvl3pPr marL="548640" indent="-182880">
              <a:spcBef>
                <a:spcPts val="1200"/>
              </a:spcBef>
              <a:defRPr sz="1800"/>
            </a:lvl3pPr>
            <a:lvl4pPr marL="731520" indent="-182880">
              <a:spcBef>
                <a:spcPts val="1200"/>
              </a:spcBef>
              <a:defRPr sz="1800"/>
            </a:lvl4pPr>
            <a:lvl5pPr marL="914400" indent="-182880">
              <a:spcBef>
                <a:spcPts val="12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617660"/>
          </a:xfrm>
        </p:spPr>
        <p:txBody>
          <a:bodyPr>
            <a:noAutofit/>
          </a:bodyPr>
          <a:lstStyle>
            <a:lvl1pPr marL="182880" indent="-182880">
              <a:spcBef>
                <a:spcPts val="1200"/>
              </a:spcBef>
              <a:defRPr sz="1800"/>
            </a:lvl1pPr>
            <a:lvl2pPr marL="365760" indent="-182880">
              <a:spcBef>
                <a:spcPts val="1200"/>
              </a:spcBef>
              <a:defRPr sz="1800"/>
            </a:lvl2pPr>
            <a:lvl3pPr marL="731520" indent="-182880">
              <a:spcBef>
                <a:spcPts val="1200"/>
              </a:spcBef>
              <a:defRPr sz="1800"/>
            </a:lvl3pPr>
            <a:lvl4pPr indent="-182880">
              <a:spcBef>
                <a:spcPts val="1200"/>
              </a:spcBef>
              <a:defRPr sz="1800"/>
            </a:lvl4pPr>
            <a:lvl5pPr marL="1097280" indent="-182880">
              <a:spcBef>
                <a:spcPts val="12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Slide Number Placeholder 5">
            <a:extLst>
              <a:ext uri="{FF2B5EF4-FFF2-40B4-BE49-F238E27FC236}">
                <a16:creationId xmlns:a16="http://schemas.microsoft.com/office/drawing/2014/main" id="{B929B590-B419-D94B-86DB-7B3E8E9E0AE5}"/>
              </a:ext>
            </a:extLst>
          </p:cNvPr>
          <p:cNvSpPr>
            <a:spLocks noGrp="1"/>
          </p:cNvSpPr>
          <p:nvPr>
            <p:ph type="sldNum" sz="quarter" idx="12"/>
          </p:nvPr>
        </p:nvSpPr>
        <p:spPr/>
        <p:txBody>
          <a:bodyPr/>
          <a:lstStyle>
            <a:lvl1pPr>
              <a:defRPr/>
            </a:lvl1pPr>
          </a:lstStyle>
          <a:p>
            <a:fld id="{FA524776-B016-3B44-A4EE-9A961463387D}" type="slidenum">
              <a:rPr lang="en-US" altLang="en-US"/>
              <a:pPr/>
              <a:t>‹#›</a:t>
            </a:fld>
            <a:endParaRPr lang="en-US" altLang="en-US"/>
          </a:p>
        </p:txBody>
      </p:sp>
    </p:spTree>
    <p:extLst>
      <p:ext uri="{BB962C8B-B14F-4D97-AF65-F5344CB8AC3E}">
        <p14:creationId xmlns:p14="http://schemas.microsoft.com/office/powerpoint/2010/main" val="3053109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Two Content w/Header_15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F29BD47-DCDF-7440-9BDF-5860DD9E813E}"/>
              </a:ext>
            </a:extLst>
          </p:cNvPr>
          <p:cNvSpPr>
            <a:spLocks noGrp="1"/>
          </p:cNvSpPr>
          <p:nvPr>
            <p:ph type="sldNum" sz="quarter" idx="10"/>
          </p:nvPr>
        </p:nvSpPr>
        <p:spPr/>
        <p:txBody>
          <a:bodyPr/>
          <a:lstStyle>
            <a:lvl1pPr>
              <a:defRPr/>
            </a:lvl1pPr>
          </a:lstStyle>
          <a:p>
            <a:fld id="{167CBB79-C667-334B-A84F-2DA79035C473}" type="slidenum">
              <a:rPr lang="en-US" altLang="en-US"/>
              <a:pPr/>
              <a:t>‹#›</a:t>
            </a:fld>
            <a:endParaRPr lang="en-US" altLang="en-US"/>
          </a:p>
        </p:txBody>
      </p:sp>
    </p:spTree>
    <p:extLst>
      <p:ext uri="{BB962C8B-B14F-4D97-AF65-F5344CB8AC3E}">
        <p14:creationId xmlns:p14="http://schemas.microsoft.com/office/powerpoint/2010/main" val="1786268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Two Content w/Header_13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2266"/>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A658CFAA-A09E-184C-B29A-79F0A77E25EB}"/>
              </a:ext>
            </a:extLst>
          </p:cNvPr>
          <p:cNvSpPr>
            <a:spLocks noGrp="1"/>
          </p:cNvSpPr>
          <p:nvPr>
            <p:ph type="sldNum" sz="quarter" idx="10"/>
          </p:nvPr>
        </p:nvSpPr>
        <p:spPr/>
        <p:txBody>
          <a:bodyPr/>
          <a:lstStyle>
            <a:lvl1pPr>
              <a:defRPr/>
            </a:lvl1pPr>
          </a:lstStyle>
          <a:p>
            <a:fld id="{859620E4-B4A4-4446-A4DA-D2A0B70EB18E}" type="slidenum">
              <a:rPr lang="en-US" altLang="en-US"/>
              <a:pPr/>
              <a:t>‹#›</a:t>
            </a:fld>
            <a:endParaRPr lang="en-US" altLang="en-US"/>
          </a:p>
        </p:txBody>
      </p:sp>
    </p:spTree>
    <p:extLst>
      <p:ext uri="{BB962C8B-B14F-4D97-AF65-F5344CB8AC3E}">
        <p14:creationId xmlns:p14="http://schemas.microsoft.com/office/powerpoint/2010/main" val="47447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Caption, Sourceline">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3" name="Picture Placeholder 2"/>
          <p:cNvSpPr>
            <a:spLocks noGrp="1"/>
          </p:cNvSpPr>
          <p:nvPr>
            <p:ph type="pic" idx="1"/>
          </p:nvPr>
        </p:nvSpPr>
        <p:spPr>
          <a:xfrm>
            <a:off x="839788" y="1415144"/>
            <a:ext cx="10515600" cy="4453094"/>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839788" y="5868238"/>
            <a:ext cx="10512424" cy="296564"/>
          </a:xfrm>
        </p:spPr>
        <p:txBody>
          <a:bodyPr tIns="0" bIns="0" anchor="ct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Text Placeholder 3"/>
          <p:cNvSpPr>
            <a:spLocks noGrp="1"/>
          </p:cNvSpPr>
          <p:nvPr>
            <p:ph type="body" sz="half" idx="11"/>
          </p:nvPr>
        </p:nvSpPr>
        <p:spPr>
          <a:xfrm>
            <a:off x="833436" y="6170277"/>
            <a:ext cx="10515601"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Slide Number Placeholder 5">
            <a:extLst>
              <a:ext uri="{FF2B5EF4-FFF2-40B4-BE49-F238E27FC236}">
                <a16:creationId xmlns:a16="http://schemas.microsoft.com/office/drawing/2014/main" id="{E2F9D20F-A00B-E947-8AD6-46260A69BF98}"/>
              </a:ext>
            </a:extLst>
          </p:cNvPr>
          <p:cNvSpPr>
            <a:spLocks noGrp="1"/>
          </p:cNvSpPr>
          <p:nvPr>
            <p:ph type="sldNum" sz="quarter" idx="12"/>
          </p:nvPr>
        </p:nvSpPr>
        <p:spPr/>
        <p:txBody>
          <a:bodyPr/>
          <a:lstStyle>
            <a:lvl1pPr>
              <a:defRPr/>
            </a:lvl1pPr>
          </a:lstStyle>
          <a:p>
            <a:fld id="{54D237E1-4126-1E42-971F-7300BF661C42}" type="slidenum">
              <a:rPr lang="en-US" altLang="en-US"/>
              <a:pPr/>
              <a:t>‹#›</a:t>
            </a:fld>
            <a:endParaRPr lang="en-US" altLang="en-US"/>
          </a:p>
        </p:txBody>
      </p:sp>
    </p:spTree>
    <p:extLst>
      <p:ext uri="{BB962C8B-B14F-4D97-AF65-F5344CB8AC3E}">
        <p14:creationId xmlns:p14="http://schemas.microsoft.com/office/powerpoint/2010/main" val="72470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Caption, Sourceline on Sid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4" name="Text Placeholder 3"/>
          <p:cNvSpPr>
            <a:spLocks noGrp="1"/>
          </p:cNvSpPr>
          <p:nvPr>
            <p:ph type="body" sz="half" idx="2"/>
          </p:nvPr>
        </p:nvSpPr>
        <p:spPr>
          <a:xfrm>
            <a:off x="839791" y="1645921"/>
            <a:ext cx="2267552" cy="3630087"/>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Picture Placeholder 2"/>
          <p:cNvSpPr>
            <a:spLocks noGrp="1"/>
          </p:cNvSpPr>
          <p:nvPr>
            <p:ph type="pic" idx="11"/>
          </p:nvPr>
        </p:nvSpPr>
        <p:spPr>
          <a:xfrm>
            <a:off x="3301551" y="1654013"/>
            <a:ext cx="8030132" cy="470233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7" name="Text Placeholder 3"/>
          <p:cNvSpPr>
            <a:spLocks noGrp="1"/>
          </p:cNvSpPr>
          <p:nvPr>
            <p:ph type="body" sz="half" idx="12"/>
          </p:nvPr>
        </p:nvSpPr>
        <p:spPr>
          <a:xfrm>
            <a:off x="833436" y="5405481"/>
            <a:ext cx="2267553" cy="959105"/>
          </a:xfrm>
        </p:spPr>
        <p:txBody>
          <a:bodyP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7F912FD8-8A30-FB4A-AB91-B0594FAE204F}"/>
              </a:ext>
            </a:extLst>
          </p:cNvPr>
          <p:cNvSpPr>
            <a:spLocks noGrp="1"/>
          </p:cNvSpPr>
          <p:nvPr>
            <p:ph type="sldNum" sz="quarter" idx="13"/>
          </p:nvPr>
        </p:nvSpPr>
        <p:spPr/>
        <p:txBody>
          <a:bodyPr/>
          <a:lstStyle>
            <a:lvl1pPr>
              <a:defRPr/>
            </a:lvl1pPr>
          </a:lstStyle>
          <a:p>
            <a:fld id="{CFBA0296-F125-9745-8C04-936BEFC0D91E}" type="slidenum">
              <a:rPr lang="en-US" altLang="en-US"/>
              <a:pPr/>
              <a:t>‹#›</a:t>
            </a:fld>
            <a:endParaRPr lang="en-US" altLang="en-US"/>
          </a:p>
        </p:txBody>
      </p:sp>
    </p:spTree>
    <p:extLst>
      <p:ext uri="{BB962C8B-B14F-4D97-AF65-F5344CB8AC3E}">
        <p14:creationId xmlns:p14="http://schemas.microsoft.com/office/powerpoint/2010/main" val="29554315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Pictures w/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Picture Placeholder 2"/>
          <p:cNvSpPr>
            <a:spLocks noGrp="1"/>
          </p:cNvSpPr>
          <p:nvPr>
            <p:ph type="pic" idx="11"/>
          </p:nvPr>
        </p:nvSpPr>
        <p:spPr>
          <a:xfrm>
            <a:off x="839790"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11" name="Picture Placeholder 2"/>
          <p:cNvSpPr>
            <a:spLocks noGrp="1"/>
          </p:cNvSpPr>
          <p:nvPr>
            <p:ph type="pic" idx="12"/>
          </p:nvPr>
        </p:nvSpPr>
        <p:spPr>
          <a:xfrm>
            <a:off x="6150593"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7" name="Slide Number Placeholder 5">
            <a:extLst>
              <a:ext uri="{FF2B5EF4-FFF2-40B4-BE49-F238E27FC236}">
                <a16:creationId xmlns:a16="http://schemas.microsoft.com/office/drawing/2014/main" id="{26CB252D-7E40-1F47-B6BB-A432F993B74D}"/>
              </a:ext>
            </a:extLst>
          </p:cNvPr>
          <p:cNvSpPr>
            <a:spLocks noGrp="1"/>
          </p:cNvSpPr>
          <p:nvPr>
            <p:ph type="sldNum" sz="quarter" idx="13"/>
          </p:nvPr>
        </p:nvSpPr>
        <p:spPr/>
        <p:txBody>
          <a:bodyPr/>
          <a:lstStyle>
            <a:lvl1pPr>
              <a:defRPr/>
            </a:lvl1pPr>
          </a:lstStyle>
          <a:p>
            <a:fld id="{3FFD2B51-432F-5B4E-852E-A77FA2B21D6B}" type="slidenum">
              <a:rPr lang="en-US" altLang="en-US"/>
              <a:pPr/>
              <a:t>‹#›</a:t>
            </a:fld>
            <a:endParaRPr lang="en-US" altLang="en-US"/>
          </a:p>
        </p:txBody>
      </p:sp>
    </p:spTree>
    <p:extLst>
      <p:ext uri="{BB962C8B-B14F-4D97-AF65-F5344CB8AC3E}">
        <p14:creationId xmlns:p14="http://schemas.microsoft.com/office/powerpoint/2010/main" val="11222216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s w/Caption (Small, Larg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Picture Placeholder 2"/>
          <p:cNvSpPr>
            <a:spLocks noGrp="1"/>
          </p:cNvSpPr>
          <p:nvPr>
            <p:ph type="pic" idx="11"/>
          </p:nvPr>
        </p:nvSpPr>
        <p:spPr>
          <a:xfrm>
            <a:off x="4378854" y="1645921"/>
            <a:ext cx="6952828"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7" name="Slide Number Placeholder 5">
            <a:extLst>
              <a:ext uri="{FF2B5EF4-FFF2-40B4-BE49-F238E27FC236}">
                <a16:creationId xmlns:a16="http://schemas.microsoft.com/office/drawing/2014/main" id="{42C3EA49-19E8-574E-9C5C-91DCA4A67002}"/>
              </a:ext>
            </a:extLst>
          </p:cNvPr>
          <p:cNvSpPr>
            <a:spLocks noGrp="1"/>
          </p:cNvSpPr>
          <p:nvPr>
            <p:ph type="sldNum" sz="quarter" idx="12"/>
          </p:nvPr>
        </p:nvSpPr>
        <p:spPr/>
        <p:txBody>
          <a:bodyPr/>
          <a:lstStyle>
            <a:lvl1pPr>
              <a:defRPr/>
            </a:lvl1pPr>
          </a:lstStyle>
          <a:p>
            <a:fld id="{8E27B367-7043-A245-9EF6-1F34F8674D6C}" type="slidenum">
              <a:rPr lang="en-US" altLang="en-US"/>
              <a:pPr/>
              <a:t>‹#›</a:t>
            </a:fld>
            <a:endParaRPr lang="en-US" altLang="en-US"/>
          </a:p>
        </p:txBody>
      </p:sp>
    </p:spTree>
    <p:extLst>
      <p:ext uri="{BB962C8B-B14F-4D97-AF65-F5344CB8AC3E}">
        <p14:creationId xmlns:p14="http://schemas.microsoft.com/office/powerpoint/2010/main" val="1495971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ver--Masthead (System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0A514-A827-614C-8F71-96B17AA0E719}"/>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1050D206-FEDD-B24B-9E64-BEF8138359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lvl1pPr>
          </a:lstStyle>
          <a:p>
            <a:r>
              <a:rPr lang="en-US"/>
              <a:t>Click to edit Master title style</a:t>
            </a:r>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Text Placeholder 14"/>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7" name="Text Placeholder 16"/>
          <p:cNvSpPr>
            <a:spLocks noGrp="1"/>
          </p:cNvSpPr>
          <p:nvPr>
            <p:ph type="body" sz="quarter" idx="13"/>
          </p:nvPr>
        </p:nvSpPr>
        <p:spPr>
          <a:xfrm>
            <a:off x="9144000" y="6172200"/>
            <a:ext cx="3048000" cy="685800"/>
          </a:xfrm>
        </p:spPr>
        <p:txBody>
          <a:bodyPr lIns="0" tIns="0" rIns="457200" bIns="457200" anchor="b"/>
          <a:lstStyle>
            <a:lvl1pPr algn="r">
              <a:defRPr sz="1300" b="0">
                <a:solidFill>
                  <a:schemeClr val="accent1">
                    <a:lumMod val="60000"/>
                    <a:lumOff val="40000"/>
                  </a:schemeClr>
                </a:solidFill>
                <a:latin typeface="+mn-lt"/>
              </a:defRPr>
            </a:lvl1pPr>
          </a:lstStyle>
          <a:p>
            <a:pPr lvl="0"/>
            <a:r>
              <a:rPr lang="en-US"/>
              <a:t>Click to edit Master text styles</a:t>
            </a:r>
          </a:p>
        </p:txBody>
      </p:sp>
    </p:spTree>
    <p:extLst>
      <p:ext uri="{BB962C8B-B14F-4D97-AF65-F5344CB8AC3E}">
        <p14:creationId xmlns:p14="http://schemas.microsoft.com/office/powerpoint/2010/main" val="23305546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ictures w/Captions">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839788"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Picture Placeholder 2"/>
          <p:cNvSpPr>
            <a:spLocks noGrp="1"/>
          </p:cNvSpPr>
          <p:nvPr>
            <p:ph type="pic" idx="11"/>
          </p:nvPr>
        </p:nvSpPr>
        <p:spPr>
          <a:xfrm>
            <a:off x="4378855"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7" name="Picture Placeholder 2"/>
          <p:cNvSpPr>
            <a:spLocks noGrp="1"/>
          </p:cNvSpPr>
          <p:nvPr>
            <p:ph type="pic" idx="12"/>
          </p:nvPr>
        </p:nvSpPr>
        <p:spPr>
          <a:xfrm>
            <a:off x="7917921"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9" name="Text Placeholder 3"/>
          <p:cNvSpPr>
            <a:spLocks noGrp="1"/>
          </p:cNvSpPr>
          <p:nvPr>
            <p:ph type="body" sz="half" idx="13"/>
          </p:nvPr>
        </p:nvSpPr>
        <p:spPr>
          <a:xfrm>
            <a:off x="4378855"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Text Placeholder 3"/>
          <p:cNvSpPr>
            <a:spLocks noGrp="1"/>
          </p:cNvSpPr>
          <p:nvPr>
            <p:ph type="body" sz="half" idx="14"/>
          </p:nvPr>
        </p:nvSpPr>
        <p:spPr>
          <a:xfrm>
            <a:off x="7917921"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1" name="Slide Number Placeholder 5">
            <a:extLst>
              <a:ext uri="{FF2B5EF4-FFF2-40B4-BE49-F238E27FC236}">
                <a16:creationId xmlns:a16="http://schemas.microsoft.com/office/drawing/2014/main" id="{A9B19517-2E69-C440-B63B-965B3865B39C}"/>
              </a:ext>
            </a:extLst>
          </p:cNvPr>
          <p:cNvSpPr>
            <a:spLocks noGrp="1"/>
          </p:cNvSpPr>
          <p:nvPr>
            <p:ph type="sldNum" sz="quarter" idx="15"/>
          </p:nvPr>
        </p:nvSpPr>
        <p:spPr/>
        <p:txBody>
          <a:bodyPr/>
          <a:lstStyle>
            <a:lvl1pPr>
              <a:defRPr/>
            </a:lvl1pPr>
          </a:lstStyle>
          <a:p>
            <a:fld id="{2758100E-518C-524A-A0E5-38A4A34C62AA}" type="slidenum">
              <a:rPr lang="en-US" altLang="en-US"/>
              <a:pPr/>
              <a:t>‹#›</a:t>
            </a:fld>
            <a:endParaRPr lang="en-US" altLang="en-US"/>
          </a:p>
        </p:txBody>
      </p:sp>
    </p:spTree>
    <p:extLst>
      <p:ext uri="{BB962C8B-B14F-4D97-AF65-F5344CB8AC3E}">
        <p14:creationId xmlns:p14="http://schemas.microsoft.com/office/powerpoint/2010/main" val="3600215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59536"/>
          </a:xfrm>
        </p:spPr>
        <p:txBody>
          <a:bodyPr/>
          <a:lstStyle>
            <a:lvl1pPr>
              <a:defRPr/>
            </a:lvl1pPr>
          </a:lstStyle>
          <a:p>
            <a:r>
              <a:rPr lang="en-US"/>
              <a:t>Click to edit Master title</a:t>
            </a:r>
          </a:p>
        </p:txBody>
      </p:sp>
      <p:sp>
        <p:nvSpPr>
          <p:cNvPr id="3" name="Slide Number Placeholder 5">
            <a:extLst>
              <a:ext uri="{FF2B5EF4-FFF2-40B4-BE49-F238E27FC236}">
                <a16:creationId xmlns:a16="http://schemas.microsoft.com/office/drawing/2014/main" id="{9DC7A23B-47F2-7840-BE41-8BAE63A8E4BB}"/>
              </a:ext>
            </a:extLst>
          </p:cNvPr>
          <p:cNvSpPr>
            <a:spLocks noGrp="1"/>
          </p:cNvSpPr>
          <p:nvPr>
            <p:ph type="sldNum" sz="quarter" idx="10"/>
          </p:nvPr>
        </p:nvSpPr>
        <p:spPr/>
        <p:txBody>
          <a:bodyPr/>
          <a:lstStyle>
            <a:lvl1pPr>
              <a:defRPr/>
            </a:lvl1pPr>
          </a:lstStyle>
          <a:p>
            <a:fld id="{8CCFDB75-0C76-EC4D-A96B-9E04A00381E7}" type="slidenum">
              <a:rPr lang="en-US" altLang="en-US"/>
              <a:pPr/>
              <a:t>‹#›</a:t>
            </a:fld>
            <a:endParaRPr lang="en-US" altLang="en-US"/>
          </a:p>
        </p:txBody>
      </p:sp>
    </p:spTree>
    <p:extLst>
      <p:ext uri="{BB962C8B-B14F-4D97-AF65-F5344CB8AC3E}">
        <p14:creationId xmlns:p14="http://schemas.microsoft.com/office/powerpoint/2010/main" val="2113907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30D638-865A-694A-9555-377FDF4C59A3}"/>
              </a:ext>
            </a:extLst>
          </p:cNvPr>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a:lvl1pPr>
          </a:lstStyle>
          <a:p>
            <a:fld id="{08AB04D8-4B54-C143-A712-0E73E2921004}" type="datetime1">
              <a:rPr lang="en-US" altLang="en-US"/>
              <a:pPr/>
              <a:t>9/5/2025</a:t>
            </a:fld>
            <a:endParaRPr lang="en-US" altLang="en-US"/>
          </a:p>
        </p:txBody>
      </p:sp>
      <p:sp>
        <p:nvSpPr>
          <p:cNvPr id="3" name="Footer Placeholder 2">
            <a:extLst>
              <a:ext uri="{FF2B5EF4-FFF2-40B4-BE49-F238E27FC236}">
                <a16:creationId xmlns:a16="http://schemas.microsoft.com/office/drawing/2014/main" id="{D6B05FC5-5921-7C4C-B631-D43119663D66}"/>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4" name="Slide Number Placeholder 3">
            <a:extLst>
              <a:ext uri="{FF2B5EF4-FFF2-40B4-BE49-F238E27FC236}">
                <a16:creationId xmlns:a16="http://schemas.microsoft.com/office/drawing/2014/main" id="{3062F7F6-EC08-0B4E-BDF0-EAAFF475F4CC}"/>
              </a:ext>
            </a:extLst>
          </p:cNvPr>
          <p:cNvSpPr>
            <a:spLocks noGrp="1"/>
          </p:cNvSpPr>
          <p:nvPr>
            <p:ph type="sldNum" sz="quarter" idx="12"/>
          </p:nvPr>
        </p:nvSpPr>
        <p:spPr/>
        <p:txBody>
          <a:bodyPr/>
          <a:lstStyle>
            <a:lvl1pPr>
              <a:defRPr/>
            </a:lvl1pPr>
          </a:lstStyle>
          <a:p>
            <a:fld id="{AC2004E5-C160-EF47-B826-DDF8DF957B25}" type="slidenum">
              <a:rPr lang="en-US" altLang="en-US"/>
              <a:pPr/>
              <a:t>‹#›</a:t>
            </a:fld>
            <a:endParaRPr lang="en-US" altLang="en-US"/>
          </a:p>
        </p:txBody>
      </p:sp>
    </p:spTree>
    <p:extLst>
      <p:ext uri="{BB962C8B-B14F-4D97-AF65-F5344CB8AC3E}">
        <p14:creationId xmlns:p14="http://schemas.microsoft.com/office/powerpoint/2010/main" val="4164547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28BDE9B-BDBE-D64D-93DA-3C2FB92C7D87}"/>
              </a:ext>
            </a:extLst>
          </p:cNvPr>
          <p:cNvSpPr>
            <a:spLocks noGrp="1"/>
          </p:cNvSpPr>
          <p:nvPr>
            <p:ph type="sldNum" sz="quarter" idx="10"/>
          </p:nvPr>
        </p:nvSpPr>
        <p:spPr/>
        <p:txBody>
          <a:bodyPr/>
          <a:lstStyle>
            <a:lvl1pPr>
              <a:defRPr/>
            </a:lvl1pPr>
          </a:lstStyle>
          <a:p>
            <a:fld id="{8C20393F-E41E-EC4D-B911-538A7C1BEFA2}" type="slidenum">
              <a:rPr lang="en-US" altLang="en-US"/>
              <a:pPr/>
              <a:t>‹#›</a:t>
            </a:fld>
            <a:endParaRPr lang="en-US" altLang="en-US"/>
          </a:p>
        </p:txBody>
      </p:sp>
    </p:spTree>
    <p:extLst>
      <p:ext uri="{BB962C8B-B14F-4D97-AF65-F5344CB8AC3E}">
        <p14:creationId xmlns:p14="http://schemas.microsoft.com/office/powerpoint/2010/main" val="945675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2" name="Title 1"/>
          <p:cNvSpPr>
            <a:spLocks noGrp="1"/>
          </p:cNvSpPr>
          <p:nvPr>
            <p:ph type="ctrTitle"/>
          </p:nvPr>
        </p:nvSpPr>
        <p:spPr>
          <a:xfrm>
            <a:off x="2" y="2120529"/>
            <a:ext cx="12172949" cy="1389434"/>
          </a:xfrm>
        </p:spPr>
        <p:txBody>
          <a:bodyPr lIns="457200" rIns="457200" anchorCtr="0"/>
          <a:lstStyle>
            <a:lvl1pPr algn="ctr">
              <a:defRPr sz="4000"/>
            </a:lvl1pPr>
          </a:lstStyle>
          <a:p>
            <a:r>
              <a:rPr lang="en-US"/>
              <a:t>Click to edit Master title style</a:t>
            </a:r>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6946803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Section Divider--Masthea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B475D0-1E38-9940-BB48-7670F3CE630A}"/>
              </a:ext>
            </a:extLst>
          </p:cNvPr>
          <p:cNvSpPr/>
          <p:nvPr userDrawn="1"/>
        </p:nvSpPr>
        <p:spPr>
          <a:xfrm>
            <a:off x="0" y="0"/>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2" y="2120529"/>
            <a:ext cx="12172949" cy="1389434"/>
          </a:xfrm>
        </p:spPr>
        <p:txBody>
          <a:bodyPr lIns="457200" rIns="457200" anchorCtr="0"/>
          <a:lstStyle>
            <a:lvl1pPr algn="ctr">
              <a:defRPr sz="4000" baseline="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2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561729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Color">
    <p:bg>
      <p:bgPr>
        <a:solidFill>
          <a:srgbClr val="E9AF1D"/>
        </a:solid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 y="3543300"/>
            <a:ext cx="12191999" cy="952500"/>
          </a:xfrm>
        </p:spPr>
        <p:txBody>
          <a:bodyPr lIns="914400" rIns="914400"/>
          <a:lstStyle>
            <a:lvl1pPr marL="0" indent="0" algn="ctr">
              <a:buNone/>
              <a:defRPr sz="2200" spc="3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000" cap="none" spc="3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1440409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04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One Content (Portrai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665747FC-219B-B442-9751-6E74B128038B}"/>
              </a:ext>
            </a:extLst>
          </p:cNvPr>
          <p:cNvSpPr>
            <a:spLocks noGrp="1"/>
          </p:cNvSpPr>
          <p:nvPr>
            <p:ph type="sldNum" sz="quarter" idx="10"/>
          </p:nvPr>
        </p:nvSpPr>
        <p:spPr/>
        <p:txBody>
          <a:bodyPr/>
          <a:lstStyle>
            <a:lvl1pPr>
              <a:defRPr/>
            </a:lvl1pPr>
          </a:lstStyle>
          <a:p>
            <a:fld id="{1FD48103-C2D3-CB40-8792-3CF90C9914F6}" type="slidenum">
              <a:rPr lang="en-US" altLang="en-US"/>
              <a:pPr/>
              <a:t>‹#›</a:t>
            </a:fld>
            <a:endParaRPr lang="en-US" altLang="en-US"/>
          </a:p>
        </p:txBody>
      </p:sp>
    </p:spTree>
    <p:extLst>
      <p:ext uri="{BB962C8B-B14F-4D97-AF65-F5344CB8AC3E}">
        <p14:creationId xmlns:p14="http://schemas.microsoft.com/office/powerpoint/2010/main" val="2869632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ver--Masthead (System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DA720B-6722-A24F-8076-6BF9301BE05A}"/>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948AF4F9-218C-094B-9498-3C7EA43E53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lvl1pPr>
          </a:lstStyle>
          <a:p>
            <a:r>
              <a:rPr lang="en-US"/>
              <a:t>Click to edit Master title style</a:t>
            </a:r>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5" name="Text Placeholder 14"/>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7" name="Text Placeholder 16"/>
          <p:cNvSpPr>
            <a:spLocks noGrp="1"/>
          </p:cNvSpPr>
          <p:nvPr>
            <p:ph type="body" sz="quarter" idx="13"/>
          </p:nvPr>
        </p:nvSpPr>
        <p:spPr>
          <a:xfrm>
            <a:off x="9144000" y="6172200"/>
            <a:ext cx="3048000" cy="685800"/>
          </a:xfrm>
        </p:spPr>
        <p:txBody>
          <a:bodyPr lIns="0" tIns="0" rIns="457200" bIns="457200" anchor="b"/>
          <a:lstStyle>
            <a:lvl1pPr algn="r">
              <a:defRPr sz="1300" b="0">
                <a:solidFill>
                  <a:schemeClr val="accent1">
                    <a:lumMod val="60000"/>
                    <a:lumOff val="40000"/>
                  </a:schemeClr>
                </a:solidFill>
                <a:latin typeface="+mn-lt"/>
              </a:defRPr>
            </a:lvl1pPr>
          </a:lstStyle>
          <a:p>
            <a:pPr lvl="0"/>
            <a:r>
              <a:rPr lang="en-US"/>
              <a:t>Click to edit Master text styles</a:t>
            </a:r>
          </a:p>
        </p:txBody>
      </p:sp>
    </p:spTree>
    <p:extLst>
      <p:ext uri="{BB962C8B-B14F-4D97-AF65-F5344CB8AC3E}">
        <p14:creationId xmlns:p14="http://schemas.microsoft.com/office/powerpoint/2010/main" val="3735423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ver--Color (System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21CF74A8-1988-FC43-917F-89ECC629DE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p>
        </p:txBody>
      </p:sp>
      <p:sp>
        <p:nvSpPr>
          <p:cNvPr id="5" name="Text Placeholder 4"/>
          <p:cNvSpPr>
            <a:spLocks noGrp="1"/>
          </p:cNvSpPr>
          <p:nvPr>
            <p:ph type="body" sz="quarter" idx="11"/>
          </p:nvPr>
        </p:nvSpPr>
        <p:spPr>
          <a:xfrm>
            <a:off x="9144000" y="6172200"/>
            <a:ext cx="3048000" cy="685800"/>
          </a:xfrm>
        </p:spPr>
        <p:txBody>
          <a:bodyPr lIns="0" tIns="0" rIns="457200" bIns="457200" anchor="b"/>
          <a:lstStyle>
            <a:lvl1pPr algn="r">
              <a:defRPr sz="130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Tree>
    <p:extLst>
      <p:ext uri="{BB962C8B-B14F-4D97-AF65-F5344CB8AC3E}">
        <p14:creationId xmlns:p14="http://schemas.microsoft.com/office/powerpoint/2010/main" val="22741370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Cover--Color (System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591C1AD8-AE3C-BB48-BCB1-2CF3531CE6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p>
        </p:txBody>
      </p:sp>
      <p:sp>
        <p:nvSpPr>
          <p:cNvPr id="5" name="Text Placeholder 4"/>
          <p:cNvSpPr>
            <a:spLocks noGrp="1"/>
          </p:cNvSpPr>
          <p:nvPr>
            <p:ph type="body" sz="quarter" idx="11"/>
          </p:nvPr>
        </p:nvSpPr>
        <p:spPr>
          <a:xfrm>
            <a:off x="9144000" y="6172200"/>
            <a:ext cx="3048000" cy="685800"/>
          </a:xfrm>
        </p:spPr>
        <p:txBody>
          <a:bodyPr lIns="0" tIns="0" rIns="457200" bIns="457200" anchor="b"/>
          <a:lstStyle>
            <a:lvl1pPr algn="r">
              <a:defRPr sz="130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Tree>
    <p:extLst>
      <p:ext uri="{BB962C8B-B14F-4D97-AF65-F5344CB8AC3E}">
        <p14:creationId xmlns:p14="http://schemas.microsoft.com/office/powerpoint/2010/main" val="2742245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14B18C1-F8B3-CA47-BFE4-5F79E70E8F8F}"/>
              </a:ext>
            </a:extLst>
          </p:cNvPr>
          <p:cNvSpPr>
            <a:spLocks noGrp="1"/>
          </p:cNvSpPr>
          <p:nvPr>
            <p:ph type="sldNum" sz="quarter" idx="10"/>
          </p:nvPr>
        </p:nvSpPr>
        <p:spPr/>
        <p:txBody>
          <a:bodyPr/>
          <a:lstStyle>
            <a:lvl1pPr>
              <a:defRPr/>
            </a:lvl1pPr>
          </a:lstStyle>
          <a:p>
            <a:fld id="{682679F1-5F56-5D44-9DE4-A7448E7F7472}" type="slidenum">
              <a:rPr lang="en-US" altLang="en-US"/>
              <a:pPr/>
              <a:t>‹#›</a:t>
            </a:fld>
            <a:endParaRPr lang="en-US" altLang="en-US"/>
          </a:p>
        </p:txBody>
      </p:sp>
    </p:spTree>
    <p:extLst>
      <p:ext uri="{BB962C8B-B14F-4D97-AF65-F5344CB8AC3E}">
        <p14:creationId xmlns:p14="http://schemas.microsoft.com/office/powerpoint/2010/main" val="13052322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One Content_3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3" name="Content Placeholder 2"/>
          <p:cNvSpPr>
            <a:spLocks noGrp="1"/>
          </p:cNvSpPr>
          <p:nvPr>
            <p:ph idx="1"/>
          </p:nvPr>
        </p:nvSpPr>
        <p:spPr/>
        <p:txBody>
          <a:bodyPr>
            <a:noAutofit/>
          </a:bodyPr>
          <a:lstStyle>
            <a:lvl1pPr marL="274320" indent="-274320">
              <a:lnSpc>
                <a:spcPct val="105000"/>
              </a:lnSpc>
              <a:spcBef>
                <a:spcPts val="2000"/>
              </a:spcBef>
              <a:defRPr sz="3000"/>
            </a:lvl1pPr>
            <a:lvl2pPr marL="548640" indent="-274320">
              <a:lnSpc>
                <a:spcPct val="95000"/>
              </a:lnSpc>
              <a:spcBef>
                <a:spcPts val="2000"/>
              </a:spcBef>
              <a:defRPr sz="3000"/>
            </a:lvl2pPr>
            <a:lvl3pPr marL="822960" indent="-274320">
              <a:lnSpc>
                <a:spcPct val="95000"/>
              </a:lnSpc>
              <a:spcBef>
                <a:spcPts val="2000"/>
              </a:spcBef>
              <a:defRPr sz="3000"/>
            </a:lvl3pPr>
            <a:lvl4pPr marL="1097280" indent="-274320">
              <a:lnSpc>
                <a:spcPct val="95000"/>
              </a:lnSpc>
              <a:spcBef>
                <a:spcPts val="2000"/>
              </a:spcBef>
              <a:buSzPct val="66000"/>
              <a:defRPr sz="3000"/>
            </a:lvl4pPr>
            <a:lvl5pPr marL="1371600" indent="-274320">
              <a:lnSpc>
                <a:spcPct val="95000"/>
              </a:lnSpc>
              <a:spcBef>
                <a:spcPts val="2000"/>
              </a:spcBef>
              <a:buSzPct val="66000"/>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6BC17BCC-A453-5341-840C-217C01EDCAF4}"/>
              </a:ext>
            </a:extLst>
          </p:cNvPr>
          <p:cNvSpPr>
            <a:spLocks noGrp="1"/>
          </p:cNvSpPr>
          <p:nvPr>
            <p:ph type="sldNum" sz="quarter" idx="10"/>
          </p:nvPr>
        </p:nvSpPr>
        <p:spPr/>
        <p:txBody>
          <a:bodyPr/>
          <a:lstStyle>
            <a:lvl1pPr>
              <a:defRPr/>
            </a:lvl1pPr>
          </a:lstStyle>
          <a:p>
            <a:pPr>
              <a:defRPr/>
            </a:pPr>
            <a:fld id="{A0311BEA-D1E9-7B4F-AE43-C01D25FDFEC5}" type="slidenum">
              <a:rPr lang="en-US" altLang="en-US"/>
              <a:pPr>
                <a:defRPr/>
              </a:pPr>
              <a:t>‹#›</a:t>
            </a:fld>
            <a:endParaRPr lang="en-US" altLang="en-US"/>
          </a:p>
        </p:txBody>
      </p:sp>
    </p:spTree>
    <p:extLst>
      <p:ext uri="{BB962C8B-B14F-4D97-AF65-F5344CB8AC3E}">
        <p14:creationId xmlns:p14="http://schemas.microsoft.com/office/powerpoint/2010/main" val="23663216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Content_28pt_w/Sourc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Content Placeholder 2"/>
          <p:cNvSpPr>
            <a:spLocks noGrp="1"/>
          </p:cNvSpPr>
          <p:nvPr>
            <p:ph idx="1"/>
          </p:nvPr>
        </p:nvSpPr>
        <p:spPr>
          <a:xfrm>
            <a:off x="838200" y="1645920"/>
            <a:ext cx="10515600" cy="4469132"/>
          </a:xfrm>
        </p:spPr>
        <p:txBody>
          <a:bodyPr/>
          <a:lstStyle>
            <a:lvl1pPr marL="274320" indent="-274320">
              <a:lnSpc>
                <a:spcPct val="105000"/>
              </a:lnSpc>
              <a:defRPr/>
            </a:lvl1pPr>
            <a:lvl2pPr marL="548640" indent="-274320">
              <a:lnSpc>
                <a:spcPct val="95000"/>
              </a:lnSpc>
              <a:defRPr/>
            </a:lvl2pPr>
            <a:lvl3pPr marL="822960" indent="-274320">
              <a:lnSpc>
                <a:spcPct val="95000"/>
              </a:lnSpc>
              <a:defRPr/>
            </a:lvl3pPr>
            <a:lvl4pPr marL="1097280" indent="-274320">
              <a:lnSpc>
                <a:spcPct val="95000"/>
              </a:lnSpc>
              <a:buSzPct val="66000"/>
              <a:defRPr/>
            </a:lvl4pPr>
            <a:lvl5pPr marL="1371600" indent="-274320">
              <a:lnSpc>
                <a:spcPct val="95000"/>
              </a:lnSpc>
              <a:buSzPct val="6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7D77AEC5-5F6E-DB48-9A9E-DE83ED26E423}"/>
              </a:ext>
            </a:extLst>
          </p:cNvPr>
          <p:cNvSpPr>
            <a:spLocks noGrp="1"/>
          </p:cNvSpPr>
          <p:nvPr>
            <p:ph type="sldNum" sz="quarter" idx="12"/>
          </p:nvPr>
        </p:nvSpPr>
        <p:spPr/>
        <p:txBody>
          <a:bodyPr/>
          <a:lstStyle>
            <a:lvl1pPr>
              <a:defRPr/>
            </a:lvl1pPr>
          </a:lstStyle>
          <a:p>
            <a:pPr>
              <a:defRPr/>
            </a:pPr>
            <a:fld id="{1D7FECBD-1B01-0D45-94E0-2F44FA1B8F6A}" type="slidenum">
              <a:rPr lang="en-US" altLang="en-US"/>
              <a:pPr>
                <a:defRPr/>
              </a:pPr>
              <a:t>‹#›</a:t>
            </a:fld>
            <a:endParaRPr lang="en-US" altLang="en-US"/>
          </a:p>
        </p:txBody>
      </p:sp>
    </p:spTree>
    <p:extLst>
      <p:ext uri="{BB962C8B-B14F-4D97-AF65-F5344CB8AC3E}">
        <p14:creationId xmlns:p14="http://schemas.microsoft.com/office/powerpoint/2010/main" val="18865831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One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Content Placeholder 2"/>
          <p:cNvSpPr>
            <a:spLocks noGrp="1"/>
          </p:cNvSpPr>
          <p:nvPr>
            <p:ph idx="1"/>
          </p:nvPr>
        </p:nvSpPr>
        <p:spPr/>
        <p:txBody>
          <a:bodyPr>
            <a:noAutofit/>
          </a:bodyPr>
          <a:lstStyle>
            <a:lvl1pPr marL="228600" indent="-228600">
              <a:lnSpc>
                <a:spcPct val="105000"/>
              </a:lnSpc>
              <a:spcBef>
                <a:spcPts val="1400"/>
              </a:spcBef>
              <a:defRPr sz="2200"/>
            </a:lvl1pPr>
            <a:lvl2pPr marL="457200" indent="-228600">
              <a:lnSpc>
                <a:spcPct val="95000"/>
              </a:lnSpc>
              <a:spcBef>
                <a:spcPts val="1400"/>
              </a:spcBef>
              <a:defRPr sz="2200"/>
            </a:lvl2pPr>
            <a:lvl3pPr marL="685800" indent="-228600">
              <a:lnSpc>
                <a:spcPct val="95000"/>
              </a:lnSpc>
              <a:spcBef>
                <a:spcPts val="1400"/>
              </a:spcBef>
              <a:defRPr sz="2200"/>
            </a:lvl3pPr>
            <a:lvl4pPr marL="914400" indent="-228600">
              <a:lnSpc>
                <a:spcPct val="95000"/>
              </a:lnSpc>
              <a:spcBef>
                <a:spcPts val="1400"/>
              </a:spcBef>
              <a:buSzPct val="66000"/>
              <a:defRPr sz="2200"/>
            </a:lvl4pPr>
            <a:lvl5pPr marL="1143000" indent="-228600">
              <a:lnSpc>
                <a:spcPct val="95000"/>
              </a:lnSpc>
              <a:spcBef>
                <a:spcPts val="1400"/>
              </a:spcBef>
              <a:buSzPct val="66000"/>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23BD49FE-568D-364F-97A2-A13675C97BDF}"/>
              </a:ext>
            </a:extLst>
          </p:cNvPr>
          <p:cNvSpPr>
            <a:spLocks noGrp="1"/>
          </p:cNvSpPr>
          <p:nvPr>
            <p:ph type="sldNum" sz="quarter" idx="10"/>
          </p:nvPr>
        </p:nvSpPr>
        <p:spPr/>
        <p:txBody>
          <a:bodyPr/>
          <a:lstStyle>
            <a:lvl1pPr>
              <a:defRPr/>
            </a:lvl1pPr>
          </a:lstStyle>
          <a:p>
            <a:pPr>
              <a:defRPr/>
            </a:pPr>
            <a:fld id="{92221244-53CA-0B49-A12A-9F09DBE63DD3}" type="slidenum">
              <a:rPr lang="en-US" altLang="en-US"/>
              <a:pPr>
                <a:defRPr/>
              </a:pPr>
              <a:t>‹#›</a:t>
            </a:fld>
            <a:endParaRPr lang="en-US" altLang="en-US"/>
          </a:p>
        </p:txBody>
      </p:sp>
    </p:spTree>
    <p:extLst>
      <p:ext uri="{BB962C8B-B14F-4D97-AF65-F5344CB8AC3E}">
        <p14:creationId xmlns:p14="http://schemas.microsoft.com/office/powerpoint/2010/main" val="8155061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_28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13F0567-295C-024B-B197-B6D10AA54A3A}"/>
              </a:ext>
            </a:extLst>
          </p:cNvPr>
          <p:cNvSpPr>
            <a:spLocks noGrp="1"/>
          </p:cNvSpPr>
          <p:nvPr>
            <p:ph type="sldNum" sz="quarter" idx="10"/>
          </p:nvPr>
        </p:nvSpPr>
        <p:spPr/>
        <p:txBody>
          <a:bodyPr/>
          <a:lstStyle>
            <a:lvl1pPr>
              <a:defRPr/>
            </a:lvl1pPr>
          </a:lstStyle>
          <a:p>
            <a:pPr>
              <a:defRPr/>
            </a:pPr>
            <a:fld id="{25C57263-7D57-9248-B2FA-412C9FDF9ED7}" type="slidenum">
              <a:rPr lang="en-US" altLang="en-US"/>
              <a:pPr>
                <a:defRPr/>
              </a:pPr>
              <a:t>‹#›</a:t>
            </a:fld>
            <a:endParaRPr lang="en-US" altLang="en-US"/>
          </a:p>
        </p:txBody>
      </p:sp>
    </p:spTree>
    <p:extLst>
      <p:ext uri="{BB962C8B-B14F-4D97-AF65-F5344CB8AC3E}">
        <p14:creationId xmlns:p14="http://schemas.microsoft.com/office/powerpoint/2010/main" val="29028805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2ADBA14-DCD6-0248-B81A-09DAE852116F}"/>
              </a:ext>
            </a:extLst>
          </p:cNvPr>
          <p:cNvSpPr>
            <a:spLocks noGrp="1"/>
          </p:cNvSpPr>
          <p:nvPr>
            <p:ph type="sldNum" sz="quarter" idx="10"/>
          </p:nvPr>
        </p:nvSpPr>
        <p:spPr/>
        <p:txBody>
          <a:bodyPr/>
          <a:lstStyle>
            <a:lvl1pPr>
              <a:defRPr/>
            </a:lvl1pPr>
          </a:lstStyle>
          <a:p>
            <a:pPr>
              <a:defRPr/>
            </a:pPr>
            <a:fld id="{0ED1C9BA-9B96-774A-B804-3D2EF1007958}" type="slidenum">
              <a:rPr lang="en-US" altLang="en-US"/>
              <a:pPr>
                <a:defRPr/>
              </a:pPr>
              <a:t>‹#›</a:t>
            </a:fld>
            <a:endParaRPr lang="en-US" altLang="en-US"/>
          </a:p>
        </p:txBody>
      </p:sp>
    </p:spTree>
    <p:extLst>
      <p:ext uri="{BB962C8B-B14F-4D97-AF65-F5344CB8AC3E}">
        <p14:creationId xmlns:p14="http://schemas.microsoft.com/office/powerpoint/2010/main" val="2854598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AF72C1F0-3AE5-E94D-8C71-EDE70B91872F}"/>
              </a:ext>
            </a:extLst>
          </p:cNvPr>
          <p:cNvSpPr>
            <a:spLocks noGrp="1"/>
          </p:cNvSpPr>
          <p:nvPr>
            <p:ph type="sldNum" sz="quarter" idx="10"/>
          </p:nvPr>
        </p:nvSpPr>
        <p:spPr/>
        <p:txBody>
          <a:bodyPr/>
          <a:lstStyle>
            <a:lvl1pPr>
              <a:defRPr/>
            </a:lvl1pPr>
          </a:lstStyle>
          <a:p>
            <a:pPr>
              <a:defRPr/>
            </a:pPr>
            <a:fld id="{3AF111DB-D1B4-8542-B69D-9D294145FDD4}" type="slidenum">
              <a:rPr lang="en-US" altLang="en-US"/>
              <a:pPr>
                <a:defRPr/>
              </a:pPr>
              <a:t>‹#›</a:t>
            </a:fld>
            <a:endParaRPr lang="en-US" altLang="en-US"/>
          </a:p>
        </p:txBody>
      </p:sp>
    </p:spTree>
    <p:extLst>
      <p:ext uri="{BB962C8B-B14F-4D97-AF65-F5344CB8AC3E}">
        <p14:creationId xmlns:p14="http://schemas.microsoft.com/office/powerpoint/2010/main" val="25175022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_15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D4EAAB3-AEEB-EF49-A224-35F01F27BDD2}"/>
              </a:ext>
            </a:extLst>
          </p:cNvPr>
          <p:cNvSpPr>
            <a:spLocks noGrp="1"/>
          </p:cNvSpPr>
          <p:nvPr>
            <p:ph type="sldNum" sz="quarter" idx="10"/>
          </p:nvPr>
        </p:nvSpPr>
        <p:spPr/>
        <p:txBody>
          <a:bodyPr/>
          <a:lstStyle>
            <a:lvl1pPr>
              <a:defRPr/>
            </a:lvl1pPr>
          </a:lstStyle>
          <a:p>
            <a:pPr>
              <a:defRPr/>
            </a:pPr>
            <a:fld id="{13D5DF33-1FAC-8049-B079-3D34FFC2AC28}" type="slidenum">
              <a:rPr lang="en-US" altLang="en-US"/>
              <a:pPr>
                <a:defRPr/>
              </a:pPr>
              <a:t>‹#›</a:t>
            </a:fld>
            <a:endParaRPr lang="en-US" altLang="en-US"/>
          </a:p>
        </p:txBody>
      </p:sp>
    </p:spTree>
    <p:extLst>
      <p:ext uri="{BB962C8B-B14F-4D97-AF65-F5344CB8AC3E}">
        <p14:creationId xmlns:p14="http://schemas.microsoft.com/office/powerpoint/2010/main" val="39699417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_13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AB62F1EC-56E6-7D4C-8AA3-7F9D2F7FA185}"/>
              </a:ext>
            </a:extLst>
          </p:cNvPr>
          <p:cNvSpPr>
            <a:spLocks noGrp="1"/>
          </p:cNvSpPr>
          <p:nvPr>
            <p:ph type="sldNum" sz="quarter" idx="10"/>
          </p:nvPr>
        </p:nvSpPr>
        <p:spPr/>
        <p:txBody>
          <a:bodyPr/>
          <a:lstStyle>
            <a:lvl1pPr>
              <a:defRPr/>
            </a:lvl1pPr>
          </a:lstStyle>
          <a:p>
            <a:pPr>
              <a:defRPr/>
            </a:pPr>
            <a:fld id="{E219DF13-008F-4745-ABF8-93E710F59E5F}" type="slidenum">
              <a:rPr lang="en-US" altLang="en-US"/>
              <a:pPr>
                <a:defRPr/>
              </a:pPr>
              <a:t>‹#›</a:t>
            </a:fld>
            <a:endParaRPr lang="en-US" altLang="en-US"/>
          </a:p>
        </p:txBody>
      </p:sp>
    </p:spTree>
    <p:extLst>
      <p:ext uri="{BB962C8B-B14F-4D97-AF65-F5344CB8AC3E}">
        <p14:creationId xmlns:p14="http://schemas.microsoft.com/office/powerpoint/2010/main" val="71867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ver--Pic 1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28120165-6330-7B4C-A148-7441C32587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87F98A4E-ABFB-544C-B402-E5782D839D28}"/>
              </a:ext>
            </a:extLst>
          </p:cNvPr>
          <p:cNvPicPr>
            <a:picLocks noChangeArrowheads="1"/>
          </p:cNvPicPr>
          <p:nvPr userDrawn="1"/>
        </p:nvPicPr>
        <p:blipFill>
          <a:blip r:embed="rId3">
            <a:extLst>
              <a:ext uri="{28A0092B-C50C-407E-A947-70E740481C1C}">
                <a14:useLocalDpi xmlns:a14="http://schemas.microsoft.com/office/drawing/2010/main" val="0"/>
              </a:ext>
            </a:extLst>
          </a:blip>
          <a:srcRect t="36038" r="404" b="15236"/>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3054865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Two Content w/Header_2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5990"/>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08760"/>
            <a:ext cx="5157787" cy="823912"/>
          </a:xfrm>
        </p:spPr>
        <p:txBody>
          <a:bodyPr tIns="27432">
            <a:noAutofit/>
          </a:bodyPr>
          <a:lstStyle>
            <a:lvl1pPr marL="0" indent="0">
              <a:lnSpc>
                <a:spcPct val="85000"/>
              </a:lnSpc>
              <a:buNone/>
              <a:defRPr sz="30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08760"/>
            <a:ext cx="5183188" cy="823912"/>
          </a:xfrm>
        </p:spPr>
        <p:txBody>
          <a:bodyPr tIns="27432" bIns="0">
            <a:noAutofit/>
          </a:bodyPr>
          <a:lstStyle>
            <a:lvl1pPr marL="0" indent="0">
              <a:lnSpc>
                <a:spcPct val="85000"/>
              </a:lnSpc>
              <a:buNone/>
              <a:defRPr sz="29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F8337F4-C7ED-3A45-B6DD-C0F01A84D46F}"/>
              </a:ext>
            </a:extLst>
          </p:cNvPr>
          <p:cNvSpPr>
            <a:spLocks noGrp="1"/>
          </p:cNvSpPr>
          <p:nvPr>
            <p:ph type="sldNum" sz="quarter" idx="10"/>
          </p:nvPr>
        </p:nvSpPr>
        <p:spPr/>
        <p:txBody>
          <a:bodyPr/>
          <a:lstStyle>
            <a:lvl1pPr>
              <a:defRPr/>
            </a:lvl1pPr>
          </a:lstStyle>
          <a:p>
            <a:pPr>
              <a:defRPr/>
            </a:pPr>
            <a:fld id="{42A54A64-10B8-D242-A2B7-11B7DD92022F}" type="slidenum">
              <a:rPr lang="en-US" altLang="en-US"/>
              <a:pPr>
                <a:defRPr/>
              </a:pPr>
              <a:t>‹#›</a:t>
            </a:fld>
            <a:endParaRPr lang="en-US" altLang="en-US"/>
          </a:p>
        </p:txBody>
      </p:sp>
    </p:spTree>
    <p:extLst>
      <p:ext uri="{BB962C8B-B14F-4D97-AF65-F5344CB8AC3E}">
        <p14:creationId xmlns:p14="http://schemas.microsoft.com/office/powerpoint/2010/main" val="26936183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Two Content w/Header_22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69537D8-5CFE-1841-8A27-5B060C7C2F3D}"/>
              </a:ext>
            </a:extLst>
          </p:cNvPr>
          <p:cNvSpPr>
            <a:spLocks noGrp="1"/>
          </p:cNvSpPr>
          <p:nvPr>
            <p:ph type="sldNum" sz="quarter" idx="10"/>
          </p:nvPr>
        </p:nvSpPr>
        <p:spPr/>
        <p:txBody>
          <a:bodyPr/>
          <a:lstStyle>
            <a:lvl1pPr>
              <a:defRPr/>
            </a:lvl1pPr>
          </a:lstStyle>
          <a:p>
            <a:pPr>
              <a:defRPr/>
            </a:pPr>
            <a:fld id="{CD18C8BD-560C-FE45-A9B9-0406D56DE649}" type="slidenum">
              <a:rPr lang="en-US" altLang="en-US"/>
              <a:pPr>
                <a:defRPr/>
              </a:pPr>
              <a:t>‹#›</a:t>
            </a:fld>
            <a:endParaRPr lang="en-US" altLang="en-US"/>
          </a:p>
        </p:txBody>
      </p:sp>
    </p:spTree>
    <p:extLst>
      <p:ext uri="{BB962C8B-B14F-4D97-AF65-F5344CB8AC3E}">
        <p14:creationId xmlns:p14="http://schemas.microsoft.com/office/powerpoint/2010/main" val="15802988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w/Header, Sourceline_1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617660"/>
          </a:xfrm>
        </p:spPr>
        <p:txBody>
          <a:bodyPr>
            <a:noAutofit/>
          </a:bodyPr>
          <a:lstStyle>
            <a:lvl1pPr marL="182880" indent="-182880">
              <a:spcBef>
                <a:spcPts val="1200"/>
              </a:spcBef>
              <a:defRPr sz="1800"/>
            </a:lvl1pPr>
            <a:lvl2pPr marL="365760" indent="-182880">
              <a:spcBef>
                <a:spcPts val="1200"/>
              </a:spcBef>
              <a:defRPr sz="1800"/>
            </a:lvl2pPr>
            <a:lvl3pPr marL="548640" indent="-182880">
              <a:spcBef>
                <a:spcPts val="1200"/>
              </a:spcBef>
              <a:defRPr sz="1800"/>
            </a:lvl3pPr>
            <a:lvl4pPr marL="731520" indent="-182880">
              <a:spcBef>
                <a:spcPts val="1200"/>
              </a:spcBef>
              <a:defRPr sz="1800"/>
            </a:lvl4pPr>
            <a:lvl5pPr marL="914400" indent="-182880">
              <a:spcBef>
                <a:spcPts val="12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617660"/>
          </a:xfrm>
        </p:spPr>
        <p:txBody>
          <a:bodyPr>
            <a:noAutofit/>
          </a:bodyPr>
          <a:lstStyle>
            <a:lvl1pPr marL="182880" indent="-182880">
              <a:spcBef>
                <a:spcPts val="1200"/>
              </a:spcBef>
              <a:defRPr sz="1800"/>
            </a:lvl1pPr>
            <a:lvl2pPr marL="365760" indent="-182880">
              <a:spcBef>
                <a:spcPts val="1200"/>
              </a:spcBef>
              <a:defRPr sz="1800"/>
            </a:lvl2pPr>
            <a:lvl3pPr marL="731520" indent="-182880">
              <a:spcBef>
                <a:spcPts val="1200"/>
              </a:spcBef>
              <a:defRPr sz="1800"/>
            </a:lvl3pPr>
            <a:lvl4pPr indent="-182880">
              <a:spcBef>
                <a:spcPts val="1200"/>
              </a:spcBef>
              <a:defRPr sz="1800"/>
            </a:lvl4pPr>
            <a:lvl5pPr marL="1097280" indent="-182880">
              <a:spcBef>
                <a:spcPts val="12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Slide Number Placeholder 5">
            <a:extLst>
              <a:ext uri="{FF2B5EF4-FFF2-40B4-BE49-F238E27FC236}">
                <a16:creationId xmlns:a16="http://schemas.microsoft.com/office/drawing/2014/main" id="{2A8CE25A-2EE9-DF4F-B13E-1C20400E089C}"/>
              </a:ext>
            </a:extLst>
          </p:cNvPr>
          <p:cNvSpPr>
            <a:spLocks noGrp="1"/>
          </p:cNvSpPr>
          <p:nvPr>
            <p:ph type="sldNum" sz="quarter" idx="12"/>
          </p:nvPr>
        </p:nvSpPr>
        <p:spPr/>
        <p:txBody>
          <a:bodyPr/>
          <a:lstStyle>
            <a:lvl1pPr>
              <a:defRPr/>
            </a:lvl1pPr>
          </a:lstStyle>
          <a:p>
            <a:pPr>
              <a:defRPr/>
            </a:pPr>
            <a:fld id="{6D8750E4-A0AD-D248-A599-97DD63A6717B}" type="slidenum">
              <a:rPr lang="en-US" altLang="en-US"/>
              <a:pPr>
                <a:defRPr/>
              </a:pPr>
              <a:t>‹#›</a:t>
            </a:fld>
            <a:endParaRPr lang="en-US" altLang="en-US"/>
          </a:p>
        </p:txBody>
      </p:sp>
    </p:spTree>
    <p:extLst>
      <p:ext uri="{BB962C8B-B14F-4D97-AF65-F5344CB8AC3E}">
        <p14:creationId xmlns:p14="http://schemas.microsoft.com/office/powerpoint/2010/main" val="28380942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Two Content w/Header_15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3AF619A-8CD6-E54B-81EA-133BA781D5EC}"/>
              </a:ext>
            </a:extLst>
          </p:cNvPr>
          <p:cNvSpPr>
            <a:spLocks noGrp="1"/>
          </p:cNvSpPr>
          <p:nvPr>
            <p:ph type="sldNum" sz="quarter" idx="10"/>
          </p:nvPr>
        </p:nvSpPr>
        <p:spPr/>
        <p:txBody>
          <a:bodyPr/>
          <a:lstStyle>
            <a:lvl1pPr>
              <a:defRPr/>
            </a:lvl1pPr>
          </a:lstStyle>
          <a:p>
            <a:pPr>
              <a:defRPr/>
            </a:pPr>
            <a:fld id="{9777A2D9-348E-9B4E-A5EA-26B97776548C}" type="slidenum">
              <a:rPr lang="en-US" altLang="en-US"/>
              <a:pPr>
                <a:defRPr/>
              </a:pPr>
              <a:t>‹#›</a:t>
            </a:fld>
            <a:endParaRPr lang="en-US" altLang="en-US"/>
          </a:p>
        </p:txBody>
      </p:sp>
    </p:spTree>
    <p:extLst>
      <p:ext uri="{BB962C8B-B14F-4D97-AF65-F5344CB8AC3E}">
        <p14:creationId xmlns:p14="http://schemas.microsoft.com/office/powerpoint/2010/main" val="9777422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Two Content w/Header_13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2266"/>
          </a:xfrm>
        </p:spPr>
        <p:txBody>
          <a:bodyPr/>
          <a:lstStyle>
            <a:lvl1pPr>
              <a:defRPr/>
            </a:lvl1pPr>
          </a:lstStyle>
          <a:p>
            <a:r>
              <a:rPr lang="en-US"/>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8A3BCD77-B29C-424A-B471-9BD83B4E1FCC}"/>
              </a:ext>
            </a:extLst>
          </p:cNvPr>
          <p:cNvSpPr>
            <a:spLocks noGrp="1"/>
          </p:cNvSpPr>
          <p:nvPr>
            <p:ph type="sldNum" sz="quarter" idx="10"/>
          </p:nvPr>
        </p:nvSpPr>
        <p:spPr/>
        <p:txBody>
          <a:bodyPr/>
          <a:lstStyle>
            <a:lvl1pPr>
              <a:defRPr/>
            </a:lvl1pPr>
          </a:lstStyle>
          <a:p>
            <a:pPr>
              <a:defRPr/>
            </a:pPr>
            <a:fld id="{304A8BAF-F8FF-2948-B8E7-E9709EF49974}" type="slidenum">
              <a:rPr lang="en-US" altLang="en-US"/>
              <a:pPr>
                <a:defRPr/>
              </a:pPr>
              <a:t>‹#›</a:t>
            </a:fld>
            <a:endParaRPr lang="en-US" altLang="en-US"/>
          </a:p>
        </p:txBody>
      </p:sp>
    </p:spTree>
    <p:extLst>
      <p:ext uri="{BB962C8B-B14F-4D97-AF65-F5344CB8AC3E}">
        <p14:creationId xmlns:p14="http://schemas.microsoft.com/office/powerpoint/2010/main" val="12881455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Caption, Sourceline">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3" name="Picture Placeholder 2"/>
          <p:cNvSpPr>
            <a:spLocks noGrp="1"/>
          </p:cNvSpPr>
          <p:nvPr>
            <p:ph type="pic" idx="1"/>
          </p:nvPr>
        </p:nvSpPr>
        <p:spPr>
          <a:xfrm>
            <a:off x="839788" y="1415144"/>
            <a:ext cx="10515600" cy="4453094"/>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839788" y="5868238"/>
            <a:ext cx="10512424" cy="296564"/>
          </a:xfrm>
        </p:spPr>
        <p:txBody>
          <a:bodyPr tIns="0" bIns="0" anchor="ct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Text Placeholder 3"/>
          <p:cNvSpPr>
            <a:spLocks noGrp="1"/>
          </p:cNvSpPr>
          <p:nvPr>
            <p:ph type="body" sz="half" idx="11"/>
          </p:nvPr>
        </p:nvSpPr>
        <p:spPr>
          <a:xfrm>
            <a:off x="833436" y="6170277"/>
            <a:ext cx="10515601"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Slide Number Placeholder 5">
            <a:extLst>
              <a:ext uri="{FF2B5EF4-FFF2-40B4-BE49-F238E27FC236}">
                <a16:creationId xmlns:a16="http://schemas.microsoft.com/office/drawing/2014/main" id="{D926CB6B-7DE6-5146-9374-B79E4B4915F4}"/>
              </a:ext>
            </a:extLst>
          </p:cNvPr>
          <p:cNvSpPr>
            <a:spLocks noGrp="1"/>
          </p:cNvSpPr>
          <p:nvPr>
            <p:ph type="sldNum" sz="quarter" idx="12"/>
          </p:nvPr>
        </p:nvSpPr>
        <p:spPr/>
        <p:txBody>
          <a:bodyPr/>
          <a:lstStyle>
            <a:lvl1pPr>
              <a:defRPr/>
            </a:lvl1pPr>
          </a:lstStyle>
          <a:p>
            <a:pPr>
              <a:defRPr/>
            </a:pPr>
            <a:fld id="{207669ED-E9DF-F848-A17C-91B3D3DA2FC7}" type="slidenum">
              <a:rPr lang="en-US" altLang="en-US"/>
              <a:pPr>
                <a:defRPr/>
              </a:pPr>
              <a:t>‹#›</a:t>
            </a:fld>
            <a:endParaRPr lang="en-US" altLang="en-US"/>
          </a:p>
        </p:txBody>
      </p:sp>
    </p:spTree>
    <p:extLst>
      <p:ext uri="{BB962C8B-B14F-4D97-AF65-F5344CB8AC3E}">
        <p14:creationId xmlns:p14="http://schemas.microsoft.com/office/powerpoint/2010/main" val="16839748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cture w/Caption, Sourceline on Sid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4" name="Text Placeholder 3"/>
          <p:cNvSpPr>
            <a:spLocks noGrp="1"/>
          </p:cNvSpPr>
          <p:nvPr>
            <p:ph type="body" sz="half" idx="2"/>
          </p:nvPr>
        </p:nvSpPr>
        <p:spPr>
          <a:xfrm>
            <a:off x="839791" y="1645921"/>
            <a:ext cx="2267552" cy="3630087"/>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Picture Placeholder 2"/>
          <p:cNvSpPr>
            <a:spLocks noGrp="1"/>
          </p:cNvSpPr>
          <p:nvPr>
            <p:ph type="pic" idx="11"/>
          </p:nvPr>
        </p:nvSpPr>
        <p:spPr>
          <a:xfrm>
            <a:off x="3301551" y="1654013"/>
            <a:ext cx="8030132" cy="470233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7" name="Text Placeholder 3"/>
          <p:cNvSpPr>
            <a:spLocks noGrp="1"/>
          </p:cNvSpPr>
          <p:nvPr>
            <p:ph type="body" sz="half" idx="12"/>
          </p:nvPr>
        </p:nvSpPr>
        <p:spPr>
          <a:xfrm>
            <a:off x="833436" y="5405481"/>
            <a:ext cx="2267553" cy="959105"/>
          </a:xfrm>
        </p:spPr>
        <p:txBody>
          <a:bodyP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6195D1C7-DA7F-FF46-A02E-15228ED1D9D3}"/>
              </a:ext>
            </a:extLst>
          </p:cNvPr>
          <p:cNvSpPr>
            <a:spLocks noGrp="1"/>
          </p:cNvSpPr>
          <p:nvPr>
            <p:ph type="sldNum" sz="quarter" idx="13"/>
          </p:nvPr>
        </p:nvSpPr>
        <p:spPr/>
        <p:txBody>
          <a:bodyPr/>
          <a:lstStyle>
            <a:lvl1pPr>
              <a:defRPr/>
            </a:lvl1pPr>
          </a:lstStyle>
          <a:p>
            <a:pPr>
              <a:defRPr/>
            </a:pPr>
            <a:fld id="{EC6F08E4-1B05-E24D-AD8B-BA4F6E458911}" type="slidenum">
              <a:rPr lang="en-US" altLang="en-US"/>
              <a:pPr>
                <a:defRPr/>
              </a:pPr>
              <a:t>‹#›</a:t>
            </a:fld>
            <a:endParaRPr lang="en-US" altLang="en-US"/>
          </a:p>
        </p:txBody>
      </p:sp>
    </p:spTree>
    <p:extLst>
      <p:ext uri="{BB962C8B-B14F-4D97-AF65-F5344CB8AC3E}">
        <p14:creationId xmlns:p14="http://schemas.microsoft.com/office/powerpoint/2010/main" val="41497200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Pictures w/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Picture Placeholder 2"/>
          <p:cNvSpPr>
            <a:spLocks noGrp="1"/>
          </p:cNvSpPr>
          <p:nvPr>
            <p:ph type="pic" idx="11"/>
          </p:nvPr>
        </p:nvSpPr>
        <p:spPr>
          <a:xfrm>
            <a:off x="839790"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11" name="Picture Placeholder 2"/>
          <p:cNvSpPr>
            <a:spLocks noGrp="1"/>
          </p:cNvSpPr>
          <p:nvPr>
            <p:ph type="pic" idx="12"/>
          </p:nvPr>
        </p:nvSpPr>
        <p:spPr>
          <a:xfrm>
            <a:off x="6150593"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7" name="Slide Number Placeholder 5">
            <a:extLst>
              <a:ext uri="{FF2B5EF4-FFF2-40B4-BE49-F238E27FC236}">
                <a16:creationId xmlns:a16="http://schemas.microsoft.com/office/drawing/2014/main" id="{DEAE58D9-4DB3-1041-8453-167B62586301}"/>
              </a:ext>
            </a:extLst>
          </p:cNvPr>
          <p:cNvSpPr>
            <a:spLocks noGrp="1"/>
          </p:cNvSpPr>
          <p:nvPr>
            <p:ph type="sldNum" sz="quarter" idx="13"/>
          </p:nvPr>
        </p:nvSpPr>
        <p:spPr/>
        <p:txBody>
          <a:bodyPr/>
          <a:lstStyle>
            <a:lvl1pPr>
              <a:defRPr/>
            </a:lvl1pPr>
          </a:lstStyle>
          <a:p>
            <a:pPr>
              <a:defRPr/>
            </a:pPr>
            <a:fld id="{62799411-AD42-984B-8C36-4437095144E8}" type="slidenum">
              <a:rPr lang="en-US" altLang="en-US"/>
              <a:pPr>
                <a:defRPr/>
              </a:pPr>
              <a:t>‹#›</a:t>
            </a:fld>
            <a:endParaRPr lang="en-US" altLang="en-US"/>
          </a:p>
        </p:txBody>
      </p:sp>
    </p:spTree>
    <p:extLst>
      <p:ext uri="{BB962C8B-B14F-4D97-AF65-F5344CB8AC3E}">
        <p14:creationId xmlns:p14="http://schemas.microsoft.com/office/powerpoint/2010/main" val="28669555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Pictures w/Caption (Small, Larg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Picture Placeholder 2"/>
          <p:cNvSpPr>
            <a:spLocks noGrp="1"/>
          </p:cNvSpPr>
          <p:nvPr>
            <p:ph type="pic" idx="11"/>
          </p:nvPr>
        </p:nvSpPr>
        <p:spPr>
          <a:xfrm>
            <a:off x="4378854" y="1645921"/>
            <a:ext cx="6952828"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7" name="Slide Number Placeholder 5">
            <a:extLst>
              <a:ext uri="{FF2B5EF4-FFF2-40B4-BE49-F238E27FC236}">
                <a16:creationId xmlns:a16="http://schemas.microsoft.com/office/drawing/2014/main" id="{83659A23-03A1-8942-B687-0A8805E539E3}"/>
              </a:ext>
            </a:extLst>
          </p:cNvPr>
          <p:cNvSpPr>
            <a:spLocks noGrp="1"/>
          </p:cNvSpPr>
          <p:nvPr>
            <p:ph type="sldNum" sz="quarter" idx="12"/>
          </p:nvPr>
        </p:nvSpPr>
        <p:spPr/>
        <p:txBody>
          <a:bodyPr/>
          <a:lstStyle>
            <a:lvl1pPr>
              <a:defRPr/>
            </a:lvl1pPr>
          </a:lstStyle>
          <a:p>
            <a:pPr>
              <a:defRPr/>
            </a:pPr>
            <a:fld id="{7DF157A5-A8F1-444F-AFF1-A9EDFB0D80C7}" type="slidenum">
              <a:rPr lang="en-US" altLang="en-US"/>
              <a:pPr>
                <a:defRPr/>
              </a:pPr>
              <a:t>‹#›</a:t>
            </a:fld>
            <a:endParaRPr lang="en-US" altLang="en-US"/>
          </a:p>
        </p:txBody>
      </p:sp>
    </p:spTree>
    <p:extLst>
      <p:ext uri="{BB962C8B-B14F-4D97-AF65-F5344CB8AC3E}">
        <p14:creationId xmlns:p14="http://schemas.microsoft.com/office/powerpoint/2010/main" val="34996234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Pictures w/Captions">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839788"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Picture Placeholder 2"/>
          <p:cNvSpPr>
            <a:spLocks noGrp="1"/>
          </p:cNvSpPr>
          <p:nvPr>
            <p:ph type="pic" idx="11"/>
          </p:nvPr>
        </p:nvSpPr>
        <p:spPr>
          <a:xfrm>
            <a:off x="4378855"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7" name="Picture Placeholder 2"/>
          <p:cNvSpPr>
            <a:spLocks noGrp="1"/>
          </p:cNvSpPr>
          <p:nvPr>
            <p:ph type="pic" idx="12"/>
          </p:nvPr>
        </p:nvSpPr>
        <p:spPr>
          <a:xfrm>
            <a:off x="7917921"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9" name="Text Placeholder 3"/>
          <p:cNvSpPr>
            <a:spLocks noGrp="1"/>
          </p:cNvSpPr>
          <p:nvPr>
            <p:ph type="body" sz="half" idx="13"/>
          </p:nvPr>
        </p:nvSpPr>
        <p:spPr>
          <a:xfrm>
            <a:off x="4378855"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Text Placeholder 3"/>
          <p:cNvSpPr>
            <a:spLocks noGrp="1"/>
          </p:cNvSpPr>
          <p:nvPr>
            <p:ph type="body" sz="half" idx="14"/>
          </p:nvPr>
        </p:nvSpPr>
        <p:spPr>
          <a:xfrm>
            <a:off x="7917921"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1" name="Slide Number Placeholder 5">
            <a:extLst>
              <a:ext uri="{FF2B5EF4-FFF2-40B4-BE49-F238E27FC236}">
                <a16:creationId xmlns:a16="http://schemas.microsoft.com/office/drawing/2014/main" id="{75D17E3D-1EB9-C644-8105-CB1B359107CA}"/>
              </a:ext>
            </a:extLst>
          </p:cNvPr>
          <p:cNvSpPr>
            <a:spLocks noGrp="1"/>
          </p:cNvSpPr>
          <p:nvPr>
            <p:ph type="sldNum" sz="quarter" idx="15"/>
          </p:nvPr>
        </p:nvSpPr>
        <p:spPr/>
        <p:txBody>
          <a:bodyPr/>
          <a:lstStyle>
            <a:lvl1pPr>
              <a:defRPr/>
            </a:lvl1pPr>
          </a:lstStyle>
          <a:p>
            <a:pPr>
              <a:defRPr/>
            </a:pPr>
            <a:fld id="{D09AB906-C86B-0C4E-81A3-C05D727D5395}" type="slidenum">
              <a:rPr lang="en-US" altLang="en-US"/>
              <a:pPr>
                <a:defRPr/>
              </a:pPr>
              <a:t>‹#›</a:t>
            </a:fld>
            <a:endParaRPr lang="en-US" altLang="en-US"/>
          </a:p>
        </p:txBody>
      </p:sp>
    </p:spTree>
    <p:extLst>
      <p:ext uri="{BB962C8B-B14F-4D97-AF65-F5344CB8AC3E}">
        <p14:creationId xmlns:p14="http://schemas.microsoft.com/office/powerpoint/2010/main" val="3885977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ver--Pic 2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86696144-6AA7-A14C-A281-C640BD21A475}"/>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830D48E6-8521-2843-92A9-F2EB42ECF31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42" t="-180" r="2592" b="4967"/>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5836307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59536"/>
          </a:xfrm>
        </p:spPr>
        <p:txBody>
          <a:bodyPr/>
          <a:lstStyle>
            <a:lvl1pPr>
              <a:defRPr/>
            </a:lvl1pPr>
          </a:lstStyle>
          <a:p>
            <a:r>
              <a:rPr lang="en-US"/>
              <a:t>Click to edit Master title</a:t>
            </a:r>
          </a:p>
        </p:txBody>
      </p:sp>
      <p:sp>
        <p:nvSpPr>
          <p:cNvPr id="3" name="Slide Number Placeholder 5">
            <a:extLst>
              <a:ext uri="{FF2B5EF4-FFF2-40B4-BE49-F238E27FC236}">
                <a16:creationId xmlns:a16="http://schemas.microsoft.com/office/drawing/2014/main" id="{3AD77A15-B1E0-3D41-A5F0-432B5D14B3A7}"/>
              </a:ext>
            </a:extLst>
          </p:cNvPr>
          <p:cNvSpPr>
            <a:spLocks noGrp="1"/>
          </p:cNvSpPr>
          <p:nvPr>
            <p:ph type="sldNum" sz="quarter" idx="10"/>
          </p:nvPr>
        </p:nvSpPr>
        <p:spPr/>
        <p:txBody>
          <a:bodyPr/>
          <a:lstStyle>
            <a:lvl1pPr>
              <a:defRPr/>
            </a:lvl1pPr>
          </a:lstStyle>
          <a:p>
            <a:pPr>
              <a:defRPr/>
            </a:pPr>
            <a:fld id="{0206052E-1EA7-8340-B782-2A263437DFC0}" type="slidenum">
              <a:rPr lang="en-US" altLang="en-US"/>
              <a:pPr>
                <a:defRPr/>
              </a:pPr>
              <a:t>‹#›</a:t>
            </a:fld>
            <a:endParaRPr lang="en-US" altLang="en-US"/>
          </a:p>
        </p:txBody>
      </p:sp>
    </p:spTree>
    <p:extLst>
      <p:ext uri="{BB962C8B-B14F-4D97-AF65-F5344CB8AC3E}">
        <p14:creationId xmlns:p14="http://schemas.microsoft.com/office/powerpoint/2010/main" val="29199968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Title Cover--Masthead (Casey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C4BCA7-E893-8340-994B-0CBD26C03CD4}"/>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7">
            <a:extLst>
              <a:ext uri="{FF2B5EF4-FFF2-40B4-BE49-F238E27FC236}">
                <a16:creationId xmlns:a16="http://schemas.microsoft.com/office/drawing/2014/main" id="{09CC3C94-D383-4842-A521-4EA769B041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lstStyle>
            <a:lvl1pPr algn="ctr">
              <a:defRPr sz="4500" baseline="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1" y="3532051"/>
            <a:ext cx="12191999" cy="952500"/>
          </a:xfrm>
        </p:spPr>
        <p:txBody>
          <a:bodyPr lIns="914400" rIns="914400">
            <a:noAutofit/>
          </a:bodyPr>
          <a:lstStyle>
            <a:lvl1pPr marL="0" indent="0" algn="ctr">
              <a:buNone/>
              <a:defRPr sz="2800" baseline="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Text Placeholder 9"/>
          <p:cNvSpPr>
            <a:spLocks noGrp="1"/>
          </p:cNvSpPr>
          <p:nvPr>
            <p:ph type="body" sz="quarter" idx="12"/>
          </p:nvPr>
        </p:nvSpPr>
        <p:spPr>
          <a:xfrm>
            <a:off x="-1" y="6172200"/>
            <a:ext cx="9395884"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3" name="Text Placeholder 12"/>
          <p:cNvSpPr>
            <a:spLocks noGrp="1"/>
          </p:cNvSpPr>
          <p:nvPr>
            <p:ph type="body" sz="quarter" idx="13"/>
          </p:nvPr>
        </p:nvSpPr>
        <p:spPr>
          <a:xfrm>
            <a:off x="9395885" y="6172200"/>
            <a:ext cx="2796116" cy="685800"/>
          </a:xfrm>
        </p:spPr>
        <p:txBody>
          <a:bodyPr tIns="0" rIns="457200" bIns="457200" anchor="b"/>
          <a:lstStyle>
            <a:lvl1pPr algn="r">
              <a:defRPr sz="1300">
                <a:solidFill>
                  <a:schemeClr val="accent1">
                    <a:lumMod val="60000"/>
                    <a:lumOff val="40000"/>
                  </a:schemeClr>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38668768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A1D891-3D02-3C4E-AC52-169CF0894786}"/>
              </a:ext>
            </a:extLst>
          </p:cNvPr>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03FE8A9-6B60-EA42-88F7-149D23C85FAD}" type="datetime1">
              <a:rPr lang="en-US" altLang="en-US"/>
              <a:pPr>
                <a:defRPr/>
              </a:pPr>
              <a:t>9/5/2025</a:t>
            </a:fld>
            <a:endParaRPr lang="en-US" altLang="en-US"/>
          </a:p>
        </p:txBody>
      </p:sp>
      <p:sp>
        <p:nvSpPr>
          <p:cNvPr id="3" name="Footer Placeholder 2">
            <a:extLst>
              <a:ext uri="{FF2B5EF4-FFF2-40B4-BE49-F238E27FC236}">
                <a16:creationId xmlns:a16="http://schemas.microsoft.com/office/drawing/2014/main" id="{204C9B03-80B7-9A4E-A263-A4F0EADE2F0C}"/>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4" name="Slide Number Placeholder 3">
            <a:extLst>
              <a:ext uri="{FF2B5EF4-FFF2-40B4-BE49-F238E27FC236}">
                <a16:creationId xmlns:a16="http://schemas.microsoft.com/office/drawing/2014/main" id="{668168EE-634B-EF4D-8AC4-4F678EF289DF}"/>
              </a:ext>
            </a:extLst>
          </p:cNvPr>
          <p:cNvSpPr>
            <a:spLocks noGrp="1"/>
          </p:cNvSpPr>
          <p:nvPr>
            <p:ph type="sldNum" sz="quarter" idx="12"/>
          </p:nvPr>
        </p:nvSpPr>
        <p:spPr/>
        <p:txBody>
          <a:bodyPr/>
          <a:lstStyle>
            <a:lvl1pPr>
              <a:defRPr smtClean="0"/>
            </a:lvl1pPr>
          </a:lstStyle>
          <a:p>
            <a:pPr>
              <a:defRPr/>
            </a:pPr>
            <a:fld id="{92F4E82E-F785-6E4F-A09E-FB0ECAA978B3}" type="slidenum">
              <a:rPr lang="en-US" altLang="en-US"/>
              <a:pPr>
                <a:defRPr/>
              </a:pPr>
              <a:t>‹#›</a:t>
            </a:fld>
            <a:endParaRPr lang="en-US" altLang="en-US"/>
          </a:p>
        </p:txBody>
      </p:sp>
    </p:spTree>
    <p:extLst>
      <p:ext uri="{BB962C8B-B14F-4D97-AF65-F5344CB8AC3E}">
        <p14:creationId xmlns:p14="http://schemas.microsoft.com/office/powerpoint/2010/main" val="8882632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979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ver--Pic 3  (Casey Font)">
    <p:spTree>
      <p:nvGrpSpPr>
        <p:cNvPr id="1" name=""/>
        <p:cNvGrpSpPr/>
        <p:nvPr/>
      </p:nvGrpSpPr>
      <p:grpSpPr>
        <a:xfrm>
          <a:off x="0" y="0"/>
          <a:ext cx="0" cy="0"/>
          <a:chOff x="0" y="0"/>
          <a:chExt cx="0" cy="0"/>
        </a:xfrm>
      </p:grpSpPr>
      <p:pic>
        <p:nvPicPr>
          <p:cNvPr id="10" name="Graphic 3">
            <a:extLst>
              <a:ext uri="{FF2B5EF4-FFF2-40B4-BE49-F238E27FC236}">
                <a16:creationId xmlns:a16="http://schemas.microsoft.com/office/drawing/2014/main" id="{35CD0C2D-BE05-1C42-8863-7F5FA8755E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563" y="82550"/>
            <a:ext cx="4105276"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7A8D6D90-6CD8-3A4D-8E8E-7494B229D7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8905" t="359" r="16884" b="24"/>
          <a:stretch>
            <a:fillRect/>
          </a:stretch>
        </p:blipFill>
        <p:spPr bwMode="auto">
          <a:xfrm>
            <a:off x="4470400" y="0"/>
            <a:ext cx="77216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1" y="3349622"/>
            <a:ext cx="4457697" cy="2135139"/>
          </a:xfrm>
        </p:spPr>
        <p:txBody>
          <a:bodyPr tIns="137160" rIns="137160" anchor="t"/>
          <a:lstStyle>
            <a:lvl1pPr marL="0" indent="0" algn="l">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itle 1"/>
          <p:cNvSpPr>
            <a:spLocks noGrp="1"/>
          </p:cNvSpPr>
          <p:nvPr>
            <p:ph type="ctrTitle"/>
          </p:nvPr>
        </p:nvSpPr>
        <p:spPr>
          <a:xfrm>
            <a:off x="0" y="1388269"/>
            <a:ext cx="4457700" cy="1961353"/>
          </a:xfrm>
        </p:spPr>
        <p:txBody>
          <a:bodyPr lIns="457200" rIns="137160" anchor="t" anchorCtr="0"/>
          <a:lstStyle>
            <a:lvl1pPr algn="l">
              <a:spcBef>
                <a:spcPts val="1800"/>
              </a:spcBef>
              <a:defRPr sz="4000">
                <a:solidFill>
                  <a:schemeClr val="bg1"/>
                </a:solidFill>
              </a:defRPr>
            </a:lvl1pPr>
          </a:lstStyle>
          <a:p>
            <a:r>
              <a:rPr lang="en-US"/>
              <a:t>Click to edit Master title style</a:t>
            </a:r>
          </a:p>
        </p:txBody>
      </p:sp>
      <p:sp>
        <p:nvSpPr>
          <p:cNvPr id="6" name="Text Placeholder 8"/>
          <p:cNvSpPr>
            <a:spLocks noGrp="1"/>
          </p:cNvSpPr>
          <p:nvPr>
            <p:ph type="body" sz="quarter" idx="11"/>
          </p:nvPr>
        </p:nvSpPr>
        <p:spPr>
          <a:xfrm>
            <a:off x="1" y="5486401"/>
            <a:ext cx="4457699" cy="798513"/>
          </a:xfrm>
        </p:spPr>
        <p:txBody>
          <a:bodyPr bIns="182880" anchor="t"/>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9" name="Text Placeholder 10"/>
          <p:cNvSpPr>
            <a:spLocks noGrp="1"/>
          </p:cNvSpPr>
          <p:nvPr>
            <p:ph type="body" sz="quarter" idx="12"/>
          </p:nvPr>
        </p:nvSpPr>
        <p:spPr>
          <a:xfrm>
            <a:off x="1" y="6284914"/>
            <a:ext cx="4457699" cy="573087"/>
          </a:xfrm>
        </p:spPr>
        <p:txBody>
          <a:bodyPr bIns="182880" anchor="b"/>
          <a:lstStyle>
            <a:lvl1pPr algn="l">
              <a:defRPr sz="1300" b="0">
                <a:solidFill>
                  <a:schemeClr val="bg1"/>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4160434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ver--Pic 4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CC2980DF-19B3-D845-AF9D-8C13CF2ADAB1}"/>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E7947676-184A-3E4D-A750-0684DA8768E2}"/>
              </a:ext>
            </a:extLst>
          </p:cNvPr>
          <p:cNvPicPr>
            <a:picLocks noChangeArrowheads="1"/>
          </p:cNvPicPr>
          <p:nvPr userDrawn="1"/>
        </p:nvPicPr>
        <p:blipFill>
          <a:blip r:embed="rId3">
            <a:extLst>
              <a:ext uri="{28A0092B-C50C-407E-A947-70E740481C1C}">
                <a14:useLocalDpi xmlns:a14="http://schemas.microsoft.com/office/drawing/2010/main" val="0"/>
              </a:ext>
            </a:extLst>
          </a:blip>
          <a:srcRect l="17741" t="11806" r="17104" b="18121"/>
          <a:stretch>
            <a:fillRect/>
          </a:stretch>
        </p:blipFill>
        <p:spPr bwMode="auto">
          <a:xfrm>
            <a:off x="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A person holding a basketball&#10;&#10;Description automatically generated">
            <a:extLst>
              <a:ext uri="{FF2B5EF4-FFF2-40B4-BE49-F238E27FC236}">
                <a16:creationId xmlns:a16="http://schemas.microsoft.com/office/drawing/2014/main" id="{57F87AD2-BD68-544D-A05B-FCF9B74777D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311" b="16035"/>
          <a:stretch>
            <a:fillRect/>
          </a:stretch>
        </p:blipFill>
        <p:spPr bwMode="auto">
          <a:xfrm>
            <a:off x="609600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C0907F31-58EF-0F44-82AC-E98C7F553630}"/>
              </a:ext>
            </a:extLst>
          </p:cNvPr>
          <p:cNvSpPr/>
          <p:nvPr userDrawn="1"/>
        </p:nvSpPr>
        <p:spPr>
          <a:xfrm>
            <a:off x="6073775" y="457200"/>
            <a:ext cx="44450" cy="4575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950095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ver--Pic 1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29212C50-03F5-D346-8561-374C357129B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A5C2FB6A-2A77-6347-BFB3-B1B946B358D7}"/>
              </a:ext>
            </a:extLst>
          </p:cNvPr>
          <p:cNvPicPr>
            <a:picLocks noChangeArrowheads="1"/>
          </p:cNvPicPr>
          <p:nvPr userDrawn="1"/>
        </p:nvPicPr>
        <p:blipFill>
          <a:blip r:embed="rId3">
            <a:extLst>
              <a:ext uri="{28A0092B-C50C-407E-A947-70E740481C1C}">
                <a14:useLocalDpi xmlns:a14="http://schemas.microsoft.com/office/drawing/2010/main" val="0"/>
              </a:ext>
            </a:extLst>
          </a:blip>
          <a:srcRect t="36038" r="404" b="15236"/>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38407488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theme" Target="../theme/theme10.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4.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7.xml"/><Relationship Id="rId4"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44E799-6DE1-8F46-AEAE-3796A00D2C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a:t>
            </a:r>
          </a:p>
        </p:txBody>
      </p:sp>
      <p:sp>
        <p:nvSpPr>
          <p:cNvPr id="3" name="Text Placeholder 2">
            <a:extLst>
              <a:ext uri="{FF2B5EF4-FFF2-40B4-BE49-F238E27FC236}">
                <a16:creationId xmlns:a16="http://schemas.microsoft.com/office/drawing/2014/main" id="{918D8489-6458-A643-A997-963BEFB2D9C3}"/>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3890" r:id="rId1"/>
    <p:sldLayoutId id="2147483891" r:id="rId2"/>
  </p:sldLayoutIdLst>
  <p:hf hdr="0" ftr="0" dt="0"/>
  <p:txStyles>
    <p:titleStyle>
      <a:lvl1pPr algn="ctr" defTabSz="685800" rtl="0" eaLnBrk="0" fontAlgn="base" hangingPunct="0">
        <a:lnSpc>
          <a:spcPct val="80000"/>
        </a:lnSpc>
        <a:spcBef>
          <a:spcPct val="0"/>
        </a:spcBef>
        <a:spcAft>
          <a:spcPct val="0"/>
        </a:spcAft>
        <a:defRPr sz="4500" kern="2200" cap="all" spc="30">
          <a:solidFill>
            <a:schemeClr val="accent2"/>
          </a:solidFill>
          <a:latin typeface="Knockout 30 Junior Welterwt" pitchFamily="50" charset="0"/>
          <a:ea typeface="ＭＳ Ｐゴシック" panose="020B0600070205080204" pitchFamily="34" charset="-128"/>
          <a:cs typeface="+mj-cs"/>
        </a:defRPr>
      </a:lvl1pPr>
      <a:lvl2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panose="020B0600070205080204" pitchFamily="34" charset="-128"/>
        </a:defRPr>
      </a:lvl2pPr>
      <a:lvl3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panose="020B0600070205080204" pitchFamily="34" charset="-128"/>
        </a:defRPr>
      </a:lvl3pPr>
      <a:lvl4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panose="020B0600070205080204" pitchFamily="34" charset="-128"/>
        </a:defRPr>
      </a:lvl4pPr>
      <a:lvl5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Knockout 30 Junior Welterwt" pitchFamily="50" charset="0"/>
          <a:ea typeface="ＭＳ Ｐゴシック" panose="020B0600070205080204" pitchFamily="34" charset="-128"/>
          <a:cs typeface="+mn-cs"/>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B57A71-75BD-2B49-A6B8-979AD023AF20}"/>
              </a:ext>
            </a:extLst>
          </p:cNvPr>
          <p:cNvSpPr>
            <a:spLocks noGrp="1"/>
          </p:cNvSpPr>
          <p:nvPr>
            <p:ph type="title"/>
          </p:nvPr>
        </p:nvSpPr>
        <p:spPr>
          <a:xfrm>
            <a:off x="838200" y="495300"/>
            <a:ext cx="10515600" cy="865188"/>
          </a:xfrm>
          <a:prstGeom prst="rect">
            <a:avLst/>
          </a:prstGeom>
          <a:ln>
            <a:noFill/>
          </a:ln>
        </p:spPr>
        <p:txBody>
          <a:bodyPr vert="horz" lIns="0" tIns="45720" rIns="91440" bIns="45720" rtlCol="0" anchor="ctr" anchorCtr="0">
            <a:noAutofit/>
          </a:bodyPr>
          <a:lstStyle/>
          <a:p>
            <a:endParaRPr lang="en-US"/>
          </a:p>
        </p:txBody>
      </p:sp>
      <p:sp>
        <p:nvSpPr>
          <p:cNvPr id="17411" name="Text Placeholder 2">
            <a:extLst>
              <a:ext uri="{FF2B5EF4-FFF2-40B4-BE49-F238E27FC236}">
                <a16:creationId xmlns:a16="http://schemas.microsoft.com/office/drawing/2014/main" id="{7BFA6337-3EC9-BD4F-AF20-BFBC21E3C9E3}"/>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B97B64DC-5C01-1645-A531-A8D2F331DB3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9A9A9A"/>
                </a:solidFill>
              </a:defRPr>
            </a:lvl1pPr>
          </a:lstStyle>
          <a:p>
            <a:pPr>
              <a:defRPr/>
            </a:pPr>
            <a:fld id="{73CC3D3B-7FCC-5645-B2D9-19759E5C2BF5}" type="slidenum">
              <a:rPr lang="en-US" altLang="en-US"/>
              <a:pPr>
                <a:defRPr/>
              </a:pPr>
              <a:t>‹#›</a:t>
            </a:fld>
            <a:endParaRPr lang="en-US" altLang="en-US"/>
          </a:p>
        </p:txBody>
      </p:sp>
      <p:cxnSp>
        <p:nvCxnSpPr>
          <p:cNvPr id="5" name="Straight Connector 4">
            <a:extLst>
              <a:ext uri="{FF2B5EF4-FFF2-40B4-BE49-F238E27FC236}">
                <a16:creationId xmlns:a16="http://schemas.microsoft.com/office/drawing/2014/main" id="{522BC005-C61D-3F41-A1E0-95807E8B1958}"/>
              </a:ext>
            </a:extLst>
          </p:cNvPr>
          <p:cNvCxnSpPr>
            <a:cxnSpLocks/>
          </p:cNvCxnSpPr>
          <p:nvPr userDrawn="1"/>
        </p:nvCxnSpPr>
        <p:spPr>
          <a:xfrm>
            <a:off x="838200" y="1411288"/>
            <a:ext cx="10515600" cy="0"/>
          </a:xfrm>
          <a:prstGeom prst="line">
            <a:avLst/>
          </a:prstGeom>
          <a:ln w="19050">
            <a:solidFill>
              <a:schemeClr val="accent1">
                <a:lumMod val="40000"/>
                <a:lumOff val="6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86395670"/>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 id="2147483932" r:id="rId22"/>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pitchFamily="9" charset="-128"/>
          <a:cs typeface="ＭＳ Ｐゴシック" pitchFamily="9" charset="-128"/>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itchFamily="9" charset="-128"/>
          <a:cs typeface="ＭＳ Ｐゴシック" pitchFamily="9" charset="-128"/>
        </a:defRPr>
      </a:lvl1pPr>
      <a:lvl2pPr marL="457200" indent="-22860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A46401-4D1C-194C-A90D-1350B1B62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a:t>
            </a:r>
          </a:p>
        </p:txBody>
      </p:sp>
      <p:sp>
        <p:nvSpPr>
          <p:cNvPr id="3" name="Text Placeholder 2">
            <a:extLst>
              <a:ext uri="{FF2B5EF4-FFF2-40B4-BE49-F238E27FC236}">
                <a16:creationId xmlns:a16="http://schemas.microsoft.com/office/drawing/2014/main" id="{A0ACBF73-AFD8-B34F-A650-19338024F1D4}"/>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Lst>
  <p:hf hdr="0" ftr="0" dt="0"/>
  <p:txStyles>
    <p:titleStyle>
      <a:lvl1pPr algn="ctr" defTabSz="685800" rtl="0" eaLnBrk="0" fontAlgn="base" hangingPunct="0">
        <a:lnSpc>
          <a:spcPct val="80000"/>
        </a:lnSpc>
        <a:spcBef>
          <a:spcPct val="0"/>
        </a:spcBef>
        <a:spcAft>
          <a:spcPct val="0"/>
        </a:spcAft>
        <a:defRPr sz="4500" b="1" kern="2200" cap="all">
          <a:solidFill>
            <a:schemeClr val="accent2"/>
          </a:solidFill>
          <a:latin typeface="+mj-lt"/>
          <a:ea typeface="ＭＳ Ｐゴシック" panose="020B0600070205080204" pitchFamily="34" charset="-128"/>
          <a:cs typeface="+mj-cs"/>
        </a:defRPr>
      </a:lvl1pPr>
      <a:lvl2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anose="020B0600070205080204" pitchFamily="34" charset="-128"/>
        </a:defRPr>
      </a:lvl2pPr>
      <a:lvl3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anose="020B0600070205080204" pitchFamily="34" charset="-128"/>
        </a:defRPr>
      </a:lvl3pPr>
      <a:lvl4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anose="020B0600070205080204" pitchFamily="34" charset="-128"/>
        </a:defRPr>
      </a:lvl4pPr>
      <a:lvl5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mj-lt"/>
          <a:ea typeface="ＭＳ Ｐゴシック" panose="020B0600070205080204" pitchFamily="34" charset="-128"/>
          <a:cs typeface="+mn-cs"/>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9AF1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6B6AFA-30C3-9C4F-B5A9-FA79B8CDCB55}"/>
              </a:ext>
            </a:extLst>
          </p:cNvPr>
          <p:cNvSpPr>
            <a:spLocks noGrp="1"/>
          </p:cNvSpPr>
          <p:nvPr>
            <p:ph type="title"/>
          </p:nvPr>
        </p:nvSpPr>
        <p:spPr>
          <a:xfrm>
            <a:off x="0" y="5029200"/>
            <a:ext cx="12192000" cy="639763"/>
          </a:xfrm>
          <a:prstGeom prst="rect">
            <a:avLst/>
          </a:prstGeom>
        </p:spPr>
        <p:txBody>
          <a:bodyPr vert="horz" lIns="91440" tIns="45720" rIns="91440" bIns="45720" rtlCol="0" anchor="ctr">
            <a:noAutofit/>
          </a:bodyPr>
          <a:lstStyle/>
          <a:p>
            <a:endParaRPr lang="en-US"/>
          </a:p>
        </p:txBody>
      </p:sp>
      <p:sp>
        <p:nvSpPr>
          <p:cNvPr id="3" name="Text Placeholder 2">
            <a:extLst>
              <a:ext uri="{FF2B5EF4-FFF2-40B4-BE49-F238E27FC236}">
                <a16:creationId xmlns:a16="http://schemas.microsoft.com/office/drawing/2014/main" id="{CAD411B8-7935-0A4C-97D6-4405EDF24976}"/>
              </a:ext>
            </a:extLst>
          </p:cNvPr>
          <p:cNvSpPr>
            <a:spLocks noGrp="1"/>
          </p:cNvSpPr>
          <p:nvPr>
            <p:ph type="body" idx="1"/>
          </p:nvPr>
        </p:nvSpPr>
        <p:spPr>
          <a:xfrm>
            <a:off x="0" y="5670550"/>
            <a:ext cx="12192000" cy="592138"/>
          </a:xfrm>
          <a:prstGeom prst="rect">
            <a:avLst/>
          </a:prstGeom>
        </p:spPr>
        <p:txBody>
          <a:bodyPr vert="horz" wrap="square" lIns="457200" tIns="0" rIns="457200" bIns="0" numCol="1" anchor="ctr" anchorCtr="0" compatLnSpc="1">
            <a:prstTxWarp prst="textNoShape">
              <a:avLst/>
            </a:prstTxWarp>
            <a:noAutofit/>
          </a:bodyPr>
          <a:lstStyle/>
          <a:p>
            <a:pPr lvl="0"/>
            <a:endParaRPr lang="en-US" altLang="en-US"/>
          </a:p>
        </p:txBody>
      </p:sp>
    </p:spTree>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Lst>
  <p:hf hdr="0" ftr="0" dt="0"/>
  <p:txStyles>
    <p:titleStyle>
      <a:lvl1pPr algn="ctr" defTabSz="685800" rtl="0" eaLnBrk="0" fontAlgn="base" hangingPunct="0">
        <a:lnSpc>
          <a:spcPct val="80000"/>
        </a:lnSpc>
        <a:spcBef>
          <a:spcPct val="0"/>
        </a:spcBef>
        <a:spcAft>
          <a:spcPct val="0"/>
        </a:spcAft>
        <a:defRPr sz="4000" kern="2200" cap="all">
          <a:solidFill>
            <a:schemeClr val="bg1"/>
          </a:solidFill>
          <a:latin typeface="Knockout 30 Junior Welterwt" pitchFamily="50" charset="0"/>
          <a:ea typeface="ＭＳ Ｐゴシック" panose="020B0600070205080204" pitchFamily="34" charset="-128"/>
          <a:cs typeface="+mj-cs"/>
        </a:defRPr>
      </a:lvl1pPr>
      <a:lvl2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panose="020B0600070205080204" pitchFamily="34" charset="-128"/>
        </a:defRPr>
      </a:lvl2pPr>
      <a:lvl3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panose="020B0600070205080204" pitchFamily="34" charset="-128"/>
        </a:defRPr>
      </a:lvl3pPr>
      <a:lvl4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panose="020B0600070205080204" pitchFamily="34" charset="-128"/>
        </a:defRPr>
      </a:lvl4pPr>
      <a:lvl5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Knockout 30 Junior Welterwt" pitchFamily="50" charset="0"/>
          <a:ea typeface="ＭＳ Ｐゴシック" panose="020B0600070205080204" pitchFamily="34" charset="-128"/>
          <a:cs typeface="+mn-cs"/>
        </a:defRPr>
      </a:lvl1pPr>
      <a:lvl2pPr marL="457200" indent="-227013"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9AF1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D4079E-D302-8E4A-B75C-556766118DFB}"/>
              </a:ext>
            </a:extLst>
          </p:cNvPr>
          <p:cNvSpPr>
            <a:spLocks noGrp="1"/>
          </p:cNvSpPr>
          <p:nvPr>
            <p:ph type="title"/>
          </p:nvPr>
        </p:nvSpPr>
        <p:spPr>
          <a:xfrm>
            <a:off x="0" y="5029200"/>
            <a:ext cx="12192000" cy="639763"/>
          </a:xfrm>
          <a:prstGeom prst="rect">
            <a:avLst/>
          </a:prstGeom>
        </p:spPr>
        <p:txBody>
          <a:bodyPr vert="horz" lIns="91440" tIns="45720" rIns="91440" bIns="45720" rtlCol="0" anchor="ctr">
            <a:noAutofit/>
          </a:bodyPr>
          <a:lstStyle/>
          <a:p>
            <a:r>
              <a:rPr lang="en-US"/>
              <a:t>Click to edit Master title</a:t>
            </a:r>
          </a:p>
        </p:txBody>
      </p:sp>
      <p:sp>
        <p:nvSpPr>
          <p:cNvPr id="3" name="Text Placeholder 2">
            <a:extLst>
              <a:ext uri="{FF2B5EF4-FFF2-40B4-BE49-F238E27FC236}">
                <a16:creationId xmlns:a16="http://schemas.microsoft.com/office/drawing/2014/main" id="{5FBB210D-C62D-9745-9312-146CDC672533}"/>
              </a:ext>
            </a:extLst>
          </p:cNvPr>
          <p:cNvSpPr>
            <a:spLocks noGrp="1"/>
          </p:cNvSpPr>
          <p:nvPr>
            <p:ph type="body" idx="1"/>
          </p:nvPr>
        </p:nvSpPr>
        <p:spPr>
          <a:xfrm>
            <a:off x="0" y="5670550"/>
            <a:ext cx="12192000" cy="592138"/>
          </a:xfrm>
          <a:prstGeom prst="rect">
            <a:avLst/>
          </a:prstGeom>
        </p:spPr>
        <p:txBody>
          <a:bodyPr vert="horz" wrap="square" lIns="457200" tIns="0" rIns="457200" bIns="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Lst>
  <p:hf hdr="0" ftr="0" dt="0"/>
  <p:txStyles>
    <p:titleStyle>
      <a:lvl1pPr algn="ctr" defTabSz="685800" rtl="0" eaLnBrk="0" fontAlgn="base" hangingPunct="0">
        <a:lnSpc>
          <a:spcPct val="80000"/>
        </a:lnSpc>
        <a:spcBef>
          <a:spcPct val="0"/>
        </a:spcBef>
        <a:spcAft>
          <a:spcPct val="0"/>
        </a:spcAft>
        <a:defRPr sz="4000" b="1" kern="2200" cap="all">
          <a:solidFill>
            <a:schemeClr val="bg1"/>
          </a:solidFill>
          <a:latin typeface="+mj-lt"/>
          <a:ea typeface="ＭＳ Ｐゴシック" panose="020B0600070205080204" pitchFamily="34" charset="-128"/>
          <a:cs typeface="+mj-cs"/>
        </a:defRPr>
      </a:lvl1pPr>
      <a:lvl2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panose="020B0600070205080204" pitchFamily="34" charset="-128"/>
        </a:defRPr>
      </a:lvl2pPr>
      <a:lvl3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panose="020B0600070205080204" pitchFamily="34" charset="-128"/>
        </a:defRPr>
      </a:lvl3pPr>
      <a:lvl4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panose="020B0600070205080204" pitchFamily="34" charset="-128"/>
        </a:defRPr>
      </a:lvl4pPr>
      <a:lvl5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mj-lt"/>
          <a:ea typeface="ＭＳ Ｐゴシック" panose="020B0600070205080204" pitchFamily="34" charset="-128"/>
          <a:cs typeface="+mn-cs"/>
        </a:defRPr>
      </a:lvl1pPr>
      <a:lvl2pPr marL="457200" indent="-227013"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0B5F29-2EB8-FB44-8F1F-1F6E17C2B38A}"/>
              </a:ext>
            </a:extLst>
          </p:cNvPr>
          <p:cNvSpPr>
            <a:spLocks noGrp="1"/>
          </p:cNvSpPr>
          <p:nvPr>
            <p:ph type="title"/>
          </p:nvPr>
        </p:nvSpPr>
        <p:spPr>
          <a:xfrm>
            <a:off x="838200" y="495300"/>
            <a:ext cx="10515600" cy="865188"/>
          </a:xfrm>
          <a:prstGeom prst="rect">
            <a:avLst/>
          </a:prstGeom>
          <a:ln>
            <a:noFill/>
          </a:ln>
        </p:spPr>
        <p:txBody>
          <a:bodyPr vert="horz" lIns="0" tIns="45720" rIns="91440" bIns="45720" rtlCol="0" anchor="ctr" anchorCtr="0">
            <a:noAutofit/>
          </a:bodyPr>
          <a:lstStyle/>
          <a:p>
            <a:endParaRPr lang="en-US"/>
          </a:p>
        </p:txBody>
      </p:sp>
      <p:sp>
        <p:nvSpPr>
          <p:cNvPr id="17411" name="Text Placeholder 2">
            <a:extLst>
              <a:ext uri="{FF2B5EF4-FFF2-40B4-BE49-F238E27FC236}">
                <a16:creationId xmlns:a16="http://schemas.microsoft.com/office/drawing/2014/main" id="{E38A2E4E-7B68-0541-80E8-D69EFA263614}"/>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ABB0EF5C-C378-4D4F-AE30-CB7B407B289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9A9A9A"/>
                </a:solidFill>
              </a:defRPr>
            </a:lvl1pPr>
          </a:lstStyle>
          <a:p>
            <a:fld id="{D9B28973-6860-DA4F-A8A8-A597A75731AA}" type="slidenum">
              <a:rPr lang="en-US" altLang="en-US"/>
              <a:pPr/>
              <a:t>‹#›</a:t>
            </a:fld>
            <a:endParaRPr lang="en-US" altLang="en-US"/>
          </a:p>
        </p:txBody>
      </p:sp>
      <p:cxnSp>
        <p:nvCxnSpPr>
          <p:cNvPr id="5" name="Straight Connector 4">
            <a:extLst>
              <a:ext uri="{FF2B5EF4-FFF2-40B4-BE49-F238E27FC236}">
                <a16:creationId xmlns:a16="http://schemas.microsoft.com/office/drawing/2014/main" id="{B8483C07-3FF1-2846-8A52-EE7BB248C242}"/>
              </a:ext>
            </a:extLst>
          </p:cNvPr>
          <p:cNvCxnSpPr>
            <a:cxnSpLocks/>
          </p:cNvCxnSpPr>
          <p:nvPr userDrawn="1"/>
        </p:nvCxnSpPr>
        <p:spPr>
          <a:xfrm>
            <a:off x="838200" y="1411288"/>
            <a:ext cx="10515600" cy="0"/>
          </a:xfrm>
          <a:prstGeom prst="line">
            <a:avLst/>
          </a:prstGeom>
          <a:ln w="19050">
            <a:solidFill>
              <a:schemeClr val="accent1">
                <a:lumMod val="40000"/>
                <a:lumOff val="60000"/>
              </a:schemeClr>
            </a:solidFill>
          </a:ln>
        </p:spPr>
        <p:style>
          <a:lnRef idx="3">
            <a:schemeClr val="dk1"/>
          </a:lnRef>
          <a:fillRef idx="0">
            <a:schemeClr val="dk1"/>
          </a:fillRef>
          <a:effectRef idx="2">
            <a:schemeClr val="dk1"/>
          </a:effectRef>
          <a:fontRef idx="minor">
            <a:schemeClr val="tx1"/>
          </a:fontRef>
        </p:style>
      </p:cxnSp>
    </p:spTree>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903" r:id="rId20"/>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panose="020B0600070205080204" pitchFamily="34" charset="-128"/>
          <a:cs typeface="+mj-cs"/>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anose="020B0600070205080204" pitchFamily="34" charset="-128"/>
          <a:cs typeface="+mn-cs"/>
        </a:defRPr>
      </a:lvl1pPr>
      <a:lvl2pPr marL="457200" indent="-22860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46095A1-AF11-054D-8847-C4272B9F406E}"/>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9A9A9A"/>
                </a:solidFill>
              </a:defRPr>
            </a:lvl1pPr>
          </a:lstStyle>
          <a:p>
            <a:fld id="{1ED52929-261D-1F4A-94AA-17CEB9D59D1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87" r:id="rId1"/>
  </p:sldLayoutIdLst>
  <p:hf hdr="0" ftr="0" dt="0"/>
  <p:txStyles>
    <p:titleStyle>
      <a:lvl1pPr algn="l" defTabSz="685800" rtl="0" eaLnBrk="0" fontAlgn="base" hangingPunct="0">
        <a:lnSpc>
          <a:spcPct val="87000"/>
        </a:lnSpc>
        <a:spcBef>
          <a:spcPct val="0"/>
        </a:spcBef>
        <a:spcAft>
          <a:spcPct val="0"/>
        </a:spcAft>
        <a:defRPr sz="3300" b="1" kern="2200">
          <a:solidFill>
            <a:schemeClr val="accent2"/>
          </a:solidFill>
          <a:latin typeface="+mj-lt"/>
          <a:ea typeface="ＭＳ Ｐゴシック" panose="020B0600070205080204" pitchFamily="34" charset="-128"/>
          <a:cs typeface="+mj-cs"/>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9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anose="020B0600070205080204" pitchFamily="34" charset="-128"/>
          <a:cs typeface="+mn-cs"/>
        </a:defRPr>
      </a:lvl1pPr>
      <a:lvl2pPr marL="457200" indent="-228600"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07E173-1889-DD40-8AD8-EC589D7CF2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a:t>
            </a:r>
          </a:p>
        </p:txBody>
      </p:sp>
      <p:sp>
        <p:nvSpPr>
          <p:cNvPr id="3" name="Text Placeholder 2">
            <a:extLst>
              <a:ext uri="{FF2B5EF4-FFF2-40B4-BE49-F238E27FC236}">
                <a16:creationId xmlns:a16="http://schemas.microsoft.com/office/drawing/2014/main" id="{7CCE2130-0850-9048-A09C-BD6B57FA6AEF}"/>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3888" r:id="rId1"/>
    <p:sldLayoutId id="2147483904" r:id="rId2"/>
    <p:sldLayoutId id="2147483905" r:id="rId3"/>
    <p:sldLayoutId id="2147483906" r:id="rId4"/>
  </p:sldLayoutIdLst>
  <p:hf hdr="0" ftr="0" dt="0"/>
  <p:txStyles>
    <p:titleStyle>
      <a:lvl1pPr algn="ctr" defTabSz="685800" rtl="0" eaLnBrk="0" fontAlgn="base" hangingPunct="0">
        <a:lnSpc>
          <a:spcPct val="80000"/>
        </a:lnSpc>
        <a:spcBef>
          <a:spcPct val="0"/>
        </a:spcBef>
        <a:spcAft>
          <a:spcPct val="0"/>
        </a:spcAft>
        <a:defRPr sz="4000" b="1" kern="2200" spc="30">
          <a:solidFill>
            <a:schemeClr val="accent2"/>
          </a:solidFill>
          <a:latin typeface="+mj-lt"/>
          <a:ea typeface="ＭＳ Ｐゴシック" panose="020B0600070205080204" pitchFamily="34" charset="-128"/>
          <a:cs typeface="+mj-cs"/>
        </a:defRPr>
      </a:lvl1pPr>
      <a:lvl2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anose="020B0600070205080204" pitchFamily="34" charset="-128"/>
        </a:defRPr>
      </a:lvl2pPr>
      <a:lvl3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anose="020B0600070205080204" pitchFamily="34" charset="-128"/>
        </a:defRPr>
      </a:lvl3pPr>
      <a:lvl4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anose="020B0600070205080204" pitchFamily="34" charset="-128"/>
        </a:defRPr>
      </a:lvl4pPr>
      <a:lvl5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mj-lt"/>
          <a:ea typeface="ＭＳ Ｐゴシック" panose="020B0600070205080204" pitchFamily="34" charset="-128"/>
          <a:cs typeface="+mn-cs"/>
        </a:defRPr>
      </a:lvl1pPr>
      <a:lvl2pPr marL="457200" indent="-227013" algn="l" defTabSz="685800" rtl="0" eaLnBrk="0" fontAlgn="base" hangingPunct="0">
        <a:lnSpc>
          <a:spcPct val="90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7BF3C4-85AE-3F49-B507-88AE8B6C9BC8}"/>
              </a:ext>
            </a:extLst>
          </p:cNvPr>
          <p:cNvSpPr>
            <a:spLocks noGrp="1"/>
          </p:cNvSpPr>
          <p:nvPr>
            <p:ph type="title"/>
          </p:nvPr>
        </p:nvSpPr>
        <p:spPr>
          <a:xfrm>
            <a:off x="838200" y="493713"/>
            <a:ext cx="10515600" cy="865187"/>
          </a:xfrm>
          <a:prstGeom prst="rect">
            <a:avLst/>
          </a:prstGeom>
          <a:ln>
            <a:noFill/>
          </a:ln>
        </p:spPr>
        <p:txBody>
          <a:bodyPr vert="horz" lIns="0" tIns="45720" rIns="91440" bIns="45720" rtlCol="0" anchor="ctr" anchorCtr="0">
            <a:noAutofit/>
          </a:bodyPr>
          <a:lstStyle/>
          <a:p>
            <a:r>
              <a:rPr lang="en-US"/>
              <a:t>Click to edit Master title</a:t>
            </a:r>
          </a:p>
        </p:txBody>
      </p:sp>
      <p:sp>
        <p:nvSpPr>
          <p:cNvPr id="47107" name="Text Placeholder 2">
            <a:extLst>
              <a:ext uri="{FF2B5EF4-FFF2-40B4-BE49-F238E27FC236}">
                <a16:creationId xmlns:a16="http://schemas.microsoft.com/office/drawing/2014/main" id="{47B014B0-53D7-8F44-ABF8-26220EBB550A}"/>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E3C65B3B-0885-7F49-A577-0DFEA13BA13D}"/>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ECB702E1-4D5C-FB4B-BF9B-3072CC06C41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89" r:id="rId1"/>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panose="020B0600070205080204" pitchFamily="34" charset="-128"/>
          <a:cs typeface="+mj-cs"/>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anose="020B0600070205080204" pitchFamily="34" charset="-128"/>
          <a:cs typeface="+mn-cs"/>
        </a:defRPr>
      </a:lvl1pPr>
      <a:lvl2pPr marL="547688" indent="-27305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822325"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1096963"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371600"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E88E91-FA25-1A45-BA9E-691830EF7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a:t>
            </a:r>
          </a:p>
        </p:txBody>
      </p:sp>
      <p:sp>
        <p:nvSpPr>
          <p:cNvPr id="3" name="Text Placeholder 2">
            <a:extLst>
              <a:ext uri="{FF2B5EF4-FFF2-40B4-BE49-F238E27FC236}">
                <a16:creationId xmlns:a16="http://schemas.microsoft.com/office/drawing/2014/main" id="{E3FF41AB-43D3-184C-A18F-0291CAC5F132}"/>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extLst>
      <p:ext uri="{BB962C8B-B14F-4D97-AF65-F5344CB8AC3E}">
        <p14:creationId xmlns:p14="http://schemas.microsoft.com/office/powerpoint/2010/main" val="1226752823"/>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33" r:id="rId3"/>
  </p:sldLayoutIdLst>
  <p:hf hdr="0" ftr="0" dt="0"/>
  <p:txStyles>
    <p:titleStyle>
      <a:lvl1pPr algn="ctr" defTabSz="685800" rtl="0" eaLnBrk="0" fontAlgn="base" hangingPunct="0">
        <a:lnSpc>
          <a:spcPct val="80000"/>
        </a:lnSpc>
        <a:spcBef>
          <a:spcPct val="0"/>
        </a:spcBef>
        <a:spcAft>
          <a:spcPct val="0"/>
        </a:spcAft>
        <a:defRPr sz="4500" b="1" kern="2200" cap="all">
          <a:solidFill>
            <a:schemeClr val="accent2"/>
          </a:solidFill>
          <a:latin typeface="+mj-lt"/>
          <a:ea typeface="ＭＳ Ｐゴシック" pitchFamily="9" charset="-128"/>
          <a:cs typeface="ＭＳ Ｐゴシック" pitchFamily="9" charset="-128"/>
        </a:defRPr>
      </a:lvl1pPr>
      <a:lvl2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2pPr>
      <a:lvl3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3pPr>
      <a:lvl4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4pPr>
      <a:lvl5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mj-lt"/>
          <a:ea typeface="ＭＳ Ｐゴシック" pitchFamily="9" charset="-128"/>
          <a:cs typeface="ＭＳ Ｐゴシック" pitchFamily="9" charset="-128"/>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s://www.fdic.gov/household-survey"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4.xml"/><Relationship Id="rId4" Type="http://schemas.openxmlformats.org/officeDocument/2006/relationships/image" Target="../media/image30.svg"/></Relationships>
</file>

<file path=ppt/slides/_rels/slide2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video" Target="https://www.youtube.com/embed/VWMJiOrDPmY?feature=oembed" TargetMode="External"/><Relationship Id="rId5" Type="http://schemas.openxmlformats.org/officeDocument/2006/relationships/hyperlink" Target="https://consumer.ftc.gov/media/79925" TargetMode="Externa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8FB4-1A21-7241-A332-42AA81608A36}"/>
              </a:ext>
            </a:extLst>
          </p:cNvPr>
          <p:cNvSpPr>
            <a:spLocks noGrp="1"/>
          </p:cNvSpPr>
          <p:nvPr>
            <p:ph type="title"/>
          </p:nvPr>
        </p:nvSpPr>
        <p:spPr>
          <a:xfrm>
            <a:off x="838200" y="494853"/>
            <a:ext cx="10515600" cy="865222"/>
          </a:xfrm>
        </p:spPr>
        <p:txBody>
          <a:bodyPr wrap="square" numCol="1" compatLnSpc="1">
            <a:prstTxWarp prst="textNoShape">
              <a:avLst/>
            </a:prstTxWarp>
          </a:bodyPr>
          <a:lstStyle/>
          <a:p>
            <a:r>
              <a:rPr lang="en-US" altLang="en-US" dirty="0"/>
              <a:t>Agenda: List of training activities</a:t>
            </a:r>
          </a:p>
        </p:txBody>
      </p:sp>
      <p:graphicFrame>
        <p:nvGraphicFramePr>
          <p:cNvPr id="3" name="Table 4">
            <a:extLst>
              <a:ext uri="{FF2B5EF4-FFF2-40B4-BE49-F238E27FC236}">
                <a16:creationId xmlns:a16="http://schemas.microsoft.com/office/drawing/2014/main" id="{A9D8A9E6-7432-73FB-1E22-0231B3325F05}"/>
              </a:ext>
            </a:extLst>
          </p:cNvPr>
          <p:cNvGraphicFramePr>
            <a:graphicFrameLocks noGrp="1"/>
          </p:cNvGraphicFramePr>
          <p:nvPr>
            <p:ph sz="half" idx="1"/>
            <p:extLst>
              <p:ext uri="{D42A27DB-BD31-4B8C-83A1-F6EECF244321}">
                <p14:modId xmlns:p14="http://schemas.microsoft.com/office/powerpoint/2010/main" val="2040152397"/>
              </p:ext>
            </p:extLst>
          </p:nvPr>
        </p:nvGraphicFramePr>
        <p:xfrm>
          <a:off x="838199" y="1627150"/>
          <a:ext cx="10515601" cy="4223180"/>
        </p:xfrm>
        <a:graphic>
          <a:graphicData uri="http://schemas.openxmlformats.org/drawingml/2006/table">
            <a:tbl>
              <a:tblPr firstRow="1" bandRow="1">
                <a:tableStyleId>{9D7B26C5-4107-4FEC-AEDC-1716B250A1EF}</a:tableStyleId>
              </a:tblPr>
              <a:tblGrid>
                <a:gridCol w="2648374">
                  <a:extLst>
                    <a:ext uri="{9D8B030D-6E8A-4147-A177-3AD203B41FA5}">
                      <a16:colId xmlns:a16="http://schemas.microsoft.com/office/drawing/2014/main" val="1648639371"/>
                    </a:ext>
                  </a:extLst>
                </a:gridCol>
                <a:gridCol w="5733627">
                  <a:extLst>
                    <a:ext uri="{9D8B030D-6E8A-4147-A177-3AD203B41FA5}">
                      <a16:colId xmlns:a16="http://schemas.microsoft.com/office/drawing/2014/main" val="2622832553"/>
                    </a:ext>
                  </a:extLst>
                </a:gridCol>
                <a:gridCol w="2133600">
                  <a:extLst>
                    <a:ext uri="{9D8B030D-6E8A-4147-A177-3AD203B41FA5}">
                      <a16:colId xmlns:a16="http://schemas.microsoft.com/office/drawing/2014/main" val="3122767967"/>
                    </a:ext>
                  </a:extLst>
                </a:gridCol>
              </a:tblGrid>
              <a:tr h="371568">
                <a:tc>
                  <a:txBody>
                    <a:bodyPr/>
                    <a:lstStyle/>
                    <a:p>
                      <a:r>
                        <a:rPr lang="en-US" sz="1800" dirty="0"/>
                        <a:t>TRAINING METHOD</a:t>
                      </a:r>
                    </a:p>
                  </a:txBody>
                  <a:tcPr/>
                </a:tc>
                <a:tc>
                  <a:txBody>
                    <a:bodyPr/>
                    <a:lstStyle/>
                    <a:p>
                      <a:r>
                        <a:rPr lang="en-US" sz="1800" dirty="0"/>
                        <a:t>TOPIC (SLIDE TITLE)</a:t>
                      </a:r>
                    </a:p>
                  </a:txBody>
                  <a:tcPr/>
                </a:tc>
                <a:tc>
                  <a:txBody>
                    <a:bodyPr/>
                    <a:lstStyle/>
                    <a:p>
                      <a:r>
                        <a:rPr lang="en-US" sz="1800" dirty="0"/>
                        <a:t>TIME ESTIMATED</a:t>
                      </a:r>
                    </a:p>
                  </a:txBody>
                  <a:tcPr/>
                </a:tc>
                <a:extLst>
                  <a:ext uri="{0D108BD9-81ED-4DB2-BD59-A6C34878D82A}">
                    <a16:rowId xmlns:a16="http://schemas.microsoft.com/office/drawing/2014/main" val="879388456"/>
                  </a:ext>
                </a:extLst>
              </a:tr>
              <a:tr h="515882">
                <a:tc>
                  <a:txBody>
                    <a:bodyPr/>
                    <a:lstStyle/>
                    <a:p>
                      <a:r>
                        <a:rPr lang="en-US" sz="1400" dirty="0"/>
                        <a:t>Presentation</a:t>
                      </a:r>
                    </a:p>
                  </a:txBody>
                  <a:tcPr/>
                </a:tc>
                <a:tc>
                  <a:txBody>
                    <a:bodyPr/>
                    <a:lstStyle/>
                    <a:p>
                      <a:r>
                        <a:rPr lang="en-US" sz="1400" dirty="0"/>
                        <a:t>Welcome and Session Objectives; Icebreaker</a:t>
                      </a:r>
                    </a:p>
                  </a:txBody>
                  <a:tcPr/>
                </a:tc>
                <a:tc>
                  <a:txBody>
                    <a:bodyPr/>
                    <a:lstStyle/>
                    <a:p>
                      <a:r>
                        <a:rPr lang="en-US" sz="1400" dirty="0"/>
                        <a:t>5 minutes</a:t>
                      </a:r>
                    </a:p>
                  </a:txBody>
                  <a:tcPr/>
                </a:tc>
                <a:extLst>
                  <a:ext uri="{0D108BD9-81ED-4DB2-BD59-A6C34878D82A}">
                    <a16:rowId xmlns:a16="http://schemas.microsoft.com/office/drawing/2014/main" val="34277529"/>
                  </a:ext>
                </a:extLst>
              </a:tr>
              <a:tr h="458097">
                <a:tc>
                  <a:txBody>
                    <a:bodyPr/>
                    <a:lstStyle/>
                    <a:p>
                      <a:r>
                        <a:rPr lang="en-US" sz="1400" dirty="0"/>
                        <a:t>Large Group Exercise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Banking: Fact or Fiction</a:t>
                      </a:r>
                      <a:endParaRPr lang="en-US" altLang="en-US" sz="1400" dirty="0"/>
                    </a:p>
                  </a:txBody>
                  <a:tcPr/>
                </a:tc>
                <a:tc>
                  <a:txBody>
                    <a:bodyPr/>
                    <a:lstStyle/>
                    <a:p>
                      <a:r>
                        <a:rPr lang="en-US" sz="1400" dirty="0"/>
                        <a:t>10 minutes</a:t>
                      </a:r>
                    </a:p>
                  </a:txBody>
                  <a:tcPr/>
                </a:tc>
                <a:extLst>
                  <a:ext uri="{0D108BD9-81ED-4DB2-BD59-A6C34878D82A}">
                    <a16:rowId xmlns:a16="http://schemas.microsoft.com/office/drawing/2014/main" val="4216262225"/>
                  </a:ext>
                </a:extLst>
              </a:tr>
              <a:tr h="458097">
                <a:tc>
                  <a:txBody>
                    <a:bodyPr/>
                    <a:lstStyle/>
                    <a:p>
                      <a:r>
                        <a:rPr lang="en-US" sz="1400" dirty="0"/>
                        <a:t>Presentation and Open Discussion</a:t>
                      </a:r>
                    </a:p>
                  </a:txBody>
                  <a:tcPr/>
                </a:tc>
                <a:tc>
                  <a:txBody>
                    <a:bodyPr/>
                    <a:lstStyle/>
                    <a:p>
                      <a:r>
                        <a:rPr lang="en-US" sz="1400" b="0" dirty="0"/>
                        <a:t>Financial Institutions; Banks vs. Credit Unions; Using Financial Institutions; Choosing a Financial Institution </a:t>
                      </a:r>
                      <a:r>
                        <a:rPr lang="en-US" sz="1400" b="1" dirty="0"/>
                        <a:t>(VIDEO)</a:t>
                      </a:r>
                    </a:p>
                  </a:txBody>
                  <a:tcPr/>
                </a:tc>
                <a:tc>
                  <a:txBody>
                    <a:bodyPr/>
                    <a:lstStyle/>
                    <a:p>
                      <a:r>
                        <a:rPr lang="en-US" sz="1400" dirty="0"/>
                        <a:t>15 minutes</a:t>
                      </a:r>
                    </a:p>
                  </a:txBody>
                  <a:tcPr/>
                </a:tc>
                <a:extLst>
                  <a:ext uri="{0D108BD9-81ED-4DB2-BD59-A6C34878D82A}">
                    <a16:rowId xmlns:a16="http://schemas.microsoft.com/office/drawing/2014/main" val="2318212957"/>
                  </a:ext>
                </a:extLst>
              </a:tr>
              <a:tr h="458097">
                <a:tc>
                  <a:txBody>
                    <a:bodyPr/>
                    <a:lstStyle/>
                    <a:p>
                      <a:r>
                        <a:rPr lang="en-US" sz="1400" dirty="0"/>
                        <a:t>Large Group Activity</a:t>
                      </a:r>
                    </a:p>
                  </a:txBody>
                  <a:tcPr/>
                </a:tc>
                <a:tc>
                  <a:txBody>
                    <a:bodyPr/>
                    <a:lstStyle/>
                    <a:p>
                      <a:r>
                        <a:rPr lang="en-US" sz="1400" b="0" dirty="0"/>
                        <a:t> </a:t>
                      </a:r>
                      <a:r>
                        <a:rPr lang="en-US" sz="1400" b="1" dirty="0"/>
                        <a:t>Key Activity</a:t>
                      </a:r>
                      <a:r>
                        <a:rPr lang="en-US" sz="1400" b="0" dirty="0"/>
                        <a:t>: Helping Jackson Choose a Bank or Credit Union</a:t>
                      </a:r>
                    </a:p>
                  </a:txBody>
                  <a:tcPr/>
                </a:tc>
                <a:tc>
                  <a:txBody>
                    <a:bodyPr/>
                    <a:lstStyle/>
                    <a:p>
                      <a:r>
                        <a:rPr lang="en-US" sz="1400" dirty="0"/>
                        <a:t>15 minutes</a:t>
                      </a:r>
                    </a:p>
                  </a:txBody>
                  <a:tcPr/>
                </a:tc>
                <a:extLst>
                  <a:ext uri="{0D108BD9-81ED-4DB2-BD59-A6C34878D82A}">
                    <a16:rowId xmlns:a16="http://schemas.microsoft.com/office/drawing/2014/main" val="2081143006"/>
                  </a:ext>
                </a:extLst>
              </a:tr>
              <a:tr h="371568">
                <a:tc>
                  <a:txBody>
                    <a:bodyPr/>
                    <a:lstStyle/>
                    <a:p>
                      <a:r>
                        <a:rPr lang="en-US" sz="1400" dirty="0"/>
                        <a:t>Presentation and Open Discussion</a:t>
                      </a:r>
                    </a:p>
                  </a:txBody>
                  <a:tcPr/>
                </a:tc>
                <a:tc>
                  <a:txBody>
                    <a:bodyPr/>
                    <a:lstStyle/>
                    <a:p>
                      <a:r>
                        <a:rPr lang="en-US" sz="1400" b="0" dirty="0"/>
                        <a:t>Banking Access Matters; </a:t>
                      </a:r>
                      <a:r>
                        <a:rPr lang="en-US" sz="1400" dirty="0"/>
                        <a:t>Checking Accounts – What Do They Do for You?; Overdraft “Protection”; Saving Accounts – What Do They Do for You?; Credit Card/Debit Card; Cards You Carry; Other Financial Service Providers; Difference Between Payday Loan and Traditional Loan; Other Financial Service Providers (</a:t>
                      </a:r>
                      <a:r>
                        <a:rPr lang="en-US" sz="1400" b="1" dirty="0"/>
                        <a:t>POLL</a:t>
                      </a:r>
                      <a:r>
                        <a:rPr lang="en-US" sz="1400" dirty="0"/>
                        <a:t>)</a:t>
                      </a:r>
                    </a:p>
                  </a:txBody>
                  <a:tcPr/>
                </a:tc>
                <a:tc>
                  <a:txBody>
                    <a:bodyPr/>
                    <a:lstStyle/>
                    <a:p>
                      <a:r>
                        <a:rPr lang="en-US" sz="1400" dirty="0"/>
                        <a:t>10 minutes</a:t>
                      </a:r>
                    </a:p>
                  </a:txBody>
                  <a:tcPr/>
                </a:tc>
                <a:extLst>
                  <a:ext uri="{0D108BD9-81ED-4DB2-BD59-A6C34878D82A}">
                    <a16:rowId xmlns:a16="http://schemas.microsoft.com/office/drawing/2014/main" val="3877621690"/>
                  </a:ext>
                </a:extLst>
              </a:tr>
              <a:tr h="371568">
                <a:tc>
                  <a:txBody>
                    <a:bodyPr/>
                    <a:lstStyle/>
                    <a:p>
                      <a:r>
                        <a:rPr lang="en-US" sz="1400" dirty="0"/>
                        <a:t>Closing</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t>Questions? What Is One Thing Learned? Next Training Date and Time</a:t>
                      </a:r>
                    </a:p>
                  </a:txBody>
                  <a:tcPr/>
                </a:tc>
                <a:tc>
                  <a:txBody>
                    <a:bodyPr/>
                    <a:lstStyle/>
                    <a:p>
                      <a:r>
                        <a:rPr lang="en-US" sz="1400" dirty="0"/>
                        <a:t>5 minutes</a:t>
                      </a:r>
                    </a:p>
                  </a:txBody>
                  <a:tcPr/>
                </a:tc>
                <a:extLst>
                  <a:ext uri="{0D108BD9-81ED-4DB2-BD59-A6C34878D82A}">
                    <a16:rowId xmlns:a16="http://schemas.microsoft.com/office/drawing/2014/main" val="252550614"/>
                  </a:ext>
                </a:extLst>
              </a:tr>
              <a:tr h="371568">
                <a:tc gridSpan="2">
                  <a:txBody>
                    <a:bodyPr/>
                    <a:lstStyle/>
                    <a:p>
                      <a:pPr algn="r"/>
                      <a:r>
                        <a:rPr lang="en-US" sz="1400" b="1" dirty="0"/>
                        <a:t>TOTAL TIME ESTIMATE</a:t>
                      </a:r>
                    </a:p>
                  </a:txBody>
                  <a:tcPr>
                    <a:solidFill>
                      <a:schemeClr val="accent3">
                        <a:lumMod val="60000"/>
                        <a:lumOff val="40000"/>
                      </a:schemeClr>
                    </a:solidFill>
                  </a:tcPr>
                </a:tc>
                <a:tc hMerge="1">
                  <a:txBody>
                    <a:bodyPr/>
                    <a:lstStyle/>
                    <a:p>
                      <a:endParaRPr lang="en-US" dirty="0"/>
                    </a:p>
                  </a:txBody>
                  <a:tcPr/>
                </a:tc>
                <a:tc>
                  <a:txBody>
                    <a:bodyPr/>
                    <a:lstStyle/>
                    <a:p>
                      <a:r>
                        <a:rPr lang="en-US" sz="1400" b="1" dirty="0"/>
                        <a:t>Approx 1 hour</a:t>
                      </a:r>
                    </a:p>
                  </a:txBody>
                  <a:tcPr>
                    <a:solidFill>
                      <a:schemeClr val="accent3">
                        <a:lumMod val="60000"/>
                        <a:lumOff val="40000"/>
                      </a:schemeClr>
                    </a:solidFill>
                  </a:tcPr>
                </a:tc>
                <a:extLst>
                  <a:ext uri="{0D108BD9-81ED-4DB2-BD59-A6C34878D82A}">
                    <a16:rowId xmlns:a16="http://schemas.microsoft.com/office/drawing/2014/main" val="3885357077"/>
                  </a:ext>
                </a:extLst>
              </a:tr>
            </a:tbl>
          </a:graphicData>
        </a:graphic>
      </p:graphicFrame>
      <p:sp>
        <p:nvSpPr>
          <p:cNvPr id="6" name="Slide Number Placeholder 3">
            <a:extLst>
              <a:ext uri="{FF2B5EF4-FFF2-40B4-BE49-F238E27FC236}">
                <a16:creationId xmlns:a16="http://schemas.microsoft.com/office/drawing/2014/main" id="{85700B7E-A0A1-4049-9636-297881A50128}"/>
              </a:ext>
            </a:extLst>
          </p:cNvPr>
          <p:cNvSpPr>
            <a:spLocks noGrp="1"/>
          </p:cNvSpPr>
          <p:nvPr>
            <p:ph type="sldNum" sz="quarter" idx="10"/>
          </p:nvPr>
        </p:nvSpPr>
        <p:spPr>
          <a:xfrm>
            <a:off x="8610600" y="6356350"/>
            <a:ext cx="2743200" cy="365125"/>
          </a:xfrm>
        </p:spPr>
        <p:txBody>
          <a:bodyPr/>
          <a:lstStyle/>
          <a:p>
            <a:pPr algn="r"/>
            <a:fld id="{1103CFA8-974B-0447-A530-7264BC7D73A8}" type="slidenum">
              <a:rPr lang="en-US" altLang="en-US" smtClean="0"/>
              <a:pPr algn="r"/>
              <a:t>1</a:t>
            </a:fld>
            <a:endParaRPr lang="en-US" altLang="en-US" dirty="0"/>
          </a:p>
        </p:txBody>
      </p:sp>
    </p:spTree>
    <p:extLst>
      <p:ext uri="{BB962C8B-B14F-4D97-AF65-F5344CB8AC3E}">
        <p14:creationId xmlns:p14="http://schemas.microsoft.com/office/powerpoint/2010/main" val="4029627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58C40-811E-CD43-7AE2-612B3E88BD91}"/>
              </a:ext>
            </a:extLst>
          </p:cNvPr>
          <p:cNvSpPr>
            <a:spLocks noGrp="1"/>
          </p:cNvSpPr>
          <p:nvPr>
            <p:ph type="title"/>
          </p:nvPr>
        </p:nvSpPr>
        <p:spPr/>
        <p:txBody>
          <a:bodyPr/>
          <a:lstStyle/>
          <a:p>
            <a:r>
              <a:rPr lang="en-US" dirty="0"/>
              <a:t>Key Activity: Jackson Shops for a Bank or Credit Union</a:t>
            </a:r>
          </a:p>
        </p:txBody>
      </p:sp>
      <p:sp>
        <p:nvSpPr>
          <p:cNvPr id="3" name="Content Placeholder 2">
            <a:extLst>
              <a:ext uri="{FF2B5EF4-FFF2-40B4-BE49-F238E27FC236}">
                <a16:creationId xmlns:a16="http://schemas.microsoft.com/office/drawing/2014/main" id="{ACC4616F-1379-E0C1-40F7-5FE498CE1E6E}"/>
              </a:ext>
            </a:extLst>
          </p:cNvPr>
          <p:cNvSpPr>
            <a:spLocks noGrp="1"/>
          </p:cNvSpPr>
          <p:nvPr>
            <p:ph idx="1"/>
          </p:nvPr>
        </p:nvSpPr>
        <p:spPr>
          <a:xfrm>
            <a:off x="838200" y="1646238"/>
            <a:ext cx="5943600" cy="4662487"/>
          </a:xfrm>
        </p:spPr>
        <p:txBody>
          <a:bodyPr/>
          <a:lstStyle/>
          <a:p>
            <a:pPr marL="0" indent="0">
              <a:lnSpc>
                <a:spcPct val="100000"/>
              </a:lnSpc>
              <a:buNone/>
            </a:pPr>
            <a:r>
              <a:rPr lang="en-US" b="1" dirty="0"/>
              <a:t>Jackson:</a:t>
            </a:r>
          </a:p>
          <a:p>
            <a:pPr>
              <a:lnSpc>
                <a:spcPct val="100000"/>
              </a:lnSpc>
            </a:pPr>
            <a:r>
              <a:rPr lang="en-US" sz="2000" dirty="0"/>
              <a:t>Is ready to open a checking account</a:t>
            </a:r>
          </a:p>
          <a:p>
            <a:pPr>
              <a:lnSpc>
                <a:spcPct val="100000"/>
              </a:lnSpc>
            </a:pPr>
            <a:r>
              <a:rPr lang="en-US" sz="2000" dirty="0"/>
              <a:t>Works at the community center</a:t>
            </a:r>
          </a:p>
          <a:p>
            <a:pPr>
              <a:lnSpc>
                <a:spcPct val="100000"/>
              </a:lnSpc>
            </a:pPr>
            <a:r>
              <a:rPr lang="en-US" sz="2000" dirty="0"/>
              <a:t>Is cashing paychecks at a convenience store for $5 each time</a:t>
            </a:r>
          </a:p>
          <a:p>
            <a:pPr>
              <a:lnSpc>
                <a:spcPct val="100000"/>
              </a:lnSpc>
            </a:pPr>
            <a:r>
              <a:rPr lang="en-US" sz="2000" dirty="0"/>
              <a:t>Works and attends school in his neighborhood</a:t>
            </a:r>
          </a:p>
          <a:p>
            <a:pPr>
              <a:lnSpc>
                <a:spcPct val="100000"/>
              </a:lnSpc>
            </a:pPr>
            <a:r>
              <a:rPr lang="en-US" sz="2000" dirty="0"/>
              <a:t>Walks or bikes everywhere</a:t>
            </a:r>
          </a:p>
          <a:p>
            <a:pPr marL="0" indent="0">
              <a:lnSpc>
                <a:spcPct val="100000"/>
              </a:lnSpc>
              <a:buNone/>
            </a:pPr>
            <a:endParaRPr lang="en-US" sz="2000" dirty="0"/>
          </a:p>
          <a:p>
            <a:pPr marL="0" indent="0">
              <a:lnSpc>
                <a:spcPct val="100000"/>
              </a:lnSpc>
              <a:spcBef>
                <a:spcPts val="0"/>
              </a:spcBef>
              <a:buNone/>
            </a:pPr>
            <a:r>
              <a:rPr lang="en-US" b="1" dirty="0"/>
              <a:t>Using the information Jackson collected, select the financial institution you think is best for him.</a:t>
            </a:r>
          </a:p>
        </p:txBody>
      </p:sp>
      <p:sp>
        <p:nvSpPr>
          <p:cNvPr id="4" name="Slide Number Placeholder 3">
            <a:extLst>
              <a:ext uri="{FF2B5EF4-FFF2-40B4-BE49-F238E27FC236}">
                <a16:creationId xmlns:a16="http://schemas.microsoft.com/office/drawing/2014/main" id="{7EEDEF9E-C331-FF5E-AABA-DBA47227BC57}"/>
              </a:ext>
            </a:extLst>
          </p:cNvPr>
          <p:cNvSpPr>
            <a:spLocks noGrp="1"/>
          </p:cNvSpPr>
          <p:nvPr>
            <p:ph type="sldNum" sz="quarter" idx="10"/>
          </p:nvPr>
        </p:nvSpPr>
        <p:spPr/>
        <p:txBody>
          <a:bodyPr/>
          <a:lstStyle/>
          <a:p>
            <a:fld id="{707257E9-D5AD-D74D-BEDB-0DBDD81817EE}" type="slidenum">
              <a:rPr lang="en-US" altLang="en-US" smtClean="0"/>
              <a:pPr/>
              <a:t>10</a:t>
            </a:fld>
            <a:endParaRPr lang="en-US" altLang="en-US"/>
          </a:p>
        </p:txBody>
      </p:sp>
      <p:pic>
        <p:nvPicPr>
          <p:cNvPr id="10" name="Picture 9">
            <a:extLst>
              <a:ext uri="{FF2B5EF4-FFF2-40B4-BE49-F238E27FC236}">
                <a16:creationId xmlns:a16="http://schemas.microsoft.com/office/drawing/2014/main" id="{04D6D7C0-06DF-65E4-F599-F3D7D8261E28}"/>
              </a:ext>
            </a:extLst>
          </p:cNvPr>
          <p:cNvPicPr>
            <a:picLocks noChangeAspect="1"/>
          </p:cNvPicPr>
          <p:nvPr/>
        </p:nvPicPr>
        <p:blipFill>
          <a:blip r:embed="rId3">
            <a:extLst>
              <a:ext uri="{28A0092B-C50C-407E-A947-70E740481C1C}">
                <a14:useLocalDpi xmlns:a14="http://schemas.microsoft.com/office/drawing/2010/main" val="0"/>
              </a:ext>
            </a:extLst>
          </a:blip>
          <a:srcRect l="17529" r="17529"/>
          <a:stretch/>
        </p:blipFill>
        <p:spPr>
          <a:xfrm>
            <a:off x="7137399" y="1646238"/>
            <a:ext cx="4216401" cy="4330700"/>
          </a:xfrm>
          <a:prstGeom prst="rect">
            <a:avLst/>
          </a:prstGeom>
          <a:effectLst>
            <a:outerShdw blurRad="38100" dist="25400" dir="2700000" algn="tl" rotWithShape="0">
              <a:prstClr val="black">
                <a:alpha val="12130"/>
              </a:prstClr>
            </a:outerShdw>
          </a:effectLst>
        </p:spPr>
      </p:pic>
    </p:spTree>
    <p:extLst>
      <p:ext uri="{BB962C8B-B14F-4D97-AF65-F5344CB8AC3E}">
        <p14:creationId xmlns:p14="http://schemas.microsoft.com/office/powerpoint/2010/main" val="4155695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58C40-811E-CD43-7AE2-612B3E88BD91}"/>
              </a:ext>
            </a:extLst>
          </p:cNvPr>
          <p:cNvSpPr>
            <a:spLocks noGrp="1"/>
          </p:cNvSpPr>
          <p:nvPr>
            <p:ph type="title"/>
          </p:nvPr>
        </p:nvSpPr>
        <p:spPr/>
        <p:txBody>
          <a:bodyPr/>
          <a:lstStyle/>
          <a:p>
            <a:r>
              <a:rPr lang="en-US" dirty="0"/>
              <a:t>Helping Jackson Compare Bank and Credit Union Accounts</a:t>
            </a:r>
          </a:p>
        </p:txBody>
      </p:sp>
      <p:sp>
        <p:nvSpPr>
          <p:cNvPr id="4" name="Slide Number Placeholder 3">
            <a:extLst>
              <a:ext uri="{FF2B5EF4-FFF2-40B4-BE49-F238E27FC236}">
                <a16:creationId xmlns:a16="http://schemas.microsoft.com/office/drawing/2014/main" id="{7EEDEF9E-C331-FF5E-AABA-DBA47227BC57}"/>
              </a:ext>
            </a:extLst>
          </p:cNvPr>
          <p:cNvSpPr>
            <a:spLocks noGrp="1"/>
          </p:cNvSpPr>
          <p:nvPr>
            <p:ph type="sldNum" sz="quarter" idx="10"/>
          </p:nvPr>
        </p:nvSpPr>
        <p:spPr/>
        <p:txBody>
          <a:bodyPr/>
          <a:lstStyle/>
          <a:p>
            <a:fld id="{707257E9-D5AD-D74D-BEDB-0DBDD81817EE}" type="slidenum">
              <a:rPr lang="en-US" altLang="en-US" smtClean="0"/>
              <a:pPr/>
              <a:t>11</a:t>
            </a:fld>
            <a:endParaRPr lang="en-US" altLang="en-US"/>
          </a:p>
        </p:txBody>
      </p:sp>
      <p:graphicFrame>
        <p:nvGraphicFramePr>
          <p:cNvPr id="6" name="Table 6">
            <a:extLst>
              <a:ext uri="{FF2B5EF4-FFF2-40B4-BE49-F238E27FC236}">
                <a16:creationId xmlns:a16="http://schemas.microsoft.com/office/drawing/2014/main" id="{E010E1FC-3E90-E7BE-A07D-021D2F6F2319}"/>
              </a:ext>
            </a:extLst>
          </p:cNvPr>
          <p:cNvGraphicFramePr>
            <a:graphicFrameLocks noGrp="1"/>
          </p:cNvGraphicFramePr>
          <p:nvPr>
            <p:ph idx="1"/>
            <p:extLst>
              <p:ext uri="{D42A27DB-BD31-4B8C-83A1-F6EECF244321}">
                <p14:modId xmlns:p14="http://schemas.microsoft.com/office/powerpoint/2010/main" val="2833941008"/>
              </p:ext>
            </p:extLst>
          </p:nvPr>
        </p:nvGraphicFramePr>
        <p:xfrm>
          <a:off x="838200" y="1646238"/>
          <a:ext cx="10515600" cy="4710112"/>
        </p:xfrm>
        <a:graphic>
          <a:graphicData uri="http://schemas.openxmlformats.org/drawingml/2006/table">
            <a:tbl>
              <a:tblPr firstRow="1" bandRow="1">
                <a:tableStyleId>{F2DE63D5-997A-4646-A377-4702673A728D}</a:tableStyleId>
              </a:tblPr>
              <a:tblGrid>
                <a:gridCol w="3267635">
                  <a:extLst>
                    <a:ext uri="{9D8B030D-6E8A-4147-A177-3AD203B41FA5}">
                      <a16:colId xmlns:a16="http://schemas.microsoft.com/office/drawing/2014/main" val="3666007572"/>
                    </a:ext>
                  </a:extLst>
                </a:gridCol>
                <a:gridCol w="2421965">
                  <a:extLst>
                    <a:ext uri="{9D8B030D-6E8A-4147-A177-3AD203B41FA5}">
                      <a16:colId xmlns:a16="http://schemas.microsoft.com/office/drawing/2014/main" val="2763669535"/>
                    </a:ext>
                  </a:extLst>
                </a:gridCol>
                <a:gridCol w="2501900">
                  <a:extLst>
                    <a:ext uri="{9D8B030D-6E8A-4147-A177-3AD203B41FA5}">
                      <a16:colId xmlns:a16="http://schemas.microsoft.com/office/drawing/2014/main" val="3423300369"/>
                    </a:ext>
                  </a:extLst>
                </a:gridCol>
                <a:gridCol w="2324100">
                  <a:extLst>
                    <a:ext uri="{9D8B030D-6E8A-4147-A177-3AD203B41FA5}">
                      <a16:colId xmlns:a16="http://schemas.microsoft.com/office/drawing/2014/main" val="1176298136"/>
                    </a:ext>
                  </a:extLst>
                </a:gridCol>
              </a:tblGrid>
              <a:tr h="394310">
                <a:tc>
                  <a:txBody>
                    <a:bodyPr/>
                    <a:lstStyle/>
                    <a:p>
                      <a:pPr algn="ctr"/>
                      <a:endParaRPr lang="en-US">
                        <a:latin typeface="+mj-lt"/>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dirty="0">
                          <a:latin typeface="+mj-lt"/>
                        </a:rPr>
                        <a:t>NEIGHBORHOOD BANK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dirty="0">
                          <a:latin typeface="+mj-lt"/>
                        </a:rPr>
                        <a:t>COMMUNITY CREDIT UNION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dirty="0">
                          <a:latin typeface="+mj-lt"/>
                        </a:rPr>
                        <a:t>AWESOME ONLINE BANK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38984945"/>
                  </a:ext>
                </a:extLst>
              </a:tr>
              <a:tr h="394310">
                <a:tc>
                  <a:txBody>
                    <a:bodyPr/>
                    <a:lstStyle/>
                    <a:p>
                      <a:pPr lvl="0" algn="l"/>
                      <a:r>
                        <a:rPr lang="en-US" sz="1300" dirty="0">
                          <a:latin typeface="+mn-lt"/>
                        </a:rPr>
                        <a:t>Is it FDIC or NCUA insured?</a:t>
                      </a:r>
                    </a:p>
                  </a:txBody>
                  <a:tcPr marL="18288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78775"/>
                      </a:schemeClr>
                    </a:solidFill>
                  </a:tcPr>
                </a:tc>
                <a:tc>
                  <a:txBody>
                    <a:bodyPr/>
                    <a:lstStyle/>
                    <a:p>
                      <a:pPr algn="ctr"/>
                      <a:r>
                        <a:rPr lang="en-US" sz="1300" dirty="0">
                          <a:latin typeface="+mn-lt"/>
                        </a:rPr>
                        <a:t>Yes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78775"/>
                      </a:schemeClr>
                    </a:solidFill>
                  </a:tcPr>
                </a:tc>
                <a:tc>
                  <a:txBody>
                    <a:bodyPr/>
                    <a:lstStyle/>
                    <a:p>
                      <a:pPr algn="ctr"/>
                      <a:r>
                        <a:rPr lang="en-US" sz="1300" dirty="0">
                          <a:latin typeface="+mn-lt"/>
                        </a:rPr>
                        <a:t>Yes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78775"/>
                      </a:schemeClr>
                    </a:solidFill>
                  </a:tcPr>
                </a:tc>
                <a:tc>
                  <a:txBody>
                    <a:bodyPr/>
                    <a:lstStyle/>
                    <a:p>
                      <a:pPr algn="ctr"/>
                      <a:r>
                        <a:rPr lang="en-US" sz="1300" dirty="0">
                          <a:latin typeface="+mn-lt"/>
                        </a:rPr>
                        <a:t>Yes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78775"/>
                      </a:schemeClr>
                    </a:solidFill>
                  </a:tcPr>
                </a:tc>
                <a:extLst>
                  <a:ext uri="{0D108BD9-81ED-4DB2-BD59-A6C34878D82A}">
                    <a16:rowId xmlns:a16="http://schemas.microsoft.com/office/drawing/2014/main" val="2508081948"/>
                  </a:ext>
                </a:extLst>
              </a:tr>
              <a:tr h="394310">
                <a:tc>
                  <a:txBody>
                    <a:bodyPr/>
                    <a:lstStyle/>
                    <a:p>
                      <a:pPr lvl="0" algn="l"/>
                      <a:r>
                        <a:rPr lang="en-US" sz="1300" dirty="0">
                          <a:latin typeface="+mn-lt"/>
                        </a:rPr>
                        <a:t>Am I eligible to join (for credit union)?</a:t>
                      </a:r>
                    </a:p>
                  </a:txBody>
                  <a:tcPr marL="18288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300" dirty="0">
                          <a:latin typeface="+mn-lt"/>
                        </a:rPr>
                        <a:t>N/A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300" dirty="0">
                          <a:latin typeface="+mn-lt"/>
                        </a:rPr>
                        <a:t>Yes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300" dirty="0">
                          <a:latin typeface="+mn-lt"/>
                        </a:rPr>
                        <a:t>N/A</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41175454"/>
                  </a:ext>
                </a:extLst>
              </a:tr>
              <a:tr h="394310">
                <a:tc>
                  <a:txBody>
                    <a:bodyPr/>
                    <a:lstStyle/>
                    <a:p>
                      <a:pPr lvl="0" algn="l"/>
                      <a:r>
                        <a:rPr lang="en-US" sz="1300" dirty="0">
                          <a:latin typeface="+mn-lt"/>
                        </a:rPr>
                        <a:t>Is staff available to help me?</a:t>
                      </a:r>
                    </a:p>
                  </a:txBody>
                  <a:tcPr marL="18288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79951"/>
                      </a:schemeClr>
                    </a:solidFill>
                  </a:tcPr>
                </a:tc>
                <a:tc>
                  <a:txBody>
                    <a:bodyPr/>
                    <a:lstStyle/>
                    <a:p>
                      <a:pPr algn="ctr"/>
                      <a:r>
                        <a:rPr lang="en-US" sz="1300" dirty="0">
                          <a:latin typeface="+mn-lt"/>
                        </a:rPr>
                        <a:t>Yes – in person, phone, email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79951"/>
                      </a:schemeClr>
                    </a:solidFill>
                  </a:tcPr>
                </a:tc>
                <a:tc>
                  <a:txBody>
                    <a:bodyPr/>
                    <a:lstStyle/>
                    <a:p>
                      <a:pPr algn="ctr"/>
                      <a:r>
                        <a:rPr lang="en-US" sz="1300" dirty="0">
                          <a:latin typeface="+mn-lt"/>
                        </a:rPr>
                        <a:t>Yes – in person and phone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79951"/>
                      </a:schemeClr>
                    </a:solidFill>
                  </a:tcPr>
                </a:tc>
                <a:tc>
                  <a:txBody>
                    <a:bodyPr/>
                    <a:lstStyle/>
                    <a:p>
                      <a:pPr algn="ctr"/>
                      <a:r>
                        <a:rPr lang="en-US" sz="1300" dirty="0">
                          <a:latin typeface="+mn-lt"/>
                        </a:rPr>
                        <a:t>Yes – only online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79951"/>
                      </a:schemeClr>
                    </a:solidFill>
                  </a:tcPr>
                </a:tc>
                <a:extLst>
                  <a:ext uri="{0D108BD9-81ED-4DB2-BD59-A6C34878D82A}">
                    <a16:rowId xmlns:a16="http://schemas.microsoft.com/office/drawing/2014/main" val="1946929416"/>
                  </a:ext>
                </a:extLst>
              </a:tr>
              <a:tr h="518544">
                <a:tc>
                  <a:txBody>
                    <a:bodyPr/>
                    <a:lstStyle/>
                    <a:p>
                      <a:pPr lvl="0" algn="l"/>
                      <a:r>
                        <a:rPr lang="en-US" sz="1300" dirty="0">
                          <a:latin typeface="+mn-lt"/>
                        </a:rPr>
                        <a:t>Do I need a cosigner, custodian or joint owner (if under 18 years old)?</a:t>
                      </a:r>
                    </a:p>
                  </a:txBody>
                  <a:tcPr marL="18288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300" dirty="0">
                          <a:latin typeface="+mn-lt"/>
                        </a:rPr>
                        <a:t>Yes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300" dirty="0">
                          <a:latin typeface="+mn-lt"/>
                        </a:rPr>
                        <a:t>Yes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300" dirty="0">
                          <a:latin typeface="+mn-lt"/>
                        </a:rPr>
                        <a:t>No – if at least 16</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56265862"/>
                  </a:ext>
                </a:extLst>
              </a:tr>
              <a:tr h="394310">
                <a:tc>
                  <a:txBody>
                    <a:bodyPr/>
                    <a:lstStyle/>
                    <a:p>
                      <a:pPr lvl="0" algn="l"/>
                      <a:r>
                        <a:rPr lang="en-US" sz="1300" dirty="0">
                          <a:latin typeface="+mn-lt"/>
                        </a:rPr>
                        <a:t>What IDs do I need?</a:t>
                      </a:r>
                    </a:p>
                  </a:txBody>
                  <a:tcPr marL="18288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79460"/>
                      </a:schemeClr>
                    </a:solidFill>
                  </a:tcPr>
                </a:tc>
                <a:tc>
                  <a:txBody>
                    <a:bodyPr/>
                    <a:lstStyle/>
                    <a:p>
                      <a:pPr algn="ctr"/>
                      <a:r>
                        <a:rPr lang="en-US" sz="1300" dirty="0">
                          <a:latin typeface="+mn-lt"/>
                        </a:rPr>
                        <a:t>Two photo IDs and SSN #</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7946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dirty="0">
                          <a:latin typeface="+mn-lt"/>
                        </a:rPr>
                        <a:t>Two photo IDs and SSN #</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7946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00" dirty="0">
                          <a:latin typeface="+mn-lt"/>
                        </a:rPr>
                        <a:t>Two photo IDs and SSN #</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79460"/>
                      </a:schemeClr>
                    </a:solidFill>
                  </a:tcPr>
                </a:tc>
                <a:extLst>
                  <a:ext uri="{0D108BD9-81ED-4DB2-BD59-A6C34878D82A}">
                    <a16:rowId xmlns:a16="http://schemas.microsoft.com/office/drawing/2014/main" val="3694236274"/>
                  </a:ext>
                </a:extLst>
              </a:tr>
              <a:tr h="518544">
                <a:tc>
                  <a:txBody>
                    <a:bodyPr/>
                    <a:lstStyle/>
                    <a:p>
                      <a:pPr lvl="0" algn="l"/>
                      <a:r>
                        <a:rPr lang="en-US" sz="1300" dirty="0">
                          <a:latin typeface="+mn-lt"/>
                        </a:rPr>
                        <a:t>Is there a minimum balance requirement for opening checking/savings accounts?</a:t>
                      </a:r>
                    </a:p>
                  </a:txBody>
                  <a:tcPr marL="18288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300" dirty="0">
                          <a:latin typeface="+mn-lt"/>
                        </a:rPr>
                        <a:t>$50 for savings or checking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300" dirty="0">
                          <a:latin typeface="+mn-lt"/>
                        </a:rPr>
                        <a:t>$5 to join</a:t>
                      </a:r>
                    </a:p>
                    <a:p>
                      <a:pPr algn="ctr"/>
                      <a:r>
                        <a:rPr lang="en-US" sz="1300" dirty="0">
                          <a:latin typeface="+mn-lt"/>
                        </a:rPr>
                        <a:t>$25 required in either account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300" dirty="0">
                          <a:latin typeface="+mn-lt"/>
                        </a:rPr>
                        <a:t>$5 in savings</a:t>
                      </a:r>
                    </a:p>
                    <a:p>
                      <a:pPr algn="ctr"/>
                      <a:r>
                        <a:rPr lang="en-US" sz="1300" dirty="0">
                          <a:latin typeface="+mn-lt"/>
                        </a:rPr>
                        <a:t>No minimum in checking</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64684403"/>
                  </a:ext>
                </a:extLst>
              </a:tr>
              <a:tr h="394310">
                <a:tc>
                  <a:txBody>
                    <a:bodyPr/>
                    <a:lstStyle/>
                    <a:p>
                      <a:pPr lvl="0" algn="l"/>
                      <a:r>
                        <a:rPr lang="en-US" sz="1300" dirty="0">
                          <a:latin typeface="+mn-lt"/>
                        </a:rPr>
                        <a:t>Is it accessible?</a:t>
                      </a:r>
                    </a:p>
                  </a:txBody>
                  <a:tcPr marL="18288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80070"/>
                      </a:schemeClr>
                    </a:solidFill>
                  </a:tcPr>
                </a:tc>
                <a:tc>
                  <a:txBody>
                    <a:bodyPr/>
                    <a:lstStyle/>
                    <a:p>
                      <a:pPr algn="ctr"/>
                      <a:r>
                        <a:rPr lang="en-US" sz="1300" dirty="0">
                          <a:latin typeface="+mn-lt"/>
                        </a:rPr>
                        <a:t>On bus route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80070"/>
                      </a:schemeClr>
                    </a:solidFill>
                  </a:tcPr>
                </a:tc>
                <a:tc>
                  <a:txBody>
                    <a:bodyPr/>
                    <a:lstStyle/>
                    <a:p>
                      <a:pPr algn="ctr"/>
                      <a:r>
                        <a:rPr lang="en-US" sz="1300" dirty="0">
                          <a:latin typeface="+mn-lt"/>
                        </a:rPr>
                        <a:t>In neighborhood</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80070"/>
                      </a:schemeClr>
                    </a:solidFill>
                  </a:tcPr>
                </a:tc>
                <a:tc>
                  <a:txBody>
                    <a:bodyPr/>
                    <a:lstStyle/>
                    <a:p>
                      <a:pPr algn="ctr"/>
                      <a:r>
                        <a:rPr lang="en-US" sz="1300" dirty="0">
                          <a:latin typeface="+mn-lt"/>
                        </a:rPr>
                        <a:t>No, but can access online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80070"/>
                      </a:schemeClr>
                    </a:solidFill>
                  </a:tcPr>
                </a:tc>
                <a:extLst>
                  <a:ext uri="{0D108BD9-81ED-4DB2-BD59-A6C34878D82A}">
                    <a16:rowId xmlns:a16="http://schemas.microsoft.com/office/drawing/2014/main" val="858307865"/>
                  </a:ext>
                </a:extLst>
              </a:tr>
              <a:tr h="394310">
                <a:tc>
                  <a:txBody>
                    <a:bodyPr/>
                    <a:lstStyle/>
                    <a:p>
                      <a:pPr lvl="0" algn="l"/>
                      <a:r>
                        <a:rPr lang="en-US" sz="1300" dirty="0">
                          <a:latin typeface="+mn-lt"/>
                        </a:rPr>
                        <a:t>Is it open when Jackson can visit?</a:t>
                      </a:r>
                    </a:p>
                  </a:txBody>
                  <a:tcPr marL="18288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300" dirty="0">
                          <a:latin typeface="+mn-lt"/>
                        </a:rPr>
                        <a:t>Yes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300" dirty="0">
                          <a:latin typeface="+mn-lt"/>
                        </a:rPr>
                        <a:t>Only on Fri. and Sat. mornings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300" dirty="0">
                          <a:latin typeface="+mn-lt"/>
                        </a:rPr>
                        <a:t>Can access anytime online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82799825"/>
                  </a:ext>
                </a:extLst>
              </a:tr>
              <a:tr h="518544">
                <a:tc>
                  <a:txBody>
                    <a:bodyPr/>
                    <a:lstStyle/>
                    <a:p>
                      <a:pPr lvl="0" algn="l"/>
                      <a:r>
                        <a:rPr lang="en-US" sz="1300" dirty="0">
                          <a:latin typeface="+mn-lt"/>
                        </a:rPr>
                        <a:t>Are there monthly account fees?</a:t>
                      </a:r>
                    </a:p>
                  </a:txBody>
                  <a:tcPr marL="18288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80000"/>
                      </a:schemeClr>
                    </a:solidFill>
                  </a:tcPr>
                </a:tc>
                <a:tc>
                  <a:txBody>
                    <a:bodyPr/>
                    <a:lstStyle/>
                    <a:p>
                      <a:pPr algn="ctr"/>
                      <a:r>
                        <a:rPr lang="en-US" sz="1300" dirty="0">
                          <a:latin typeface="+mn-lt"/>
                        </a:rPr>
                        <a:t>No, if minimum balance maintained</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80000"/>
                      </a:schemeClr>
                    </a:solidFill>
                  </a:tcPr>
                </a:tc>
                <a:tc>
                  <a:txBody>
                    <a:bodyPr/>
                    <a:lstStyle/>
                    <a:p>
                      <a:pPr algn="ctr"/>
                      <a:r>
                        <a:rPr lang="en-US" sz="1300" dirty="0">
                          <a:latin typeface="+mn-lt"/>
                        </a:rPr>
                        <a:t>No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80000"/>
                      </a:schemeClr>
                    </a:solidFill>
                  </a:tcPr>
                </a:tc>
                <a:tc>
                  <a:txBody>
                    <a:bodyPr/>
                    <a:lstStyle/>
                    <a:p>
                      <a:pPr algn="ctr"/>
                      <a:r>
                        <a:rPr lang="en-US" sz="1300" dirty="0">
                          <a:latin typeface="+mn-lt"/>
                        </a:rPr>
                        <a:t>Yes, $5 (waived if $1,500 balance)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80000"/>
                      </a:schemeClr>
                    </a:solidFill>
                  </a:tcPr>
                </a:tc>
                <a:extLst>
                  <a:ext uri="{0D108BD9-81ED-4DB2-BD59-A6C34878D82A}">
                    <a16:rowId xmlns:a16="http://schemas.microsoft.com/office/drawing/2014/main" val="2561041768"/>
                  </a:ext>
                </a:extLst>
              </a:tr>
              <a:tr h="394310">
                <a:tc>
                  <a:txBody>
                    <a:bodyPr/>
                    <a:lstStyle/>
                    <a:p>
                      <a:pPr lvl="0" algn="l"/>
                      <a:r>
                        <a:rPr lang="en-US" sz="1300" dirty="0">
                          <a:latin typeface="+mn-lt"/>
                        </a:rPr>
                        <a:t>What are the overdraft protection fees?</a:t>
                      </a:r>
                    </a:p>
                  </a:txBody>
                  <a:tcPr marL="18288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300" dirty="0">
                          <a:latin typeface="+mn-lt"/>
                        </a:rPr>
                        <a:t>$25 per overdraft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300" dirty="0">
                          <a:latin typeface="+mn-lt"/>
                        </a:rPr>
                        <a:t>$15 per overdraft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300" dirty="0">
                          <a:latin typeface="+mn-lt"/>
                        </a:rPr>
                        <a:t>$30 per overdraft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70942120"/>
                  </a:ext>
                </a:extLst>
              </a:tr>
            </a:tbl>
          </a:graphicData>
        </a:graphic>
      </p:graphicFrame>
    </p:spTree>
    <p:extLst>
      <p:ext uri="{BB962C8B-B14F-4D97-AF65-F5344CB8AC3E}">
        <p14:creationId xmlns:p14="http://schemas.microsoft.com/office/powerpoint/2010/main" val="778200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C0D2-A346-9245-A413-499614D2D8DF}"/>
              </a:ext>
            </a:extLst>
          </p:cNvPr>
          <p:cNvSpPr>
            <a:spLocks noGrp="1"/>
          </p:cNvSpPr>
          <p:nvPr>
            <p:ph type="title"/>
          </p:nvPr>
        </p:nvSpPr>
        <p:spPr/>
        <p:txBody>
          <a:bodyPr/>
          <a:lstStyle/>
          <a:p>
            <a:pPr eaLnBrk="1" fontAlgn="auto" hangingPunct="1">
              <a:spcAft>
                <a:spcPts val="0"/>
              </a:spcAft>
              <a:defRPr/>
            </a:pPr>
            <a:r>
              <a:rPr lang="en-US">
                <a:ea typeface="+mj-ea"/>
              </a:rPr>
              <a:t>Banking Access Matters</a:t>
            </a:r>
          </a:p>
        </p:txBody>
      </p:sp>
      <p:sp>
        <p:nvSpPr>
          <p:cNvPr id="69635" name="Content Placeholder 2">
            <a:extLst>
              <a:ext uri="{FF2B5EF4-FFF2-40B4-BE49-F238E27FC236}">
                <a16:creationId xmlns:a16="http://schemas.microsoft.com/office/drawing/2014/main" id="{A9077E85-68D7-0648-AEAC-3A932695605F}"/>
              </a:ext>
            </a:extLst>
          </p:cNvPr>
          <p:cNvSpPr>
            <a:spLocks noGrp="1" noChangeArrowheads="1"/>
          </p:cNvSpPr>
          <p:nvPr>
            <p:ph idx="1"/>
          </p:nvPr>
        </p:nvSpPr>
        <p:spPr/>
        <p:txBody>
          <a:bodyPr/>
          <a:lstStyle/>
          <a:p>
            <a:pPr marL="0" indent="0" eaLnBrk="1" hangingPunct="1">
              <a:spcBef>
                <a:spcPct val="0"/>
              </a:spcBef>
              <a:buNone/>
            </a:pPr>
            <a:r>
              <a:rPr lang="en-US" altLang="en-US" sz="2200" dirty="0"/>
              <a:t>The average unbanked person spends 5% of their net income on unnecessary fees for alternative financial services. This can amount to </a:t>
            </a:r>
            <a:r>
              <a:rPr lang="en-US" altLang="en-US" sz="2200" b="1" dirty="0">
                <a:solidFill>
                  <a:schemeClr val="accent2"/>
                </a:solidFill>
              </a:rPr>
              <a:t>$40,000 over a lifetime</a:t>
            </a:r>
            <a:r>
              <a:rPr lang="en-US" altLang="en-US" sz="2200" b="1" dirty="0"/>
              <a:t>.</a:t>
            </a:r>
          </a:p>
          <a:p>
            <a:pPr marL="0" indent="0" eaLnBrk="1" hangingPunct="1">
              <a:spcBef>
                <a:spcPct val="0"/>
              </a:spcBef>
              <a:buNone/>
            </a:pPr>
            <a:endParaRPr lang="en-US" altLang="en-US" sz="2200" dirty="0"/>
          </a:p>
        </p:txBody>
      </p:sp>
      <p:graphicFrame>
        <p:nvGraphicFramePr>
          <p:cNvPr id="4" name="Table 3">
            <a:extLst>
              <a:ext uri="{FF2B5EF4-FFF2-40B4-BE49-F238E27FC236}">
                <a16:creationId xmlns:a16="http://schemas.microsoft.com/office/drawing/2014/main" id="{6BF26B1A-F2E8-9742-B12E-2F9BEB489AC6}"/>
              </a:ext>
            </a:extLst>
          </p:cNvPr>
          <p:cNvGraphicFramePr>
            <a:graphicFrameLocks noGrp="1"/>
          </p:cNvGraphicFramePr>
          <p:nvPr>
            <p:extLst>
              <p:ext uri="{D42A27DB-BD31-4B8C-83A1-F6EECF244321}">
                <p14:modId xmlns:p14="http://schemas.microsoft.com/office/powerpoint/2010/main" val="742162263"/>
              </p:ext>
            </p:extLst>
          </p:nvPr>
        </p:nvGraphicFramePr>
        <p:xfrm>
          <a:off x="914400" y="2760134"/>
          <a:ext cx="10058400" cy="2607395"/>
        </p:xfrm>
        <a:graphic>
          <a:graphicData uri="http://schemas.openxmlformats.org/drawingml/2006/table">
            <a:tbl>
              <a:tblPr firstRow="1" bandRow="1">
                <a:tableStyleId>{21E4AEA4-8DFA-4A89-87EB-49C32662AFE0}</a:tableStyleId>
              </a:tblPr>
              <a:tblGrid>
                <a:gridCol w="5440168">
                  <a:extLst>
                    <a:ext uri="{9D8B030D-6E8A-4147-A177-3AD203B41FA5}">
                      <a16:colId xmlns:a16="http://schemas.microsoft.com/office/drawing/2014/main" val="20000"/>
                    </a:ext>
                  </a:extLst>
                </a:gridCol>
                <a:gridCol w="2296918">
                  <a:extLst>
                    <a:ext uri="{9D8B030D-6E8A-4147-A177-3AD203B41FA5}">
                      <a16:colId xmlns:a16="http://schemas.microsoft.com/office/drawing/2014/main" val="20001"/>
                    </a:ext>
                  </a:extLst>
                </a:gridCol>
                <a:gridCol w="2321314">
                  <a:extLst>
                    <a:ext uri="{9D8B030D-6E8A-4147-A177-3AD203B41FA5}">
                      <a16:colId xmlns:a16="http://schemas.microsoft.com/office/drawing/2014/main" val="20002"/>
                    </a:ext>
                  </a:extLst>
                </a:gridCol>
              </a:tblGrid>
              <a:tr h="507999">
                <a:tc>
                  <a:txBody>
                    <a:bodyPr/>
                    <a:lstStyle/>
                    <a:p>
                      <a:pPr algn="l"/>
                      <a:r>
                        <a:rPr lang="en-US" sz="1400" dirty="0">
                          <a:latin typeface="+mj-lt"/>
                        </a:rPr>
                        <a:t>ITEM</a:t>
                      </a:r>
                    </a:p>
                  </a:txBody>
                  <a:tcPr marT="45709" marB="45709" anchor="ctr">
                    <a:lnL w="12700" cmpd="sng">
                      <a:noFill/>
                    </a:lnL>
                    <a:lnR w="6350" cap="flat" cmpd="sng" algn="ctr">
                      <a:solidFill>
                        <a:schemeClr val="bg1">
                          <a:lumMod val="65000"/>
                        </a:schemeClr>
                      </a:solidFill>
                      <a:prstDash val="solid"/>
                      <a:round/>
                      <a:headEnd type="none" w="med" len="med"/>
                      <a:tailEnd type="none" w="med" len="med"/>
                    </a:lnR>
                    <a:lnT w="12700" cmpd="sng">
                      <a:noFill/>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dirty="0">
                          <a:latin typeface="+mj-lt"/>
                        </a:rPr>
                        <a:t>UNBANKED</a:t>
                      </a:r>
                    </a:p>
                  </a:txBody>
                  <a:tcPr marT="45709" marB="45709"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12700" cmpd="sng">
                      <a:noFill/>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dirty="0">
                          <a:latin typeface="+mj-lt"/>
                        </a:rPr>
                        <a:t>BANKED</a:t>
                      </a:r>
                    </a:p>
                  </a:txBody>
                  <a:tcPr marT="45709" marB="45709" anchor="ctr">
                    <a:lnL w="6350" cap="flat" cmpd="sng" algn="ctr">
                      <a:solidFill>
                        <a:schemeClr val="bg1">
                          <a:lumMod val="65000"/>
                        </a:schemeClr>
                      </a:solidFill>
                      <a:prstDash val="solid"/>
                      <a:round/>
                      <a:headEnd type="none" w="med" len="med"/>
                      <a:tailEnd type="none" w="med" len="med"/>
                    </a:lnL>
                    <a:lnR w="12700" cmpd="sng">
                      <a:noFill/>
                    </a:lnR>
                    <a:lnT w="12700" cmpd="sng">
                      <a:noFill/>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524849">
                <a:tc>
                  <a:txBody>
                    <a:bodyPr/>
                    <a:lstStyle/>
                    <a:p>
                      <a:r>
                        <a:rPr lang="en-US" sz="1400" dirty="0"/>
                        <a:t>Average monthly income</a:t>
                      </a:r>
                    </a:p>
                  </a:txBody>
                  <a:tcPr marT="45709" marB="45709" anchor="ctr">
                    <a:lnL w="12700" cmpd="sng">
                      <a:noFill/>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1" dirty="0">
                          <a:latin typeface="+mj-lt"/>
                        </a:rPr>
                        <a:t>$1,091</a:t>
                      </a:r>
                    </a:p>
                  </a:txBody>
                  <a:tcPr marT="45709" marB="45709"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1" dirty="0">
                          <a:latin typeface="+mj-lt"/>
                        </a:rPr>
                        <a:t>$1,928</a:t>
                      </a:r>
                    </a:p>
                  </a:txBody>
                  <a:tcPr marT="45709" marB="45709" anchor="ctr">
                    <a:lnL w="6350" cap="flat" cmpd="sng" algn="ctr">
                      <a:solidFill>
                        <a:schemeClr val="bg1">
                          <a:lumMod val="65000"/>
                        </a:schemeClr>
                      </a:solidFill>
                      <a:prstDash val="solid"/>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24849">
                <a:tc>
                  <a:txBody>
                    <a:bodyPr/>
                    <a:lstStyle/>
                    <a:p>
                      <a:r>
                        <a:rPr lang="en-US" sz="1400" dirty="0"/>
                        <a:t>Average cash</a:t>
                      </a:r>
                      <a:r>
                        <a:rPr lang="en-US" sz="1400" baseline="0" dirty="0"/>
                        <a:t> savings</a:t>
                      </a:r>
                      <a:endParaRPr lang="en-US" sz="1400" dirty="0"/>
                    </a:p>
                  </a:txBody>
                  <a:tcPr marT="45709" marB="45709" anchor="ctr">
                    <a:lnL w="12700" cmpd="sng">
                      <a:noFill/>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800" b="1" dirty="0">
                          <a:latin typeface="+mj-lt"/>
                        </a:rPr>
                        <a:t>$88</a:t>
                      </a:r>
                    </a:p>
                  </a:txBody>
                  <a:tcPr marT="45709" marB="45709"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800" b="1" dirty="0">
                          <a:latin typeface="+mj-lt"/>
                        </a:rPr>
                        <a:t>$1,568</a:t>
                      </a:r>
                    </a:p>
                  </a:txBody>
                  <a:tcPr marT="45709" marB="45709" anchor="ctr">
                    <a:lnL w="6350" cap="flat" cmpd="sng" algn="ctr">
                      <a:solidFill>
                        <a:schemeClr val="bg1">
                          <a:lumMod val="65000"/>
                        </a:schemeClr>
                      </a:solidFill>
                      <a:prstDash val="solid"/>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524849">
                <a:tc>
                  <a:txBody>
                    <a:bodyPr/>
                    <a:lstStyle/>
                    <a:p>
                      <a:r>
                        <a:rPr lang="en-US" sz="1400" dirty="0"/>
                        <a:t>Average credit score (for those with scores)</a:t>
                      </a:r>
                    </a:p>
                  </a:txBody>
                  <a:tcPr marT="45709" marB="45709" anchor="ctr">
                    <a:lnL w="12700" cmpd="sng">
                      <a:noFill/>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1" dirty="0">
                          <a:latin typeface="+mj-lt"/>
                        </a:rPr>
                        <a:t>553</a:t>
                      </a:r>
                    </a:p>
                  </a:txBody>
                  <a:tcPr marT="45709" marB="45709"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1" dirty="0">
                          <a:latin typeface="+mj-lt"/>
                        </a:rPr>
                        <a:t>591</a:t>
                      </a:r>
                    </a:p>
                  </a:txBody>
                  <a:tcPr marT="45709" marB="45709" anchor="ctr">
                    <a:lnL w="6350" cap="flat" cmpd="sng" algn="ctr">
                      <a:solidFill>
                        <a:schemeClr val="bg1">
                          <a:lumMod val="65000"/>
                        </a:schemeClr>
                      </a:solidFill>
                      <a:prstDash val="solid"/>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24849">
                <a:tc>
                  <a:txBody>
                    <a:bodyPr/>
                    <a:lstStyle/>
                    <a:p>
                      <a:r>
                        <a:rPr lang="en-US" sz="1400" dirty="0"/>
                        <a:t>Percentage without a credit score</a:t>
                      </a:r>
                    </a:p>
                  </a:txBody>
                  <a:tcPr marT="45709" marB="45709" anchor="ctr">
                    <a:lnL w="12700" cmpd="sng">
                      <a:noFill/>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a:r>
                        <a:rPr lang="en-US" sz="1800" b="1" dirty="0">
                          <a:latin typeface="+mj-lt"/>
                        </a:rPr>
                        <a:t>34.8%</a:t>
                      </a:r>
                    </a:p>
                  </a:txBody>
                  <a:tcPr marT="45709" marB="45709"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a:r>
                        <a:rPr lang="en-US" sz="1800" b="1" dirty="0">
                          <a:latin typeface="+mj-lt"/>
                        </a:rPr>
                        <a:t>14.2%</a:t>
                      </a:r>
                    </a:p>
                  </a:txBody>
                  <a:tcPr marT="45709" marB="45709" anchor="ctr">
                    <a:lnL w="6350" cap="flat" cmpd="sng" algn="ctr">
                      <a:solidFill>
                        <a:schemeClr val="bg1">
                          <a:lumMod val="65000"/>
                        </a:schemeClr>
                      </a:solidFill>
                      <a:prstDash val="solid"/>
                      <a:round/>
                      <a:headEnd type="none" w="med" len="med"/>
                      <a:tailEnd type="none" w="med" len="med"/>
                    </a:lnL>
                    <a:lnR w="12700" cmpd="sng">
                      <a:noFill/>
                    </a:lnR>
                    <a:lnT w="635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4"/>
                  </a:ext>
                </a:extLst>
              </a:tr>
            </a:tbl>
          </a:graphicData>
        </a:graphic>
      </p:graphicFrame>
      <p:sp>
        <p:nvSpPr>
          <p:cNvPr id="5" name="Slide Number Placeholder 3">
            <a:extLst>
              <a:ext uri="{FF2B5EF4-FFF2-40B4-BE49-F238E27FC236}">
                <a16:creationId xmlns:a16="http://schemas.microsoft.com/office/drawing/2014/main" id="{AFF6235A-4780-5F4B-B8BD-D94BC12A200E}"/>
              </a:ext>
            </a:extLst>
          </p:cNvPr>
          <p:cNvSpPr>
            <a:spLocks noGrp="1"/>
          </p:cNvSpPr>
          <p:nvPr>
            <p:ph type="sldNum" sz="quarter" idx="10"/>
          </p:nvPr>
        </p:nvSpPr>
        <p:spPr>
          <a:xfrm>
            <a:off x="8610600" y="6340475"/>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03CFA8-974B-0447-A530-7264BC7D73A8}" type="slidenum">
              <a:rPr kumimoji="0" lang="en-US" altLang="en-US" sz="900" b="0" i="0" u="none" strike="noStrike" kern="1200" cap="none" spc="0" normalizeH="0" baseline="0" noProof="0" smtClean="0">
                <a:ln>
                  <a:noFill/>
                </a:ln>
                <a:solidFill>
                  <a:srgbClr val="9A9A9A"/>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75A33-B709-B171-BE31-5BAA1D59145C}"/>
              </a:ext>
            </a:extLst>
          </p:cNvPr>
          <p:cNvSpPr>
            <a:spLocks noGrp="1"/>
          </p:cNvSpPr>
          <p:nvPr>
            <p:ph type="title"/>
          </p:nvPr>
        </p:nvSpPr>
        <p:spPr/>
        <p:txBody>
          <a:bodyPr/>
          <a:lstStyle/>
          <a:p>
            <a:r>
              <a:rPr lang="en-US" dirty="0"/>
              <a:t>Why Some Households Are Unbanked</a:t>
            </a:r>
          </a:p>
        </p:txBody>
      </p:sp>
      <p:sp>
        <p:nvSpPr>
          <p:cNvPr id="3" name="Content Placeholder 2">
            <a:extLst>
              <a:ext uri="{FF2B5EF4-FFF2-40B4-BE49-F238E27FC236}">
                <a16:creationId xmlns:a16="http://schemas.microsoft.com/office/drawing/2014/main" id="{FB8DB216-FD4C-89EC-A52C-5B18B2D19745}"/>
              </a:ext>
            </a:extLst>
          </p:cNvPr>
          <p:cNvSpPr>
            <a:spLocks noGrp="1"/>
          </p:cNvSpPr>
          <p:nvPr>
            <p:ph idx="1"/>
          </p:nvPr>
        </p:nvSpPr>
        <p:spPr>
          <a:xfrm>
            <a:off x="838200" y="1662113"/>
            <a:ext cx="4732283" cy="4843462"/>
          </a:xfrm>
        </p:spPr>
        <p:txBody>
          <a:bodyPr/>
          <a:lstStyle/>
          <a:p>
            <a:pPr marL="0" indent="0">
              <a:buNone/>
            </a:pPr>
            <a:r>
              <a:rPr lang="en-US" sz="1800" dirty="0">
                <a:ea typeface="ＭＳ Ｐゴシック"/>
              </a:rPr>
              <a:t>A 2023 survey by the Federal Deposit Insurance Corporation (FDIC) found that 5.6 million U.S. households do not use a bank or credit union. </a:t>
            </a:r>
          </a:p>
          <a:p>
            <a:pPr marL="0" indent="0">
              <a:buNone/>
            </a:pPr>
            <a:r>
              <a:rPr lang="en-US" sz="1800" dirty="0">
                <a:ea typeface="ＭＳ Ｐゴシック"/>
              </a:rPr>
              <a:t>The FDIC asked people who were interested in having a bank account what got in the way of them opening one. The reasons they gave are listed on the right.</a:t>
            </a:r>
            <a:endParaRPr lang="en-US" sz="1800" dirty="0"/>
          </a:p>
          <a:p>
            <a:pPr marL="0" indent="0">
              <a:buNone/>
            </a:pPr>
            <a:r>
              <a:rPr lang="en-US" sz="1800" dirty="0">
                <a:solidFill>
                  <a:schemeClr val="accent2"/>
                </a:solidFill>
                <a:ea typeface="ＭＳ Ｐゴシック"/>
              </a:rPr>
              <a:t>Nonbank/alternative financial transaction services are often popular, but they can be costly and do not have the same protections as bank and credit unions. </a:t>
            </a:r>
            <a:endParaRPr lang="en-US" sz="1800" dirty="0">
              <a:solidFill>
                <a:schemeClr val="accent2"/>
              </a:solidFill>
              <a:cs typeface="Arial"/>
            </a:endParaRPr>
          </a:p>
          <a:p>
            <a:pPr marL="0" indent="0">
              <a:spcAft>
                <a:spcPts val="600"/>
              </a:spcAft>
              <a:buNone/>
            </a:pPr>
            <a:endParaRPr lang="en-US" sz="1800" dirty="0">
              <a:cs typeface="Arial"/>
            </a:endParaRPr>
          </a:p>
          <a:p>
            <a:endParaRPr lang="en-US" sz="2000" dirty="0"/>
          </a:p>
        </p:txBody>
      </p:sp>
      <p:sp>
        <p:nvSpPr>
          <p:cNvPr id="4" name="Slide Number Placeholder 3">
            <a:extLst>
              <a:ext uri="{FF2B5EF4-FFF2-40B4-BE49-F238E27FC236}">
                <a16:creationId xmlns:a16="http://schemas.microsoft.com/office/drawing/2014/main" id="{287ADF34-4A7D-FCA6-4D59-6D532FF9E41A}"/>
              </a:ext>
            </a:extLst>
          </p:cNvPr>
          <p:cNvSpPr>
            <a:spLocks noGrp="1"/>
          </p:cNvSpPr>
          <p:nvPr>
            <p:ph type="sldNum" sz="quarter" idx="10"/>
          </p:nvPr>
        </p:nvSpPr>
        <p:spPr/>
        <p:txBody>
          <a:bodyPr/>
          <a:lstStyle/>
          <a:p>
            <a:fld id="{707257E9-D5AD-D74D-BEDB-0DBDD81817EE}" type="slidenum">
              <a:rPr lang="en-US" altLang="en-US" smtClean="0"/>
              <a:pPr/>
              <a:t>13</a:t>
            </a:fld>
            <a:endParaRPr lang="en-US" altLang="en-US"/>
          </a:p>
        </p:txBody>
      </p:sp>
      <p:sp>
        <p:nvSpPr>
          <p:cNvPr id="8" name="TextBox 7">
            <a:extLst>
              <a:ext uri="{FF2B5EF4-FFF2-40B4-BE49-F238E27FC236}">
                <a16:creationId xmlns:a16="http://schemas.microsoft.com/office/drawing/2014/main" id="{807A2DDC-02A4-D3ED-F5E6-ABFBD39B46AA}"/>
              </a:ext>
            </a:extLst>
          </p:cNvPr>
          <p:cNvSpPr txBox="1"/>
          <p:nvPr/>
        </p:nvSpPr>
        <p:spPr>
          <a:xfrm>
            <a:off x="749568" y="5831785"/>
            <a:ext cx="4909546" cy="530915"/>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000" i="1" kern="2400" dirty="0">
                <a:solidFill>
                  <a:schemeClr val="bg1">
                    <a:lumMod val="50000"/>
                  </a:schemeClr>
                </a:solidFill>
                <a:latin typeface="Arial"/>
                <a:ea typeface="ＭＳ Ｐゴシック"/>
                <a:cs typeface="Arial"/>
              </a:rPr>
              <a:t>SOURCE: 2023 FDIC National Survey of Unbanked and Underbanked Households, </a:t>
            </a:r>
            <a:r>
              <a:rPr lang="en-US" sz="1000" i="1" kern="2400" dirty="0">
                <a:solidFill>
                  <a:schemeClr val="bg1">
                    <a:lumMod val="50000"/>
                  </a:schemeClr>
                </a:solidFill>
                <a:latin typeface="Arial"/>
                <a:ea typeface="ＭＳ Ｐゴシック"/>
                <a:cs typeface="Arial"/>
                <a:hlinkClick r:id="rId3"/>
              </a:rPr>
              <a:t>https://www.fdic.gov/household-survey</a:t>
            </a:r>
            <a:r>
              <a:rPr lang="en-US" sz="1000" i="1" kern="2400" dirty="0">
                <a:solidFill>
                  <a:schemeClr val="bg1">
                    <a:lumMod val="50000"/>
                  </a:schemeClr>
                </a:solidFill>
                <a:latin typeface="Arial"/>
                <a:ea typeface="ＭＳ Ｐゴシック"/>
                <a:cs typeface="Arial"/>
              </a:rPr>
              <a:t>. Note: Households could select more than one reason.</a:t>
            </a:r>
          </a:p>
        </p:txBody>
      </p:sp>
      <p:sp>
        <p:nvSpPr>
          <p:cNvPr id="5" name="TextBox 4">
            <a:extLst>
              <a:ext uri="{FF2B5EF4-FFF2-40B4-BE49-F238E27FC236}">
                <a16:creationId xmlns:a16="http://schemas.microsoft.com/office/drawing/2014/main" id="{D4F06EF2-5CC5-B545-3026-87E08B0DC0FB}"/>
              </a:ext>
            </a:extLst>
          </p:cNvPr>
          <p:cNvSpPr txBox="1"/>
          <p:nvPr/>
        </p:nvSpPr>
        <p:spPr>
          <a:xfrm>
            <a:off x="5885793" y="1676289"/>
            <a:ext cx="5610109" cy="468641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a:lnSpc>
                <a:spcPct val="95000"/>
              </a:lnSpc>
              <a:spcBef>
                <a:spcPts val="1400"/>
              </a:spcBef>
              <a:buClr>
                <a:srgbClr val="DA5521"/>
              </a:buClr>
            </a:pPr>
            <a:r>
              <a:rPr lang="en-US" b="1" kern="2400" dirty="0">
                <a:solidFill>
                  <a:schemeClr val="accent2"/>
                </a:solidFill>
              </a:rPr>
              <a:t>46.6% </a:t>
            </a:r>
            <a:r>
              <a:rPr lang="en-US" kern="2400" dirty="0">
                <a:solidFill>
                  <a:srgbClr val="595959"/>
                </a:solidFill>
              </a:rPr>
              <a:t>Don’t have enough money to meet minimum balance requirements</a:t>
            </a:r>
          </a:p>
          <a:p>
            <a:pPr defTabSz="685800">
              <a:lnSpc>
                <a:spcPct val="95000"/>
              </a:lnSpc>
              <a:spcBef>
                <a:spcPts val="1400"/>
              </a:spcBef>
              <a:buClr>
                <a:srgbClr val="DA5521"/>
              </a:buClr>
            </a:pPr>
            <a:r>
              <a:rPr lang="en-US" b="1" kern="2400" dirty="0">
                <a:solidFill>
                  <a:schemeClr val="accent2"/>
                </a:solidFill>
              </a:rPr>
              <a:t>30.5% </a:t>
            </a:r>
            <a:r>
              <a:rPr lang="en-US" kern="2400" dirty="0">
                <a:solidFill>
                  <a:srgbClr val="595959"/>
                </a:solidFill>
              </a:rPr>
              <a:t>Bank account fees are too high</a:t>
            </a:r>
          </a:p>
          <a:p>
            <a:pPr algn="l" defTabSz="685800">
              <a:lnSpc>
                <a:spcPct val="95000"/>
              </a:lnSpc>
              <a:spcBef>
                <a:spcPts val="1400"/>
              </a:spcBef>
              <a:buClr>
                <a:srgbClr val="DA5521"/>
              </a:buClr>
            </a:pPr>
            <a:r>
              <a:rPr lang="en-US" b="1" kern="2400" dirty="0">
                <a:solidFill>
                  <a:schemeClr val="accent2"/>
                </a:solidFill>
              </a:rPr>
              <a:t>27.2% </a:t>
            </a:r>
            <a:r>
              <a:rPr lang="en-US" kern="2400" dirty="0">
                <a:solidFill>
                  <a:srgbClr val="595959"/>
                </a:solidFill>
              </a:rPr>
              <a:t>Don’t trust banks</a:t>
            </a:r>
          </a:p>
          <a:p>
            <a:pPr defTabSz="685800">
              <a:lnSpc>
                <a:spcPct val="95000"/>
              </a:lnSpc>
              <a:spcBef>
                <a:spcPts val="1400"/>
              </a:spcBef>
              <a:buClr>
                <a:srgbClr val="DA5521"/>
              </a:buClr>
            </a:pPr>
            <a:r>
              <a:rPr lang="en-US" b="1" kern="2400" dirty="0">
                <a:solidFill>
                  <a:schemeClr val="accent2"/>
                </a:solidFill>
              </a:rPr>
              <a:t>25.8% </a:t>
            </a:r>
            <a:r>
              <a:rPr lang="en-US" kern="2400" dirty="0">
                <a:solidFill>
                  <a:srgbClr val="595959"/>
                </a:solidFill>
              </a:rPr>
              <a:t>Bank account fees are too unpredictable</a:t>
            </a:r>
          </a:p>
          <a:p>
            <a:pPr defTabSz="685800">
              <a:lnSpc>
                <a:spcPct val="95000"/>
              </a:lnSpc>
              <a:spcBef>
                <a:spcPts val="1400"/>
              </a:spcBef>
              <a:buClr>
                <a:srgbClr val="DA5521"/>
              </a:buClr>
            </a:pPr>
            <a:r>
              <a:rPr lang="en-US" b="1" kern="2400" dirty="0">
                <a:solidFill>
                  <a:schemeClr val="accent2"/>
                </a:solidFill>
              </a:rPr>
              <a:t>24.2% </a:t>
            </a:r>
            <a:r>
              <a:rPr lang="en-US" kern="2400" dirty="0">
                <a:solidFill>
                  <a:srgbClr val="595959"/>
                </a:solidFill>
              </a:rPr>
              <a:t>Avoiding a bank gives more privacy</a:t>
            </a:r>
          </a:p>
          <a:p>
            <a:pPr defTabSz="685800">
              <a:lnSpc>
                <a:spcPct val="95000"/>
              </a:lnSpc>
              <a:spcBef>
                <a:spcPts val="1400"/>
              </a:spcBef>
              <a:buClr>
                <a:srgbClr val="DA5521"/>
              </a:buClr>
            </a:pPr>
            <a:r>
              <a:rPr lang="en-US" b="1" kern="2400" dirty="0">
                <a:solidFill>
                  <a:schemeClr val="accent2"/>
                </a:solidFill>
              </a:rPr>
              <a:t>16.4% </a:t>
            </a:r>
            <a:r>
              <a:rPr lang="en-US" kern="2400" dirty="0">
                <a:solidFill>
                  <a:srgbClr val="595959"/>
                </a:solidFill>
              </a:rPr>
              <a:t>Don’t have personal identification required to open an account</a:t>
            </a:r>
          </a:p>
          <a:p>
            <a:pPr defTabSz="685800">
              <a:lnSpc>
                <a:spcPct val="95000"/>
              </a:lnSpc>
              <a:spcBef>
                <a:spcPts val="1400"/>
              </a:spcBef>
              <a:buClr>
                <a:srgbClr val="DA5521"/>
              </a:buClr>
            </a:pPr>
            <a:r>
              <a:rPr lang="en-US" b="1" kern="2400" dirty="0">
                <a:solidFill>
                  <a:schemeClr val="accent2"/>
                </a:solidFill>
              </a:rPr>
              <a:t>16.1% </a:t>
            </a:r>
            <a:r>
              <a:rPr lang="en-US" kern="2400" dirty="0">
                <a:solidFill>
                  <a:srgbClr val="595959"/>
                </a:solidFill>
              </a:rPr>
              <a:t>Banks do not offer needed products and services</a:t>
            </a:r>
          </a:p>
          <a:p>
            <a:pPr defTabSz="685800">
              <a:lnSpc>
                <a:spcPct val="95000"/>
              </a:lnSpc>
              <a:spcBef>
                <a:spcPts val="1400"/>
              </a:spcBef>
              <a:buClr>
                <a:srgbClr val="DA5521"/>
              </a:buClr>
            </a:pPr>
            <a:r>
              <a:rPr lang="en-US" b="1" kern="2400" dirty="0">
                <a:solidFill>
                  <a:schemeClr val="accent2"/>
                </a:solidFill>
              </a:rPr>
              <a:t>13.8% </a:t>
            </a:r>
            <a:r>
              <a:rPr lang="en-US" kern="2400" dirty="0">
                <a:solidFill>
                  <a:srgbClr val="595959"/>
                </a:solidFill>
              </a:rPr>
              <a:t>Bank locations are inconvenient</a:t>
            </a:r>
          </a:p>
          <a:p>
            <a:pPr defTabSz="685800">
              <a:lnSpc>
                <a:spcPct val="95000"/>
              </a:lnSpc>
              <a:spcBef>
                <a:spcPts val="1400"/>
              </a:spcBef>
              <a:buClr>
                <a:srgbClr val="DA5521"/>
              </a:buClr>
            </a:pPr>
            <a:r>
              <a:rPr lang="en-US" b="1" kern="2400" dirty="0">
                <a:solidFill>
                  <a:schemeClr val="accent2"/>
                </a:solidFill>
              </a:rPr>
              <a:t>13.2% </a:t>
            </a:r>
            <a:r>
              <a:rPr lang="en-US" kern="2400" dirty="0">
                <a:solidFill>
                  <a:srgbClr val="595959"/>
                </a:solidFill>
              </a:rPr>
              <a:t>Problems with past banking or credit history</a:t>
            </a:r>
          </a:p>
        </p:txBody>
      </p:sp>
      <p:cxnSp>
        <p:nvCxnSpPr>
          <p:cNvPr id="7" name="Straight Connector 6">
            <a:extLst>
              <a:ext uri="{FF2B5EF4-FFF2-40B4-BE49-F238E27FC236}">
                <a16:creationId xmlns:a16="http://schemas.microsoft.com/office/drawing/2014/main" id="{A9BFEE2E-A02D-CE59-0D67-A7A7D05AB63F}"/>
              </a:ext>
            </a:extLst>
          </p:cNvPr>
          <p:cNvCxnSpPr>
            <a:cxnSpLocks/>
          </p:cNvCxnSpPr>
          <p:nvPr/>
        </p:nvCxnSpPr>
        <p:spPr>
          <a:xfrm>
            <a:off x="5807420" y="1676289"/>
            <a:ext cx="0" cy="468006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784780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F0911-66CB-184C-9C60-81E428C597C5}"/>
              </a:ext>
            </a:extLst>
          </p:cNvPr>
          <p:cNvSpPr>
            <a:spLocks noGrp="1"/>
          </p:cNvSpPr>
          <p:nvPr>
            <p:ph type="title"/>
          </p:nvPr>
        </p:nvSpPr>
        <p:spPr/>
        <p:txBody>
          <a:bodyPr wrap="square" numCol="1" compatLnSpc="1">
            <a:prstTxWarp prst="textNoShape">
              <a:avLst/>
            </a:prstTxWarp>
            <a:normAutofit/>
          </a:bodyPr>
          <a:lstStyle/>
          <a:p>
            <a:pPr eaLnBrk="1" hangingPunct="1"/>
            <a:r>
              <a:rPr lang="en-US" altLang="en-US" dirty="0"/>
              <a:t>Checking Accounts — What Do They Do for You?</a:t>
            </a:r>
          </a:p>
        </p:txBody>
      </p:sp>
      <p:sp>
        <p:nvSpPr>
          <p:cNvPr id="5" name="Slide Number Placeholder 3">
            <a:extLst>
              <a:ext uri="{FF2B5EF4-FFF2-40B4-BE49-F238E27FC236}">
                <a16:creationId xmlns:a16="http://schemas.microsoft.com/office/drawing/2014/main" id="{822E0DDF-25EB-9848-939E-8D2FB74EA701}"/>
              </a:ext>
            </a:extLst>
          </p:cNvPr>
          <p:cNvSpPr>
            <a:spLocks noGrp="1"/>
          </p:cNvSpPr>
          <p:nvPr>
            <p:ph type="sldNum" sz="quarter" idx="10"/>
          </p:nvPr>
        </p:nvSpPr>
        <p:spPr>
          <a:xfrm>
            <a:off x="8610600" y="6340475"/>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03CFA8-974B-0447-A530-7264BC7D73A8}" type="slidenum">
              <a:rPr kumimoji="0" lang="en-US" altLang="en-US" sz="900" b="0" i="0" u="none" strike="noStrike" kern="1200" cap="none" spc="0" normalizeH="0" baseline="0" noProof="0" smtClean="0">
                <a:ln>
                  <a:noFill/>
                </a:ln>
                <a:solidFill>
                  <a:srgbClr val="9A9A9A"/>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B7F94AEC-555F-649C-BC78-188112110E19}"/>
              </a:ext>
            </a:extLst>
          </p:cNvPr>
          <p:cNvSpPr txBox="1"/>
          <p:nvPr/>
        </p:nvSpPr>
        <p:spPr>
          <a:xfrm>
            <a:off x="838199" y="1656009"/>
            <a:ext cx="10674927" cy="443198"/>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2400" kern="2400" dirty="0">
                <a:solidFill>
                  <a:srgbClr val="595959"/>
                </a:solidFill>
              </a:rPr>
              <a:t>Checking accounts are intended for frequent use and multiple transactions.</a:t>
            </a:r>
          </a:p>
        </p:txBody>
      </p:sp>
      <p:graphicFrame>
        <p:nvGraphicFramePr>
          <p:cNvPr id="4" name="Diagram 3">
            <a:extLst>
              <a:ext uri="{FF2B5EF4-FFF2-40B4-BE49-F238E27FC236}">
                <a16:creationId xmlns:a16="http://schemas.microsoft.com/office/drawing/2014/main" id="{9731CF17-F5BE-8173-B834-37A1E5B5F1E5}"/>
              </a:ext>
            </a:extLst>
          </p:cNvPr>
          <p:cNvGraphicFramePr/>
          <p:nvPr>
            <p:extLst>
              <p:ext uri="{D42A27DB-BD31-4B8C-83A1-F6EECF244321}">
                <p14:modId xmlns:p14="http://schemas.microsoft.com/office/powerpoint/2010/main" val="2903221435"/>
              </p:ext>
            </p:extLst>
          </p:nvPr>
        </p:nvGraphicFramePr>
        <p:xfrm>
          <a:off x="838199" y="2343815"/>
          <a:ext cx="10515600" cy="3170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1948F04B-7AD3-E408-867F-6D34E8786978}"/>
              </a:ext>
            </a:extLst>
          </p:cNvPr>
          <p:cNvSpPr txBox="1"/>
          <p:nvPr/>
        </p:nvSpPr>
        <p:spPr>
          <a:xfrm>
            <a:off x="1798320" y="5758926"/>
            <a:ext cx="8595360" cy="443198"/>
          </a:xfrm>
          <a:prstGeom prst="rect">
            <a:avLst/>
          </a:prstGeom>
          <a:solidFill>
            <a:schemeClr val="accent3">
              <a:lumMod val="20000"/>
              <a:lumOff val="80000"/>
            </a:schemeClr>
          </a:solidFill>
          <a:ln w="6350">
            <a:noFill/>
          </a:ln>
          <a:effectLst/>
        </p:spPr>
        <p:txBody>
          <a:bodyPr wrap="square" anchor="ctr">
            <a:spAutoFit/>
          </a:bodyPr>
          <a:lstStyle>
            <a:lvl1pPr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5000"/>
              </a:lnSpc>
              <a:spcBef>
                <a:spcPts val="1400"/>
              </a:spcBef>
              <a:buClr>
                <a:srgbClr val="DA5521"/>
              </a:buClr>
            </a:pPr>
            <a:r>
              <a:rPr lang="en-US" altLang="en-US" b="1" i="1" dirty="0">
                <a:solidFill>
                  <a:srgbClr val="595959"/>
                </a:solidFill>
                <a:latin typeface="+mj-lt"/>
              </a:rPr>
              <a:t>How can you track your account balance?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4188D3F-E7E8-40D5-A100-DC7D9DA3164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E353CBE7-7B86-4D87-BCCA-CD27E974B2C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1EB2322F-32F7-4D5F-89FA-A2400045CF5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0A1494DD-E3F5-49AA-B369-3E3EAC7530B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CF8A431-7292-A043-A966-5FE98CC7B3C4}"/>
              </a:ext>
            </a:extLst>
          </p:cNvPr>
          <p:cNvSpPr>
            <a:spLocks noChangeArrowheads="1"/>
          </p:cNvSpPr>
          <p:nvPr/>
        </p:nvSpPr>
        <p:spPr bwMode="auto">
          <a:xfrm>
            <a:off x="7924800" y="3276600"/>
            <a:ext cx="3352800" cy="3017520"/>
          </a:xfrm>
          <a:prstGeom prst="rect">
            <a:avLst/>
          </a:prstGeom>
          <a:solidFill>
            <a:schemeClr val="bg2"/>
          </a:solidFill>
          <a:ln>
            <a:noFill/>
          </a:ln>
          <a:effectLst>
            <a:outerShdw sx="999" sy="999" algn="ctr" rotWithShape="0">
              <a:schemeClr val="bg1"/>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defRPr/>
            </a:pPr>
            <a:endParaRPr lang="en-US" sz="4500" b="1">
              <a:ln w="0"/>
              <a:solidFill>
                <a:schemeClr val="accent2"/>
              </a:solidFill>
              <a:latin typeface="+mj-lt"/>
              <a:ea typeface="+mn-ea"/>
            </a:endParaRPr>
          </a:p>
        </p:txBody>
      </p:sp>
      <p:sp>
        <p:nvSpPr>
          <p:cNvPr id="2" name="Title 1">
            <a:extLst>
              <a:ext uri="{FF2B5EF4-FFF2-40B4-BE49-F238E27FC236}">
                <a16:creationId xmlns:a16="http://schemas.microsoft.com/office/drawing/2014/main" id="{0566FDE4-6381-B341-AF95-0A58DF8D228D}"/>
              </a:ext>
            </a:extLst>
          </p:cNvPr>
          <p:cNvSpPr>
            <a:spLocks noGrp="1"/>
          </p:cNvSpPr>
          <p:nvPr>
            <p:ph type="title"/>
          </p:nvPr>
        </p:nvSpPr>
        <p:spPr>
          <a:xfrm>
            <a:off x="838200" y="495300"/>
            <a:ext cx="10515600" cy="865188"/>
          </a:xfrm>
        </p:spPr>
        <p:txBody>
          <a:bodyPr wrap="square" numCol="1" compatLnSpc="1">
            <a:prstTxWarp prst="textNoShape">
              <a:avLst/>
            </a:prstTxWarp>
            <a:normAutofit/>
          </a:bodyPr>
          <a:lstStyle/>
          <a:p>
            <a:r>
              <a:rPr lang="en-US" altLang="en-US"/>
              <a:t>Overdraft “Protection”</a:t>
            </a:r>
          </a:p>
        </p:txBody>
      </p:sp>
      <p:sp>
        <p:nvSpPr>
          <p:cNvPr id="73732" name="Content Placeholder 2">
            <a:extLst>
              <a:ext uri="{FF2B5EF4-FFF2-40B4-BE49-F238E27FC236}">
                <a16:creationId xmlns:a16="http://schemas.microsoft.com/office/drawing/2014/main" id="{B1F132FB-DD83-874E-A3A6-6E9474B386C0}"/>
              </a:ext>
            </a:extLst>
          </p:cNvPr>
          <p:cNvSpPr>
            <a:spLocks noGrp="1"/>
          </p:cNvSpPr>
          <p:nvPr>
            <p:ph idx="1"/>
          </p:nvPr>
        </p:nvSpPr>
        <p:spPr>
          <a:xfrm>
            <a:off x="838200" y="1646238"/>
            <a:ext cx="10515600" cy="4662487"/>
          </a:xfrm>
        </p:spPr>
        <p:txBody>
          <a:bodyPr/>
          <a:lstStyle/>
          <a:p>
            <a:r>
              <a:rPr lang="en-US" altLang="en-US" dirty="0"/>
              <a:t>This service is offered but not required.</a:t>
            </a:r>
          </a:p>
          <a:p>
            <a:r>
              <a:rPr lang="en-US" altLang="en-US" dirty="0"/>
              <a:t>It allows you to spend more than is in your account.</a:t>
            </a:r>
          </a:p>
          <a:p>
            <a:r>
              <a:rPr lang="en-US" altLang="en-US" dirty="0"/>
              <a:t>There is a $20 to $30 fee for this service.</a:t>
            </a:r>
          </a:p>
          <a:p>
            <a:r>
              <a:rPr lang="en-US" altLang="en-US" dirty="0"/>
              <a:t>Multiple transactions = multiple fees.</a:t>
            </a:r>
          </a:p>
          <a:p>
            <a:r>
              <a:rPr lang="en-US" altLang="en-US" dirty="0"/>
              <a:t>Knowing your balance at all times = avoiding fees.			</a:t>
            </a:r>
          </a:p>
          <a:p>
            <a:endParaRPr lang="en-US" altLang="en-US" dirty="0"/>
          </a:p>
          <a:p>
            <a:endParaRPr lang="en-US" altLang="en-US" dirty="0"/>
          </a:p>
        </p:txBody>
      </p:sp>
      <p:sp>
        <p:nvSpPr>
          <p:cNvPr id="6" name="TextBox 5">
            <a:extLst>
              <a:ext uri="{FF2B5EF4-FFF2-40B4-BE49-F238E27FC236}">
                <a16:creationId xmlns:a16="http://schemas.microsoft.com/office/drawing/2014/main" id="{6183D8CC-4D27-9D4F-B9F8-190050A25662}"/>
              </a:ext>
            </a:extLst>
          </p:cNvPr>
          <p:cNvSpPr txBox="1"/>
          <p:nvPr/>
        </p:nvSpPr>
        <p:spPr>
          <a:xfrm>
            <a:off x="8143009" y="3344826"/>
            <a:ext cx="2916382" cy="2888548"/>
          </a:xfrm>
          <a:prstGeom prst="rect">
            <a:avLst/>
          </a:prstGeom>
          <a:noFill/>
          <a:ln w="6350">
            <a:noFill/>
          </a:ln>
        </p:spPr>
        <p:txBody>
          <a:bodyPr wrap="square">
            <a:spAutoFit/>
          </a:bodyPr>
          <a:lstStyle>
            <a:lvl1pPr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ts val="2220"/>
              </a:lnSpc>
              <a:spcBef>
                <a:spcPts val="2000"/>
              </a:spcBef>
              <a:buClr>
                <a:srgbClr val="DA5521"/>
              </a:buClr>
            </a:pPr>
            <a:r>
              <a:rPr lang="en-US" altLang="en-US" sz="1600" b="1" i="1" dirty="0">
                <a:solidFill>
                  <a:srgbClr val="595959"/>
                </a:solidFill>
                <a:latin typeface="+mj-lt"/>
              </a:rPr>
              <a:t>Overdraft protection is often described as “courtesy overdraft protection.” This product covers checks you write even if you don’t have the money in your checking account. This prevents the non-sufficient funds fee from the merchant, but the financial institution will charge you an overdraft fee.</a:t>
            </a:r>
          </a:p>
        </p:txBody>
      </p:sp>
      <p:sp>
        <p:nvSpPr>
          <p:cNvPr id="9" name="Rectangle 8">
            <a:extLst>
              <a:ext uri="{FF2B5EF4-FFF2-40B4-BE49-F238E27FC236}">
                <a16:creationId xmlns:a16="http://schemas.microsoft.com/office/drawing/2014/main" id="{746A99E2-FED7-3246-836C-3FC2932498EF}"/>
              </a:ext>
            </a:extLst>
          </p:cNvPr>
          <p:cNvSpPr>
            <a:spLocks noChangeArrowheads="1"/>
          </p:cNvSpPr>
          <p:nvPr/>
        </p:nvSpPr>
        <p:spPr bwMode="auto">
          <a:xfrm>
            <a:off x="7848600" y="1524000"/>
            <a:ext cx="3505200" cy="4846320"/>
          </a:xfrm>
          <a:prstGeom prst="rect">
            <a:avLst/>
          </a:prstGeom>
          <a:noFill/>
          <a:ln w="12700">
            <a:solidFill>
              <a:srgbClr val="595959"/>
            </a:solidFill>
            <a:round/>
            <a:headEnd/>
            <a:tailEnd/>
          </a:ln>
          <a:effectLst>
            <a:outerShdw sx="999" sy="999" algn="ctr" rotWithShape="0">
              <a:schemeClr val="bg1"/>
            </a:outerShdw>
          </a:effectLst>
          <a:extLst>
            <a:ext uri="{909E8E84-426E-40DD-AFC4-6F175D3DCCD1}">
              <a14:hiddenFill xmlns:a14="http://schemas.microsoft.com/office/drawing/2010/main">
                <a:solidFill>
                  <a:srgbClr val="FFFFFF"/>
                </a:solidFill>
              </a14:hiddenFill>
            </a:ext>
          </a:extLst>
        </p:spPr>
        <p:txBody>
          <a:bodyPr anchor="ctr">
            <a:spAutoFit/>
          </a:bodyPr>
          <a:lstStyle/>
          <a:p>
            <a:pPr algn="ctr">
              <a:defRPr/>
            </a:pPr>
            <a:endParaRPr lang="en-US" sz="4500" b="1">
              <a:ln w="0"/>
              <a:solidFill>
                <a:schemeClr val="accent2"/>
              </a:solidFill>
              <a:latin typeface="+mj-lt"/>
              <a:ea typeface="+mn-ea"/>
            </a:endParaRPr>
          </a:p>
        </p:txBody>
      </p:sp>
      <p:cxnSp>
        <p:nvCxnSpPr>
          <p:cNvPr id="12" name="Straight Connector 11">
            <a:extLst>
              <a:ext uri="{FF2B5EF4-FFF2-40B4-BE49-F238E27FC236}">
                <a16:creationId xmlns:a16="http://schemas.microsoft.com/office/drawing/2014/main" id="{ADDD24FF-4BD3-3649-8F18-7546D8AD9533}"/>
              </a:ext>
            </a:extLst>
          </p:cNvPr>
          <p:cNvCxnSpPr/>
          <p:nvPr/>
        </p:nvCxnSpPr>
        <p:spPr>
          <a:xfrm>
            <a:off x="7848600" y="3200400"/>
            <a:ext cx="35052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 name="Slide Number Placeholder 3">
            <a:extLst>
              <a:ext uri="{FF2B5EF4-FFF2-40B4-BE49-F238E27FC236}">
                <a16:creationId xmlns:a16="http://schemas.microsoft.com/office/drawing/2014/main" id="{50CFB612-BF6B-124E-8C8E-22E7C6CDE2DD}"/>
              </a:ext>
            </a:extLst>
          </p:cNvPr>
          <p:cNvSpPr>
            <a:spLocks noGrp="1"/>
          </p:cNvSpPr>
          <p:nvPr>
            <p:ph type="sldNum" sz="quarter" idx="10"/>
          </p:nvPr>
        </p:nvSpPr>
        <p:spPr>
          <a:xfrm>
            <a:off x="8610600" y="6340475"/>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03CFA8-974B-0447-A530-7264BC7D73A8}" type="slidenum">
              <a:rPr kumimoji="0" lang="en-US" altLang="en-US" sz="900" b="0" i="0" u="none" strike="noStrike" kern="1200" cap="none" spc="0" normalizeH="0" baseline="0" noProof="0" smtClean="0">
                <a:ln>
                  <a:noFill/>
                </a:ln>
                <a:solidFill>
                  <a:srgbClr val="9A9A9A"/>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descr="Icon&#10;&#10;Description automatically generated">
            <a:extLst>
              <a:ext uri="{FF2B5EF4-FFF2-40B4-BE49-F238E27FC236}">
                <a16:creationId xmlns:a16="http://schemas.microsoft.com/office/drawing/2014/main" id="{445E3FD2-B109-B244-B88C-33A5A1124484}"/>
              </a:ext>
            </a:extLst>
          </p:cNvPr>
          <p:cNvPicPr>
            <a:picLocks noChangeAspect="1"/>
          </p:cNvPicPr>
          <p:nvPr/>
        </p:nvPicPr>
        <p:blipFill rotWithShape="1">
          <a:blip r:embed="rId3">
            <a:extLst>
              <a:ext uri="{28A0092B-C50C-407E-A947-70E740481C1C}">
                <a14:useLocalDpi xmlns:a14="http://schemas.microsoft.com/office/drawing/2010/main" val="0"/>
              </a:ext>
            </a:extLst>
          </a:blip>
          <a:srcRect b="54097"/>
          <a:stretch/>
        </p:blipFill>
        <p:spPr>
          <a:xfrm>
            <a:off x="8915400" y="1691123"/>
            <a:ext cx="1371600" cy="147197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F0911-66CB-184C-9C60-81E428C597C5}"/>
              </a:ext>
            </a:extLst>
          </p:cNvPr>
          <p:cNvSpPr>
            <a:spLocks noGrp="1"/>
          </p:cNvSpPr>
          <p:nvPr>
            <p:ph type="title"/>
          </p:nvPr>
        </p:nvSpPr>
        <p:spPr/>
        <p:txBody>
          <a:bodyPr wrap="square" numCol="1" compatLnSpc="1">
            <a:prstTxWarp prst="textNoShape">
              <a:avLst/>
            </a:prstTxWarp>
            <a:normAutofit/>
          </a:bodyPr>
          <a:lstStyle/>
          <a:p>
            <a:pPr eaLnBrk="1" hangingPunct="1"/>
            <a:r>
              <a:rPr lang="en-US" altLang="en-US" dirty="0"/>
              <a:t>Savings Accounts — What Do They Do for You?</a:t>
            </a:r>
          </a:p>
        </p:txBody>
      </p:sp>
      <p:sp>
        <p:nvSpPr>
          <p:cNvPr id="5" name="Slide Number Placeholder 3">
            <a:extLst>
              <a:ext uri="{FF2B5EF4-FFF2-40B4-BE49-F238E27FC236}">
                <a16:creationId xmlns:a16="http://schemas.microsoft.com/office/drawing/2014/main" id="{822E0DDF-25EB-9848-939E-8D2FB74EA701}"/>
              </a:ext>
            </a:extLst>
          </p:cNvPr>
          <p:cNvSpPr>
            <a:spLocks noGrp="1"/>
          </p:cNvSpPr>
          <p:nvPr>
            <p:ph type="sldNum" sz="quarter" idx="10"/>
          </p:nvPr>
        </p:nvSpPr>
        <p:spPr>
          <a:xfrm>
            <a:off x="8610600" y="6340475"/>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03CFA8-974B-0447-A530-7264BC7D73A8}" type="slidenum">
              <a:rPr kumimoji="0" lang="en-US" altLang="en-US" sz="900" b="0" i="0" u="none" strike="noStrike" kern="1200" cap="none" spc="0" normalizeH="0" baseline="0" noProof="0" smtClean="0">
                <a:ln>
                  <a:noFill/>
                </a:ln>
                <a:solidFill>
                  <a:srgbClr val="9A9A9A"/>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B7F94AEC-555F-649C-BC78-188112110E19}"/>
              </a:ext>
            </a:extLst>
          </p:cNvPr>
          <p:cNvSpPr txBox="1"/>
          <p:nvPr/>
        </p:nvSpPr>
        <p:spPr>
          <a:xfrm>
            <a:off x="838200" y="1646134"/>
            <a:ext cx="10219268" cy="794064"/>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2400" b="1" kern="2400" dirty="0">
                <a:solidFill>
                  <a:srgbClr val="595959"/>
                </a:solidFill>
              </a:rPr>
              <a:t>Savings accounts are intended for building savings for future goals and emergencies.</a:t>
            </a:r>
          </a:p>
        </p:txBody>
      </p:sp>
      <p:graphicFrame>
        <p:nvGraphicFramePr>
          <p:cNvPr id="4" name="Diagram 3">
            <a:extLst>
              <a:ext uri="{FF2B5EF4-FFF2-40B4-BE49-F238E27FC236}">
                <a16:creationId xmlns:a16="http://schemas.microsoft.com/office/drawing/2014/main" id="{9731CF17-F5BE-8173-B834-37A1E5B5F1E5}"/>
              </a:ext>
            </a:extLst>
          </p:cNvPr>
          <p:cNvGraphicFramePr/>
          <p:nvPr>
            <p:extLst>
              <p:ext uri="{D42A27DB-BD31-4B8C-83A1-F6EECF244321}">
                <p14:modId xmlns:p14="http://schemas.microsoft.com/office/powerpoint/2010/main" val="1734637049"/>
              </p:ext>
            </p:extLst>
          </p:nvPr>
        </p:nvGraphicFramePr>
        <p:xfrm>
          <a:off x="838200" y="2601719"/>
          <a:ext cx="10515600" cy="3632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829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F4188D3F-E7E8-40D5-A100-DC7D9DA3164C}"/>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E353CBE7-7B86-4D87-BCCA-CD27E974B2C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1EB2322F-32F7-4D5F-89FA-A2400045CF5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0A1494DD-E3F5-49AA-B369-3E3EAC7530B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7253B1A-A5D6-C9A8-3B35-DB334BD649C8}"/>
              </a:ext>
            </a:extLst>
          </p:cNvPr>
          <p:cNvSpPr>
            <a:spLocks noChangeArrowheads="1"/>
          </p:cNvSpPr>
          <p:nvPr/>
        </p:nvSpPr>
        <p:spPr bwMode="auto">
          <a:xfrm>
            <a:off x="4991346" y="1524000"/>
            <a:ext cx="5521876" cy="5181600"/>
          </a:xfrm>
          <a:prstGeom prst="ellipse">
            <a:avLst/>
          </a:prstGeom>
          <a:solidFill>
            <a:schemeClr val="accent3">
              <a:alpha val="18000"/>
            </a:schemeClr>
          </a:solidFill>
          <a:ln w="25400">
            <a:noFill/>
            <a:prstDash val="sysDash"/>
            <a:round/>
            <a:headEnd/>
            <a:tailEnd/>
          </a:ln>
          <a:effectLst>
            <a:outerShdw sx="999" sy="999" algn="ctr" rotWithShape="0">
              <a:schemeClr val="bg1"/>
            </a:outerShdw>
          </a:effectLst>
        </p:spPr>
        <p:txBody>
          <a:bodyPr wrap="square" anchor="ctr">
            <a:spAutoFit/>
          </a:bodyPr>
          <a:lstStyle/>
          <a:p>
            <a:pPr algn="ctr">
              <a:defRPr/>
            </a:pPr>
            <a:endParaRPr lang="en-US" sz="4500" b="1">
              <a:ln w="0"/>
              <a:solidFill>
                <a:schemeClr val="accent2"/>
              </a:solidFill>
              <a:latin typeface="+mj-lt"/>
              <a:ea typeface="+mn-ea"/>
            </a:endParaRPr>
          </a:p>
        </p:txBody>
      </p:sp>
      <p:sp>
        <p:nvSpPr>
          <p:cNvPr id="30" name="Oval 29">
            <a:extLst>
              <a:ext uri="{FF2B5EF4-FFF2-40B4-BE49-F238E27FC236}">
                <a16:creationId xmlns:a16="http://schemas.microsoft.com/office/drawing/2014/main" id="{383C438C-D756-3A44-9EE5-0FCCBE1B6036}"/>
              </a:ext>
            </a:extLst>
          </p:cNvPr>
          <p:cNvSpPr>
            <a:spLocks noChangeArrowheads="1"/>
          </p:cNvSpPr>
          <p:nvPr/>
        </p:nvSpPr>
        <p:spPr bwMode="auto">
          <a:xfrm>
            <a:off x="1702598" y="1524000"/>
            <a:ext cx="5521876" cy="5181600"/>
          </a:xfrm>
          <a:prstGeom prst="ellipse">
            <a:avLst/>
          </a:prstGeom>
          <a:solidFill>
            <a:schemeClr val="tx2">
              <a:alpha val="18000"/>
            </a:schemeClr>
          </a:solidFill>
          <a:ln w="25400">
            <a:noFill/>
            <a:prstDash val="sysDash"/>
            <a:round/>
            <a:headEnd/>
            <a:tailEnd/>
          </a:ln>
          <a:effectLst>
            <a:outerShdw sx="999" sy="999" algn="ctr" rotWithShape="0">
              <a:schemeClr val="bg1"/>
            </a:outerShdw>
          </a:effectLst>
        </p:spPr>
        <p:txBody>
          <a:bodyPr wrap="square" anchor="ctr">
            <a:spAutoFit/>
          </a:bodyPr>
          <a:lstStyle/>
          <a:p>
            <a:pPr algn="ctr">
              <a:defRPr/>
            </a:pPr>
            <a:endParaRPr lang="en-US" sz="4500" b="1">
              <a:ln w="0"/>
              <a:solidFill>
                <a:schemeClr val="accent2"/>
              </a:solidFill>
              <a:latin typeface="+mj-lt"/>
              <a:ea typeface="+mn-ea"/>
            </a:endParaRPr>
          </a:p>
        </p:txBody>
      </p:sp>
      <p:sp>
        <p:nvSpPr>
          <p:cNvPr id="77827" name="TextBox 14">
            <a:extLst>
              <a:ext uri="{FF2B5EF4-FFF2-40B4-BE49-F238E27FC236}">
                <a16:creationId xmlns:a16="http://schemas.microsoft.com/office/drawing/2014/main" id="{591AEC16-A96C-6843-821F-8D74319BB6A0}"/>
              </a:ext>
            </a:extLst>
          </p:cNvPr>
          <p:cNvSpPr txBox="1">
            <a:spLocks noChangeArrowheads="1"/>
          </p:cNvSpPr>
          <p:nvPr/>
        </p:nvSpPr>
        <p:spPr bwMode="auto">
          <a:xfrm>
            <a:off x="7415276" y="2451892"/>
            <a:ext cx="160813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200" b="1" dirty="0">
                <a:solidFill>
                  <a:schemeClr val="accent3"/>
                </a:solidFill>
                <a:latin typeface="+mj-lt"/>
              </a:rPr>
              <a:t>DEBIT CARD</a:t>
            </a:r>
          </a:p>
        </p:txBody>
      </p:sp>
      <p:sp>
        <p:nvSpPr>
          <p:cNvPr id="15" name="TextBox 14">
            <a:extLst>
              <a:ext uri="{FF2B5EF4-FFF2-40B4-BE49-F238E27FC236}">
                <a16:creationId xmlns:a16="http://schemas.microsoft.com/office/drawing/2014/main" id="{27852E08-3E0C-EE4A-B64E-01369D300CF9}"/>
              </a:ext>
            </a:extLst>
          </p:cNvPr>
          <p:cNvSpPr txBox="1"/>
          <p:nvPr/>
        </p:nvSpPr>
        <p:spPr>
          <a:xfrm>
            <a:off x="2357682" y="2848431"/>
            <a:ext cx="3815452" cy="3011594"/>
          </a:xfrm>
          <a:prstGeom prst="rect">
            <a:avLst/>
          </a:prstGeom>
          <a:noFill/>
          <a:ln w="6350">
            <a:noFill/>
          </a:ln>
        </p:spPr>
        <p:txBody>
          <a:bodyPr wrap="square">
            <a:spAutoFit/>
          </a:bodyPr>
          <a:lstStyle>
            <a:lvl1pPr marL="182563" indent="-182563"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94310" indent="-194310">
              <a:lnSpc>
                <a:spcPct val="95000"/>
              </a:lnSpc>
              <a:spcBef>
                <a:spcPts val="1400"/>
              </a:spcBef>
              <a:buClr>
                <a:schemeClr val="accent2"/>
              </a:buClr>
              <a:buFont typeface="Wingdings" pitchFamily="2" charset="2"/>
              <a:buChar char="§"/>
            </a:pPr>
            <a:r>
              <a:rPr lang="en-US" altLang="en-US" sz="1800" dirty="0">
                <a:solidFill>
                  <a:srgbClr val="595959"/>
                </a:solidFill>
                <a:latin typeface="+mj-lt"/>
              </a:rPr>
              <a:t>Money borrowed; repaid later</a:t>
            </a:r>
          </a:p>
          <a:p>
            <a:pPr marL="194310" indent="-194310">
              <a:lnSpc>
                <a:spcPct val="95000"/>
              </a:lnSpc>
              <a:spcBef>
                <a:spcPts val="1400"/>
              </a:spcBef>
              <a:buClr>
                <a:schemeClr val="accent2"/>
              </a:buClr>
              <a:buFont typeface="Wingdings" pitchFamily="2" charset="2"/>
              <a:buChar char="§"/>
            </a:pPr>
            <a:r>
              <a:rPr lang="en-US" altLang="en-US" sz="1800" b="1" dirty="0">
                <a:solidFill>
                  <a:srgbClr val="595959"/>
                </a:solidFill>
                <a:latin typeface="+mj-lt"/>
              </a:rPr>
              <a:t>Great for emergencies</a:t>
            </a:r>
          </a:p>
          <a:p>
            <a:pPr marL="194310" indent="-194310">
              <a:lnSpc>
                <a:spcPct val="95000"/>
              </a:lnSpc>
              <a:spcBef>
                <a:spcPts val="1400"/>
              </a:spcBef>
              <a:buClr>
                <a:schemeClr val="accent2"/>
              </a:buClr>
              <a:buFont typeface="Wingdings" pitchFamily="2" charset="2"/>
              <a:buChar char="§"/>
            </a:pPr>
            <a:r>
              <a:rPr lang="en-US" altLang="en-US" sz="1800" b="1" dirty="0">
                <a:solidFill>
                  <a:srgbClr val="595959"/>
                </a:solidFill>
                <a:latin typeface="+mj-lt"/>
              </a:rPr>
              <a:t>Extra perks</a:t>
            </a:r>
          </a:p>
          <a:p>
            <a:pPr marL="194310" indent="-194310">
              <a:lnSpc>
                <a:spcPct val="95000"/>
              </a:lnSpc>
              <a:spcBef>
                <a:spcPts val="1400"/>
              </a:spcBef>
              <a:buClr>
                <a:schemeClr val="accent2"/>
              </a:buClr>
              <a:buFont typeface="Wingdings" pitchFamily="2" charset="2"/>
              <a:buChar char="§"/>
            </a:pPr>
            <a:r>
              <a:rPr lang="en-US" altLang="en-US" sz="1800" dirty="0">
                <a:solidFill>
                  <a:srgbClr val="595959"/>
                </a:solidFill>
                <a:latin typeface="+mj-lt"/>
              </a:rPr>
              <a:t>Pay interest</a:t>
            </a:r>
          </a:p>
          <a:p>
            <a:pPr marL="194310" indent="-194310">
              <a:lnSpc>
                <a:spcPct val="95000"/>
              </a:lnSpc>
              <a:spcBef>
                <a:spcPts val="1400"/>
              </a:spcBef>
              <a:buClr>
                <a:schemeClr val="accent2"/>
              </a:buClr>
              <a:buFont typeface="Wingdings" pitchFamily="2" charset="2"/>
              <a:buChar char="§"/>
            </a:pPr>
            <a:r>
              <a:rPr lang="en-US" altLang="en-US" sz="1800" dirty="0">
                <a:solidFill>
                  <a:srgbClr val="595959"/>
                </a:solidFill>
                <a:latin typeface="+mj-lt"/>
              </a:rPr>
              <a:t>Late fees</a:t>
            </a:r>
          </a:p>
          <a:p>
            <a:pPr marL="194310" indent="-194310">
              <a:lnSpc>
                <a:spcPct val="95000"/>
              </a:lnSpc>
              <a:spcBef>
                <a:spcPts val="1400"/>
              </a:spcBef>
              <a:buClr>
                <a:schemeClr val="accent2"/>
              </a:buClr>
              <a:buFont typeface="Wingdings" pitchFamily="2" charset="2"/>
              <a:buChar char="§"/>
            </a:pPr>
            <a:r>
              <a:rPr lang="en-US" altLang="en-US" sz="1800" dirty="0">
                <a:solidFill>
                  <a:srgbClr val="595959"/>
                </a:solidFill>
                <a:latin typeface="+mj-lt"/>
              </a:rPr>
              <a:t>Impacts credit score, +/-</a:t>
            </a:r>
          </a:p>
          <a:p>
            <a:pPr marL="194310" indent="-194310">
              <a:lnSpc>
                <a:spcPct val="95000"/>
              </a:lnSpc>
              <a:spcBef>
                <a:spcPts val="1400"/>
              </a:spcBef>
              <a:buClr>
                <a:schemeClr val="accent2"/>
              </a:buClr>
              <a:buFont typeface="Wingdings" pitchFamily="2" charset="2"/>
              <a:buChar char="§"/>
            </a:pPr>
            <a:r>
              <a:rPr lang="en-US" altLang="en-US" sz="1800" dirty="0">
                <a:solidFill>
                  <a:srgbClr val="595959"/>
                </a:solidFill>
                <a:latin typeface="+mj-lt"/>
              </a:rPr>
              <a:t>May cause unnecessary debt</a:t>
            </a:r>
          </a:p>
        </p:txBody>
      </p:sp>
      <p:sp>
        <p:nvSpPr>
          <p:cNvPr id="17" name="TextBox 16">
            <a:extLst>
              <a:ext uri="{FF2B5EF4-FFF2-40B4-BE49-F238E27FC236}">
                <a16:creationId xmlns:a16="http://schemas.microsoft.com/office/drawing/2014/main" id="{3ACDD623-C98A-4B4F-BFA0-C7BC21DA05F0}"/>
              </a:ext>
            </a:extLst>
          </p:cNvPr>
          <p:cNvSpPr txBox="1"/>
          <p:nvPr/>
        </p:nvSpPr>
        <p:spPr>
          <a:xfrm>
            <a:off x="4796335" y="3157537"/>
            <a:ext cx="2590800" cy="1685925"/>
          </a:xfrm>
          <a:prstGeom prst="rect">
            <a:avLst/>
          </a:prstGeom>
          <a:noFill/>
          <a:ln w="6350">
            <a:noFill/>
          </a:ln>
        </p:spPr>
        <p:txBody>
          <a:bodyPr>
            <a:spAutoFit/>
          </a:bodyPr>
          <a:lstStyle>
            <a:lvl1pPr marL="182563" indent="-182563"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94310" indent="-194310" algn="ctr">
              <a:lnSpc>
                <a:spcPct val="95000"/>
              </a:lnSpc>
              <a:spcBef>
                <a:spcPts val="1400"/>
              </a:spcBef>
              <a:buClr>
                <a:schemeClr val="accent2"/>
              </a:buClr>
              <a:buFont typeface="Wingdings" pitchFamily="2" charset="2"/>
              <a:buChar char="§"/>
            </a:pPr>
            <a:r>
              <a:rPr lang="en-US" altLang="en-US" sz="1800" b="1" dirty="0">
                <a:solidFill>
                  <a:srgbClr val="595959"/>
                </a:solidFill>
                <a:latin typeface="+mj-lt"/>
              </a:rPr>
              <a:t>Convenient</a:t>
            </a:r>
          </a:p>
          <a:p>
            <a:pPr marL="194310" indent="-194310" algn="ctr">
              <a:lnSpc>
                <a:spcPct val="95000"/>
              </a:lnSpc>
              <a:spcBef>
                <a:spcPts val="1400"/>
              </a:spcBef>
              <a:buClr>
                <a:schemeClr val="accent2"/>
              </a:buClr>
              <a:buFont typeface="Wingdings" pitchFamily="2" charset="2"/>
              <a:buChar char="§"/>
            </a:pPr>
            <a:r>
              <a:rPr lang="en-US" altLang="en-US" sz="1800" b="1" dirty="0">
                <a:solidFill>
                  <a:srgbClr val="595959"/>
                </a:solidFill>
                <a:latin typeface="+mj-lt"/>
              </a:rPr>
              <a:t>Secure</a:t>
            </a:r>
          </a:p>
          <a:p>
            <a:pPr marL="194310" indent="-194310" algn="ctr">
              <a:lnSpc>
                <a:spcPct val="95000"/>
              </a:lnSpc>
              <a:spcBef>
                <a:spcPts val="1400"/>
              </a:spcBef>
              <a:buClr>
                <a:schemeClr val="accent2"/>
              </a:buClr>
              <a:buFont typeface="Wingdings" pitchFamily="2" charset="2"/>
              <a:buChar char="§"/>
            </a:pPr>
            <a:r>
              <a:rPr lang="en-US" altLang="en-US" sz="1800" b="1" dirty="0">
                <a:solidFill>
                  <a:srgbClr val="595959"/>
                </a:solidFill>
                <a:latin typeface="+mj-lt"/>
              </a:rPr>
              <a:t>Replaces cash</a:t>
            </a:r>
          </a:p>
          <a:p>
            <a:pPr marL="194310" indent="-194310" algn="ctr">
              <a:lnSpc>
                <a:spcPct val="95000"/>
              </a:lnSpc>
              <a:spcBef>
                <a:spcPts val="1400"/>
              </a:spcBef>
              <a:buClr>
                <a:schemeClr val="accent2"/>
              </a:buClr>
              <a:buFont typeface="Wingdings" pitchFamily="2" charset="2"/>
              <a:buChar char="§"/>
            </a:pPr>
            <a:r>
              <a:rPr lang="en-US" altLang="en-US" sz="1800" b="1" dirty="0">
                <a:solidFill>
                  <a:srgbClr val="595959"/>
                </a:solidFill>
                <a:latin typeface="+mj-lt"/>
              </a:rPr>
              <a:t>Fraud protection</a:t>
            </a:r>
          </a:p>
        </p:txBody>
      </p:sp>
      <p:sp>
        <p:nvSpPr>
          <p:cNvPr id="19" name="TextBox 18">
            <a:extLst>
              <a:ext uri="{FF2B5EF4-FFF2-40B4-BE49-F238E27FC236}">
                <a16:creationId xmlns:a16="http://schemas.microsoft.com/office/drawing/2014/main" id="{061288DC-67FA-E34C-AE7F-E58074E01F63}"/>
              </a:ext>
            </a:extLst>
          </p:cNvPr>
          <p:cNvSpPr txBox="1"/>
          <p:nvPr/>
        </p:nvSpPr>
        <p:spPr>
          <a:xfrm>
            <a:off x="7415276" y="2848431"/>
            <a:ext cx="2743200" cy="2915670"/>
          </a:xfrm>
          <a:prstGeom prst="rect">
            <a:avLst/>
          </a:prstGeom>
          <a:noFill/>
          <a:ln w="6350">
            <a:noFill/>
          </a:ln>
        </p:spPr>
        <p:txBody>
          <a:bodyPr wrap="square">
            <a:spAutoFit/>
          </a:bodyPr>
          <a:lstStyle>
            <a:lvl1pPr marL="182563" indent="-182563"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194310" indent="-194310">
              <a:lnSpc>
                <a:spcPct val="95000"/>
              </a:lnSpc>
              <a:spcBef>
                <a:spcPts val="1400"/>
              </a:spcBef>
              <a:buClr>
                <a:schemeClr val="accent2"/>
              </a:buClr>
              <a:buFont typeface="Wingdings" pitchFamily="2" charset="2"/>
              <a:buChar char="§"/>
            </a:pPr>
            <a:r>
              <a:rPr lang="en-US" altLang="en-US" sz="1800" dirty="0">
                <a:solidFill>
                  <a:srgbClr val="595959"/>
                </a:solidFill>
                <a:latin typeface="+mj-lt"/>
              </a:rPr>
              <a:t>Your money</a:t>
            </a:r>
          </a:p>
          <a:p>
            <a:pPr marL="194310" indent="-194310">
              <a:lnSpc>
                <a:spcPct val="95000"/>
              </a:lnSpc>
              <a:spcBef>
                <a:spcPts val="1400"/>
              </a:spcBef>
              <a:buClr>
                <a:schemeClr val="accent2"/>
              </a:buClr>
              <a:buFont typeface="Wingdings" pitchFamily="2" charset="2"/>
              <a:buChar char="§"/>
            </a:pPr>
            <a:r>
              <a:rPr lang="en-US" altLang="en-US" sz="1800" b="1" dirty="0">
                <a:solidFill>
                  <a:srgbClr val="595959"/>
                </a:solidFill>
                <a:latin typeface="+mj-lt"/>
              </a:rPr>
              <a:t>Cash from ATM</a:t>
            </a:r>
          </a:p>
          <a:p>
            <a:pPr marL="194310" indent="-194310">
              <a:lnSpc>
                <a:spcPct val="95000"/>
              </a:lnSpc>
              <a:spcBef>
                <a:spcPts val="1400"/>
              </a:spcBef>
              <a:buClr>
                <a:schemeClr val="accent2"/>
              </a:buClr>
              <a:buFont typeface="Wingdings" pitchFamily="2" charset="2"/>
              <a:buChar char="§"/>
            </a:pPr>
            <a:r>
              <a:rPr lang="en-US" altLang="en-US" sz="1800" dirty="0">
                <a:solidFill>
                  <a:srgbClr val="595959"/>
                </a:solidFill>
                <a:latin typeface="+mj-lt"/>
              </a:rPr>
              <a:t>Money automatically withdrawn from account</a:t>
            </a:r>
          </a:p>
          <a:p>
            <a:pPr marL="194310" indent="-194310">
              <a:lnSpc>
                <a:spcPct val="95000"/>
              </a:lnSpc>
              <a:spcBef>
                <a:spcPts val="1400"/>
              </a:spcBef>
              <a:buClr>
                <a:schemeClr val="accent2"/>
              </a:buClr>
              <a:buFont typeface="Wingdings" pitchFamily="2" charset="2"/>
              <a:buChar char="§"/>
            </a:pPr>
            <a:r>
              <a:rPr lang="en-US" altLang="en-US" sz="1800" dirty="0">
                <a:solidFill>
                  <a:srgbClr val="595959"/>
                </a:solidFill>
                <a:latin typeface="+mj-lt"/>
              </a:rPr>
              <a:t>Card declined if not enough money in account (and opt out of overdraft)</a:t>
            </a:r>
          </a:p>
          <a:p>
            <a:pPr marL="194310" indent="-194310">
              <a:lnSpc>
                <a:spcPct val="95000"/>
              </a:lnSpc>
              <a:spcBef>
                <a:spcPts val="1400"/>
              </a:spcBef>
              <a:buClr>
                <a:schemeClr val="accent2"/>
              </a:buClr>
              <a:buFont typeface="Wingdings" pitchFamily="2" charset="2"/>
              <a:buChar char="§"/>
            </a:pPr>
            <a:r>
              <a:rPr lang="en-US" altLang="en-US" sz="1800" b="1" dirty="0">
                <a:solidFill>
                  <a:srgbClr val="595959"/>
                </a:solidFill>
                <a:latin typeface="+mj-lt"/>
              </a:rPr>
              <a:t>No interest</a:t>
            </a:r>
          </a:p>
        </p:txBody>
      </p:sp>
      <p:sp>
        <p:nvSpPr>
          <p:cNvPr id="21" name="TextBox 20">
            <a:extLst>
              <a:ext uri="{FF2B5EF4-FFF2-40B4-BE49-F238E27FC236}">
                <a16:creationId xmlns:a16="http://schemas.microsoft.com/office/drawing/2014/main" id="{D110BA01-6FA9-9D4F-A4C2-C56B5CEE6681}"/>
              </a:ext>
            </a:extLst>
          </p:cNvPr>
          <p:cNvSpPr txBox="1"/>
          <p:nvPr/>
        </p:nvSpPr>
        <p:spPr>
          <a:xfrm>
            <a:off x="2357681" y="2451892"/>
            <a:ext cx="2817157" cy="417512"/>
          </a:xfrm>
          <a:prstGeom prst="rect">
            <a:avLst/>
          </a:prstGeom>
          <a:noFill/>
          <a:ln w="6350">
            <a:noFill/>
          </a:ln>
        </p:spPr>
        <p:txBody>
          <a:bodyPr wrap="square">
            <a:spAutoFit/>
          </a:bodyPr>
          <a:lstStyle>
            <a:lvl1pPr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95000"/>
              </a:lnSpc>
              <a:spcBef>
                <a:spcPts val="1400"/>
              </a:spcBef>
              <a:buClr>
                <a:srgbClr val="DA5521"/>
              </a:buClr>
            </a:pPr>
            <a:r>
              <a:rPr lang="en-US" altLang="en-US" sz="2200" b="1" dirty="0">
                <a:solidFill>
                  <a:schemeClr val="tx2"/>
                </a:solidFill>
                <a:latin typeface="+mj-lt"/>
              </a:rPr>
              <a:t>CREDIT CARD</a:t>
            </a:r>
          </a:p>
        </p:txBody>
      </p:sp>
      <p:sp>
        <p:nvSpPr>
          <p:cNvPr id="24" name="Dodecagon 23">
            <a:extLst>
              <a:ext uri="{FF2B5EF4-FFF2-40B4-BE49-F238E27FC236}">
                <a16:creationId xmlns:a16="http://schemas.microsoft.com/office/drawing/2014/main" id="{C63D913C-5540-9641-BCD4-8E096925C8B2}"/>
              </a:ext>
            </a:extLst>
          </p:cNvPr>
          <p:cNvSpPr>
            <a:spLocks noChangeArrowheads="1"/>
          </p:cNvSpPr>
          <p:nvPr/>
        </p:nvSpPr>
        <p:spPr bwMode="auto">
          <a:xfrm>
            <a:off x="4876800" y="2667000"/>
            <a:ext cx="2895600" cy="2667000"/>
          </a:xfrm>
          <a:custGeom>
            <a:avLst/>
            <a:gdLst>
              <a:gd name="T0" fmla="*/ 2507643 w 2895600"/>
              <a:gd name="T1" fmla="*/ 357329 h 2667000"/>
              <a:gd name="T2" fmla="*/ 2895600 w 2895600"/>
              <a:gd name="T3" fmla="*/ 976171 h 2667000"/>
              <a:gd name="T4" fmla="*/ 2895600 w 2895600"/>
              <a:gd name="T5" fmla="*/ 1690829 h 2667000"/>
              <a:gd name="T6" fmla="*/ 2507643 w 2895600"/>
              <a:gd name="T7" fmla="*/ 2309671 h 2667000"/>
              <a:gd name="T8" fmla="*/ 1835757 w 2895600"/>
              <a:gd name="T9" fmla="*/ 2667000 h 2667000"/>
              <a:gd name="T10" fmla="*/ 1059843 w 2895600"/>
              <a:gd name="T11" fmla="*/ 2667000 h 2667000"/>
              <a:gd name="T12" fmla="*/ 387957 w 2895600"/>
              <a:gd name="T13" fmla="*/ 2309671 h 2667000"/>
              <a:gd name="T14" fmla="*/ 0 w 2895600"/>
              <a:gd name="T15" fmla="*/ 1690829 h 2667000"/>
              <a:gd name="T16" fmla="*/ 0 w 2895600"/>
              <a:gd name="T17" fmla="*/ 976171 h 2667000"/>
              <a:gd name="T18" fmla="*/ 387957 w 2895600"/>
              <a:gd name="T19" fmla="*/ 357329 h 2667000"/>
              <a:gd name="T20" fmla="*/ 1059843 w 2895600"/>
              <a:gd name="T21" fmla="*/ 0 h 2667000"/>
              <a:gd name="T22" fmla="*/ 1835757 w 2895600"/>
              <a:gd name="T23" fmla="*/ 0 h 2667000"/>
              <a:gd name="T24" fmla="*/ 0 60000 65536"/>
              <a:gd name="T25" fmla="*/ 0 60000 65536"/>
              <a:gd name="T26" fmla="*/ 0 60000 65536"/>
              <a:gd name="T27" fmla="*/ 0 60000 65536"/>
              <a:gd name="T28" fmla="*/ 1 60000 65536"/>
              <a:gd name="T29" fmla="*/ 1 60000 65536"/>
              <a:gd name="T30" fmla="*/ 2 60000 65536"/>
              <a:gd name="T31" fmla="*/ 2 60000 65536"/>
              <a:gd name="T32" fmla="*/ 2 60000 65536"/>
              <a:gd name="T33" fmla="*/ 2 60000 65536"/>
              <a:gd name="T34" fmla="*/ 3 60000 65536"/>
              <a:gd name="T35" fmla="*/ 3 60000 65536"/>
              <a:gd name="T36" fmla="*/ 387957 w 2895600"/>
              <a:gd name="T37" fmla="*/ 357329 h 2667000"/>
              <a:gd name="T38" fmla="*/ 2507643 w 2895600"/>
              <a:gd name="T39" fmla="*/ 2309671 h 26670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95600" h="2667000">
                <a:moveTo>
                  <a:pt x="0" y="976171"/>
                </a:moveTo>
                <a:lnTo>
                  <a:pt x="387957" y="357329"/>
                </a:lnTo>
                <a:lnTo>
                  <a:pt x="1059843" y="0"/>
                </a:lnTo>
                <a:lnTo>
                  <a:pt x="1835757" y="0"/>
                </a:lnTo>
                <a:lnTo>
                  <a:pt x="2507643" y="357329"/>
                </a:lnTo>
                <a:lnTo>
                  <a:pt x="2895600" y="976171"/>
                </a:lnTo>
                <a:lnTo>
                  <a:pt x="2895600" y="1690829"/>
                </a:lnTo>
                <a:lnTo>
                  <a:pt x="2507643" y="2309671"/>
                </a:lnTo>
                <a:lnTo>
                  <a:pt x="1835757" y="2667000"/>
                </a:lnTo>
                <a:lnTo>
                  <a:pt x="1059843" y="2667000"/>
                </a:lnTo>
                <a:lnTo>
                  <a:pt x="387957" y="2309671"/>
                </a:lnTo>
                <a:lnTo>
                  <a:pt x="0" y="1690829"/>
                </a:lnTo>
                <a:close/>
              </a:path>
            </a:pathLst>
          </a:custGeom>
          <a:noFill/>
          <a:ln>
            <a:noFill/>
          </a:ln>
          <a:effectLst>
            <a:outerShdw sx="999" sy="999"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defRPr/>
            </a:pPr>
            <a:endParaRPr lang="en-US" sz="4500" b="1">
              <a:ln w="0"/>
              <a:solidFill>
                <a:schemeClr val="accent2"/>
              </a:solidFill>
              <a:latin typeface="+mj-lt"/>
              <a:ea typeface="+mn-ea"/>
            </a:endParaRPr>
          </a:p>
        </p:txBody>
      </p:sp>
      <p:sp>
        <p:nvSpPr>
          <p:cNvPr id="3" name="Title 2">
            <a:extLst>
              <a:ext uri="{FF2B5EF4-FFF2-40B4-BE49-F238E27FC236}">
                <a16:creationId xmlns:a16="http://schemas.microsoft.com/office/drawing/2014/main" id="{EBC3D085-31DF-F947-867E-1DD4EA6525CA}"/>
              </a:ext>
            </a:extLst>
          </p:cNvPr>
          <p:cNvSpPr>
            <a:spLocks noGrp="1"/>
          </p:cNvSpPr>
          <p:nvPr>
            <p:ph type="title"/>
          </p:nvPr>
        </p:nvSpPr>
        <p:spPr/>
        <p:txBody>
          <a:bodyPr anchor="ctr"/>
          <a:lstStyle/>
          <a:p>
            <a:r>
              <a:rPr lang="en-US" altLang="en-US" dirty="0">
                <a:latin typeface="Arial Narrow" panose="020B0604020202020204" pitchFamily="34" charset="0"/>
              </a:rPr>
              <a:t>Credit Card/Debit Card</a:t>
            </a:r>
            <a:endParaRPr lang="en-US" dirty="0"/>
          </a:p>
        </p:txBody>
      </p:sp>
      <p:sp>
        <p:nvSpPr>
          <p:cNvPr id="16" name="Slide Number Placeholder 3">
            <a:extLst>
              <a:ext uri="{FF2B5EF4-FFF2-40B4-BE49-F238E27FC236}">
                <a16:creationId xmlns:a16="http://schemas.microsoft.com/office/drawing/2014/main" id="{C18D66F9-EB85-3F46-BD04-A9CCC307D122}"/>
              </a:ext>
            </a:extLst>
          </p:cNvPr>
          <p:cNvSpPr>
            <a:spLocks noGrp="1"/>
          </p:cNvSpPr>
          <p:nvPr>
            <p:ph type="sldNum" sz="quarter" idx="10"/>
          </p:nvPr>
        </p:nvSpPr>
        <p:spPr>
          <a:xfrm>
            <a:off x="8610600" y="6340475"/>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03CFA8-974B-0447-A530-7264BC7D73A8}" type="slidenum">
              <a:rPr kumimoji="0" lang="en-US" altLang="en-US" sz="900" b="0" i="0" u="none" strike="noStrike" kern="1200" cap="none" spc="0" normalizeH="0" baseline="0" noProof="0" smtClean="0">
                <a:ln>
                  <a:noFill/>
                </a:ln>
                <a:solidFill>
                  <a:srgbClr val="9A9A9A"/>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33594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C34E083-6F64-A647-BE15-9351493BBCFD}"/>
              </a:ext>
            </a:extLst>
          </p:cNvPr>
          <p:cNvSpPr>
            <a:spLocks noGrp="1"/>
          </p:cNvSpPr>
          <p:nvPr>
            <p:ph idx="1"/>
          </p:nvPr>
        </p:nvSpPr>
        <p:spPr>
          <a:xfrm>
            <a:off x="838200" y="1700213"/>
            <a:ext cx="3969327" cy="4662487"/>
          </a:xfrm>
        </p:spPr>
        <p:txBody>
          <a:bodyPr/>
          <a:lstStyle/>
          <a:p>
            <a:pPr marL="0" indent="0" eaLnBrk="1" hangingPunct="1">
              <a:buNone/>
            </a:pPr>
            <a:r>
              <a:rPr lang="en-US" altLang="en-US" b="1" dirty="0">
                <a:latin typeface="+mj-lt"/>
              </a:rPr>
              <a:t>PREPAID CARDS</a:t>
            </a:r>
          </a:p>
          <a:p>
            <a:pPr eaLnBrk="1" hangingPunct="1">
              <a:spcBef>
                <a:spcPts val="600"/>
              </a:spcBef>
              <a:buClr>
                <a:schemeClr val="accent2"/>
              </a:buClr>
              <a:buFont typeface="Arial" panose="020B0604020202020204" pitchFamily="34" charset="0"/>
              <a:buChar char="•"/>
            </a:pPr>
            <a:r>
              <a:rPr lang="en-US" altLang="en-US" dirty="0"/>
              <a:t>Can use to shop</a:t>
            </a:r>
          </a:p>
          <a:p>
            <a:pPr eaLnBrk="1" hangingPunct="1">
              <a:spcBef>
                <a:spcPts val="600"/>
              </a:spcBef>
              <a:buClr>
                <a:schemeClr val="accent2"/>
              </a:buClr>
              <a:buFont typeface="Arial" panose="020B0604020202020204" pitchFamily="34" charset="0"/>
              <a:buChar char="•"/>
            </a:pPr>
            <a:r>
              <a:rPr lang="en-US" altLang="en-US" dirty="0"/>
              <a:t>You load money on it</a:t>
            </a:r>
          </a:p>
          <a:p>
            <a:pPr marL="0" indent="0" eaLnBrk="1" hangingPunct="1">
              <a:spcBef>
                <a:spcPts val="600"/>
              </a:spcBef>
              <a:buNone/>
            </a:pPr>
            <a:endParaRPr lang="en-US" altLang="en-US" b="1" dirty="0"/>
          </a:p>
          <a:p>
            <a:pPr marL="0" indent="0" eaLnBrk="1" hangingPunct="1">
              <a:spcBef>
                <a:spcPts val="600"/>
              </a:spcBef>
              <a:buNone/>
            </a:pPr>
            <a:r>
              <a:rPr lang="en-US" altLang="en-US" b="1" dirty="0">
                <a:latin typeface="+mj-lt"/>
              </a:rPr>
              <a:t>ATM CARDS</a:t>
            </a:r>
          </a:p>
          <a:p>
            <a:pPr eaLnBrk="1" hangingPunct="1">
              <a:spcBef>
                <a:spcPts val="600"/>
              </a:spcBef>
              <a:buClr>
                <a:schemeClr val="accent2"/>
              </a:buClr>
              <a:buFont typeface="Arial" panose="020B0604020202020204" pitchFamily="34" charset="0"/>
              <a:buChar char="•"/>
            </a:pPr>
            <a:r>
              <a:rPr lang="en-US" altLang="en-US" dirty="0"/>
              <a:t>Can only use at bank or credit union</a:t>
            </a:r>
          </a:p>
          <a:p>
            <a:pPr eaLnBrk="1" hangingPunct="1">
              <a:spcBef>
                <a:spcPts val="600"/>
              </a:spcBef>
              <a:buClr>
                <a:schemeClr val="accent2"/>
              </a:buClr>
              <a:buFont typeface="Arial" panose="020B0604020202020204" pitchFamily="34" charset="0"/>
              <a:buChar char="•"/>
            </a:pPr>
            <a:r>
              <a:rPr lang="en-US" altLang="en-US" dirty="0"/>
              <a:t>Cannot use at stores</a:t>
            </a:r>
          </a:p>
          <a:p>
            <a:pPr eaLnBrk="1" hangingPunct="1">
              <a:spcBef>
                <a:spcPts val="600"/>
              </a:spcBef>
              <a:buClr>
                <a:schemeClr val="accent2"/>
              </a:buClr>
              <a:buFont typeface="Arial" panose="020B0604020202020204" pitchFamily="34" charset="0"/>
              <a:buChar char="•"/>
            </a:pPr>
            <a:endParaRPr lang="en-US" altLang="en-US" dirty="0"/>
          </a:p>
          <a:p>
            <a:endParaRPr lang="en-US" dirty="0"/>
          </a:p>
        </p:txBody>
      </p:sp>
      <p:sp>
        <p:nvSpPr>
          <p:cNvPr id="3" name="Hexagon 2">
            <a:extLst>
              <a:ext uri="{FF2B5EF4-FFF2-40B4-BE49-F238E27FC236}">
                <a16:creationId xmlns:a16="http://schemas.microsoft.com/office/drawing/2014/main" id="{EA201B3D-340D-D74B-8B5B-513443808E27}"/>
              </a:ext>
            </a:extLst>
          </p:cNvPr>
          <p:cNvSpPr/>
          <p:nvPr/>
        </p:nvSpPr>
        <p:spPr>
          <a:xfrm>
            <a:off x="6832600" y="1989324"/>
            <a:ext cx="3556000" cy="3210205"/>
          </a:xfrm>
          <a:prstGeom prst="hexagon">
            <a:avLst/>
          </a:prstGeom>
          <a:solidFill>
            <a:schemeClr val="accent2"/>
          </a:solidFill>
          <a:ln w="47625" cap="flat" cmpd="sng" algn="ctr">
            <a:solidFill>
              <a:schemeClr val="accent3"/>
            </a:solidFill>
            <a:prstDash val="solid"/>
            <a:miter lim="800000"/>
            <a:headEnd type="none" w="med" len="med"/>
            <a:tailEnd type="none" w="med" len="med"/>
          </a:ln>
          <a:effectLst>
            <a:outerShdw blurRad="38100" dist="25400" dir="2700000" algn="tl" rotWithShape="0">
              <a:prstClr val="black">
                <a:alpha val="10205"/>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solidFill>
                  <a:schemeClr val="bg1"/>
                </a:solidFill>
                <a:latin typeface="+mj-lt"/>
              </a:rPr>
              <a:t>Must report lost or stolen cards ASAP!!</a:t>
            </a:r>
          </a:p>
        </p:txBody>
      </p:sp>
      <p:sp>
        <p:nvSpPr>
          <p:cNvPr id="2" name="Title 1">
            <a:extLst>
              <a:ext uri="{FF2B5EF4-FFF2-40B4-BE49-F238E27FC236}">
                <a16:creationId xmlns:a16="http://schemas.microsoft.com/office/drawing/2014/main" id="{982609C5-14B7-7442-8130-0CE87C07F7F5}"/>
              </a:ext>
            </a:extLst>
          </p:cNvPr>
          <p:cNvSpPr>
            <a:spLocks noGrp="1"/>
          </p:cNvSpPr>
          <p:nvPr>
            <p:ph type="title"/>
          </p:nvPr>
        </p:nvSpPr>
        <p:spPr/>
        <p:txBody>
          <a:bodyPr lIns="0" rIns="0">
            <a:normAutofit/>
          </a:bodyPr>
          <a:lstStyle/>
          <a:p>
            <a:r>
              <a:rPr lang="en-US" dirty="0"/>
              <a:t>Cards You Carry</a:t>
            </a:r>
          </a:p>
        </p:txBody>
      </p:sp>
      <p:sp>
        <p:nvSpPr>
          <p:cNvPr id="11" name="Slide Number Placeholder 3">
            <a:extLst>
              <a:ext uri="{FF2B5EF4-FFF2-40B4-BE49-F238E27FC236}">
                <a16:creationId xmlns:a16="http://schemas.microsoft.com/office/drawing/2014/main" id="{D0FCBA3E-6B09-D143-8210-0ACA2A612761}"/>
              </a:ext>
            </a:extLst>
          </p:cNvPr>
          <p:cNvSpPr>
            <a:spLocks noGrp="1"/>
          </p:cNvSpPr>
          <p:nvPr>
            <p:ph type="sldNum" sz="quarter" idx="10"/>
          </p:nvPr>
        </p:nvSpPr>
        <p:spPr>
          <a:xfrm>
            <a:off x="8610600" y="6340475"/>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03CFA8-974B-0447-A530-7264BC7D73A8}" type="slidenum">
              <a:rPr kumimoji="0" lang="en-US" altLang="en-US" sz="900" b="0" i="0" u="none" strike="noStrike" kern="1200" cap="none" spc="0" normalizeH="0" baseline="0" noProof="0" smtClean="0">
                <a:ln>
                  <a:noFill/>
                </a:ln>
                <a:solidFill>
                  <a:srgbClr val="9A9A9A"/>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52D406D-3870-140A-E730-8CBE6B67B9E5}"/>
              </a:ext>
            </a:extLst>
          </p:cNvPr>
          <p:cNvSpPr/>
          <p:nvPr/>
        </p:nvSpPr>
        <p:spPr>
          <a:xfrm>
            <a:off x="7113267" y="1803938"/>
            <a:ext cx="3810000" cy="4530284"/>
          </a:xfrm>
          <a:prstGeom prst="rect">
            <a:avLst/>
          </a:prstGeom>
          <a:solidFill>
            <a:schemeClr val="bg2"/>
          </a:solidFill>
          <a:effectLst>
            <a:outerShdw sx="1000" sy="1000" algn="ctr" rotWithShape="0">
              <a:schemeClr val="bg1"/>
            </a:outerShdw>
          </a:effectLst>
        </p:spPr>
        <p:txBody>
          <a:bodyPr wrap="square" lIns="91440" tIns="45720" rIns="91440" bIns="45720" rtlCol="0" anchor="ctr">
            <a:noAutofit/>
          </a:bodyPr>
          <a:lstStyle/>
          <a:p>
            <a:pPr algn="ctr"/>
            <a:endParaRPr lang="en-US" sz="4500" b="1" cap="none" spc="0" dirty="0">
              <a:ln w="0"/>
              <a:solidFill>
                <a:schemeClr val="accent2"/>
              </a:solidFill>
              <a:latin typeface="+mj-lt"/>
            </a:endParaRPr>
          </a:p>
        </p:txBody>
      </p:sp>
      <p:sp>
        <p:nvSpPr>
          <p:cNvPr id="3" name="Title 2">
            <a:extLst>
              <a:ext uri="{FF2B5EF4-FFF2-40B4-BE49-F238E27FC236}">
                <a16:creationId xmlns:a16="http://schemas.microsoft.com/office/drawing/2014/main" id="{84934C79-C5C8-C742-98E3-09CAF484C673}"/>
              </a:ext>
            </a:extLst>
          </p:cNvPr>
          <p:cNvSpPr>
            <a:spLocks noGrp="1"/>
          </p:cNvSpPr>
          <p:nvPr>
            <p:ph type="title"/>
          </p:nvPr>
        </p:nvSpPr>
        <p:spPr>
          <a:xfrm>
            <a:off x="838200" y="495300"/>
            <a:ext cx="10515600" cy="865188"/>
          </a:xfrm>
        </p:spPr>
        <p:txBody>
          <a:bodyPr vert="horz" lIns="0" tIns="45720" rIns="91440" bIns="45720" rtlCol="0" anchor="ctr" anchorCtr="0">
            <a:normAutofit/>
          </a:bodyPr>
          <a:lstStyle/>
          <a:p>
            <a:r>
              <a:rPr lang="en-US" b="1" kern="2200" spc="30">
                <a:latin typeface="+mj-lt"/>
                <a:ea typeface="ＭＳ Ｐゴシック" panose="020B0600070205080204" pitchFamily="34" charset="-128"/>
                <a:cs typeface="+mj-cs"/>
              </a:rPr>
              <a:t>Other Financial Service Providers</a:t>
            </a:r>
          </a:p>
        </p:txBody>
      </p:sp>
      <p:sp>
        <p:nvSpPr>
          <p:cNvPr id="5" name="TextBox 4">
            <a:extLst>
              <a:ext uri="{FF2B5EF4-FFF2-40B4-BE49-F238E27FC236}">
                <a16:creationId xmlns:a16="http://schemas.microsoft.com/office/drawing/2014/main" id="{E9DC31E2-D94B-C4D0-8F9E-577A383472D0}"/>
              </a:ext>
            </a:extLst>
          </p:cNvPr>
          <p:cNvSpPr txBox="1"/>
          <p:nvPr/>
        </p:nvSpPr>
        <p:spPr bwMode="auto">
          <a:xfrm>
            <a:off x="838200" y="1645920"/>
            <a:ext cx="5463674" cy="4663439"/>
          </a:xfrm>
          <a:prstGeom prst="rect">
            <a:avLst/>
          </a:prstGeom>
          <a:noFill/>
          <a:ln>
            <a:noFill/>
          </a:ln>
        </p:spPr>
        <p:txBody>
          <a:bodyPr vert="horz" wrap="square" lIns="0" tIns="45720" rIns="91440" bIns="45720" numCol="1" anchor="t" anchorCtr="0" compatLnSpc="1">
            <a:prstTxWarp prst="textNoShape">
              <a:avLst/>
            </a:prstTxWarp>
            <a:noAutofit/>
          </a:bodyPr>
          <a:lstStyle/>
          <a:p>
            <a:pPr defTabSz="685800">
              <a:lnSpc>
                <a:spcPts val="2100"/>
              </a:lnSpc>
              <a:spcBef>
                <a:spcPts val="0"/>
              </a:spcBef>
              <a:buClr>
                <a:schemeClr val="accent2"/>
              </a:buClr>
            </a:pPr>
            <a:r>
              <a:rPr lang="en-US" sz="1600" b="1" kern="2400" dirty="0">
                <a:solidFill>
                  <a:schemeClr val="accent1"/>
                </a:solidFill>
                <a:latin typeface="+mn-lt"/>
              </a:rPr>
              <a:t>Jamal was short on money. </a:t>
            </a:r>
            <a:r>
              <a:rPr lang="en-US" sz="1600" kern="2400" dirty="0">
                <a:solidFill>
                  <a:schemeClr val="accent1"/>
                </a:solidFill>
                <a:latin typeface="+mn-lt"/>
              </a:rPr>
              <a:t>Living on his own since transitioning out of foster care, he knew where to get resources if he needed them. This month, he knew he would not be able to cover his rent the following week with the amount in his checking account. </a:t>
            </a:r>
            <a:r>
              <a:rPr lang="en-US" sz="1600" b="1" kern="2400" dirty="0">
                <a:solidFill>
                  <a:schemeClr val="accent1"/>
                </a:solidFill>
                <a:latin typeface="+mn-lt"/>
              </a:rPr>
              <a:t>Jamal went to Cash Fast and got a payday loan. </a:t>
            </a:r>
            <a:r>
              <a:rPr lang="en-US" sz="1600" kern="2400" dirty="0">
                <a:solidFill>
                  <a:schemeClr val="accent1"/>
                </a:solidFill>
                <a:latin typeface="+mn-lt"/>
              </a:rPr>
              <a:t>In exchange for $500, he provided a $525 check post-dated for three days after the day he would be paid. He was confident he would have the cash to cover this loan in his account. </a:t>
            </a:r>
          </a:p>
          <a:p>
            <a:pPr marL="274320" indent="-274320" defTabSz="685800">
              <a:lnSpc>
                <a:spcPts val="2100"/>
              </a:lnSpc>
              <a:spcBef>
                <a:spcPts val="0"/>
              </a:spcBef>
              <a:buClr>
                <a:schemeClr val="accent2"/>
              </a:buClr>
              <a:buFont typeface="Wingdings" pitchFamily="2" charset="2"/>
              <a:buChar char="§"/>
            </a:pPr>
            <a:endParaRPr lang="en-US" sz="1600" kern="2400" dirty="0">
              <a:solidFill>
                <a:schemeClr val="accent1"/>
              </a:solidFill>
              <a:latin typeface="+mn-lt"/>
            </a:endParaRPr>
          </a:p>
          <a:p>
            <a:pPr defTabSz="685800">
              <a:lnSpc>
                <a:spcPts val="2100"/>
              </a:lnSpc>
              <a:spcBef>
                <a:spcPts val="0"/>
              </a:spcBef>
              <a:buClr>
                <a:schemeClr val="accent2"/>
              </a:buClr>
            </a:pPr>
            <a:r>
              <a:rPr lang="en-US" sz="1600" kern="2400" dirty="0">
                <a:solidFill>
                  <a:schemeClr val="accent1"/>
                </a:solidFill>
                <a:latin typeface="+mn-lt"/>
              </a:rPr>
              <a:t>The following week, he paid his rent on time and in full. The next day, his car tire blew out. He used up all the money in his checking account to replace the tire. When payday came around, he really couldn’t afford to hand over $500 to Cash Fast. He renewed the loan for a fee — another $25. </a:t>
            </a:r>
            <a:r>
              <a:rPr lang="en-US" sz="1600" b="1" kern="2400" dirty="0">
                <a:solidFill>
                  <a:schemeClr val="accent1"/>
                </a:solidFill>
                <a:latin typeface="+mn-lt"/>
              </a:rPr>
              <a:t>It took Jamal six months to pay back the loan. He renewed it every two weeks. Each time he renewed the loan he paid another $25. </a:t>
            </a:r>
          </a:p>
        </p:txBody>
      </p:sp>
      <p:sp>
        <p:nvSpPr>
          <p:cNvPr id="7" name="Slide Number Placeholder 3">
            <a:extLst>
              <a:ext uri="{FF2B5EF4-FFF2-40B4-BE49-F238E27FC236}">
                <a16:creationId xmlns:a16="http://schemas.microsoft.com/office/drawing/2014/main" id="{F0448C85-C967-4341-BE96-F0423280E11B}"/>
              </a:ext>
            </a:extLst>
          </p:cNvPr>
          <p:cNvSpPr>
            <a:spLocks noGrp="1"/>
          </p:cNvSpPr>
          <p:nvPr>
            <p:ph type="sldNum" sz="quarter" idx="10"/>
          </p:nvPr>
        </p:nvSpPr>
        <p:spPr>
          <a:xfrm>
            <a:off x="8701901" y="6387583"/>
            <a:ext cx="2743200" cy="365125"/>
          </a:xfrm>
        </p:spPr>
        <p:txBody>
          <a:bodyPr vert="horz" wrap="square" lIns="91440" tIns="45720" rIns="91440" bIns="45720" numCol="1" anchor="ctr" anchorCtr="0" compatLnSpc="1">
            <a:prstTxWarp prst="textNoShape">
              <a:avLst/>
            </a:prstTxWarp>
            <a:normAutofit/>
          </a:bodyPr>
          <a:lstStyle/>
          <a:p>
            <a:pPr marL="0" marR="0" lvl="0" indent="0" defTabSz="914400" latinLnBrk="0">
              <a:spcAft>
                <a:spcPts val="600"/>
              </a:spcAft>
              <a:buClrTx/>
              <a:buSzTx/>
              <a:buFontTx/>
              <a:buNone/>
              <a:tabLst/>
              <a:defRPr/>
            </a:pPr>
            <a:fld id="{1103CFA8-974B-0447-A530-7264BC7D73A8}" type="slidenum">
              <a:rPr kumimoji="0" lang="en-US" altLang="en-US" b="0" i="0" u="none" strike="noStrike" kern="1200" cap="none" spc="0" normalizeH="0" baseline="0" noProof="0">
                <a:ln>
                  <a:noFill/>
                </a:ln>
                <a:effectLst/>
                <a:uLnTx/>
                <a:uFillTx/>
                <a:latin typeface="Arial" panose="020B0604020202020204" pitchFamily="34" charset="0"/>
                <a:ea typeface="ＭＳ Ｐゴシック" panose="020B0600070205080204" pitchFamily="34" charset="-128"/>
                <a:cs typeface="+mn-cs"/>
              </a:rPr>
              <a:pPr marL="0" marR="0" lvl="0" indent="0" defTabSz="914400" latinLnBrk="0">
                <a:spcAft>
                  <a:spcPts val="600"/>
                </a:spcAft>
                <a:buClrTx/>
                <a:buSzTx/>
                <a:buFontTx/>
                <a:buNone/>
                <a:tabLst/>
                <a:defRPr/>
              </a:pPr>
              <a:t>19</a:t>
            </a:fld>
            <a:endParaRPr kumimoji="0" lang="en-US" altLang="en-US"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mn-cs"/>
            </a:endParaRPr>
          </a:p>
        </p:txBody>
      </p:sp>
      <p:sp>
        <p:nvSpPr>
          <p:cNvPr id="2" name="Oval 1">
            <a:extLst>
              <a:ext uri="{FF2B5EF4-FFF2-40B4-BE49-F238E27FC236}">
                <a16:creationId xmlns:a16="http://schemas.microsoft.com/office/drawing/2014/main" id="{BB0DAC4B-7CDE-FB43-950E-1442BACF39D3}"/>
              </a:ext>
            </a:extLst>
          </p:cNvPr>
          <p:cNvSpPr/>
          <p:nvPr/>
        </p:nvSpPr>
        <p:spPr>
          <a:xfrm>
            <a:off x="7294462" y="4526506"/>
            <a:ext cx="763434" cy="763434"/>
          </a:xfrm>
          <a:prstGeom prst="ellipse">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Rectangle 9">
            <a:extLst>
              <a:ext uri="{FF2B5EF4-FFF2-40B4-BE49-F238E27FC236}">
                <a16:creationId xmlns:a16="http://schemas.microsoft.com/office/drawing/2014/main" id="{09A80240-3AF8-D11D-F0FF-318134162C15}"/>
              </a:ext>
            </a:extLst>
          </p:cNvPr>
          <p:cNvSpPr/>
          <p:nvPr/>
        </p:nvSpPr>
        <p:spPr>
          <a:xfrm>
            <a:off x="7752816" y="4745523"/>
            <a:ext cx="3707525" cy="68411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b="1">
              <a:latin typeface="+mj-lt"/>
            </a:endParaRPr>
          </a:p>
        </p:txBody>
      </p:sp>
      <p:sp>
        <p:nvSpPr>
          <p:cNvPr id="11" name="TextBox 10">
            <a:extLst>
              <a:ext uri="{FF2B5EF4-FFF2-40B4-BE49-F238E27FC236}">
                <a16:creationId xmlns:a16="http://schemas.microsoft.com/office/drawing/2014/main" id="{3E43D6E9-577C-7393-F78B-BFEF6BB480D5}"/>
              </a:ext>
            </a:extLst>
          </p:cNvPr>
          <p:cNvSpPr txBox="1"/>
          <p:nvPr/>
        </p:nvSpPr>
        <p:spPr>
          <a:xfrm>
            <a:off x="8201550" y="4563021"/>
            <a:ext cx="3258791" cy="68411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b="1" kern="1200" dirty="0">
                <a:latin typeface="+mj-lt"/>
              </a:rPr>
              <a:t>What are the fees?</a:t>
            </a:r>
          </a:p>
        </p:txBody>
      </p:sp>
      <p:sp>
        <p:nvSpPr>
          <p:cNvPr id="13" name="TextBox 12">
            <a:extLst>
              <a:ext uri="{FF2B5EF4-FFF2-40B4-BE49-F238E27FC236}">
                <a16:creationId xmlns:a16="http://schemas.microsoft.com/office/drawing/2014/main" id="{A4387EE9-4FFD-42EF-1C77-E6FC33CA3686}"/>
              </a:ext>
            </a:extLst>
          </p:cNvPr>
          <p:cNvSpPr txBox="1"/>
          <p:nvPr/>
        </p:nvSpPr>
        <p:spPr>
          <a:xfrm>
            <a:off x="7294462" y="3997048"/>
            <a:ext cx="5647266" cy="338554"/>
          </a:xfrm>
          <a:prstGeom prst="rect">
            <a:avLst/>
          </a:prstGeom>
          <a:noFill/>
          <a:ln w="6350">
            <a:noFill/>
          </a:ln>
        </p:spPr>
        <p:txBody>
          <a:bodyPr wrap="square">
            <a:spAutoFit/>
          </a:bodyPr>
          <a:lstStyle/>
          <a:p>
            <a:pPr lvl="0">
              <a:lnSpc>
                <a:spcPct val="100000"/>
              </a:lnSpc>
            </a:pPr>
            <a:r>
              <a:rPr lang="en-US" sz="1600" b="1" dirty="0"/>
              <a:t>WHAT TO CONSIDER:</a:t>
            </a:r>
            <a:endParaRPr lang="en-US" sz="1600" dirty="0"/>
          </a:p>
        </p:txBody>
      </p:sp>
      <p:sp>
        <p:nvSpPr>
          <p:cNvPr id="14" name="Oval 13">
            <a:extLst>
              <a:ext uri="{FF2B5EF4-FFF2-40B4-BE49-F238E27FC236}">
                <a16:creationId xmlns:a16="http://schemas.microsoft.com/office/drawing/2014/main" id="{BC70BED8-DCC4-7BFD-AB73-CD8FE4366E35}"/>
              </a:ext>
            </a:extLst>
          </p:cNvPr>
          <p:cNvSpPr/>
          <p:nvPr/>
        </p:nvSpPr>
        <p:spPr>
          <a:xfrm>
            <a:off x="7294462" y="2000204"/>
            <a:ext cx="763434" cy="763434"/>
          </a:xfrm>
          <a:prstGeom prst="ellipse">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Rectangle 16">
            <a:extLst>
              <a:ext uri="{FF2B5EF4-FFF2-40B4-BE49-F238E27FC236}">
                <a16:creationId xmlns:a16="http://schemas.microsoft.com/office/drawing/2014/main" id="{407EDCE2-0B7A-7868-C1EF-6C29D2C23FB1}"/>
              </a:ext>
            </a:extLst>
          </p:cNvPr>
          <p:cNvSpPr/>
          <p:nvPr/>
        </p:nvSpPr>
        <p:spPr>
          <a:xfrm>
            <a:off x="8201551" y="1985392"/>
            <a:ext cx="2501770" cy="68411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b="1">
              <a:latin typeface="+mj-lt"/>
            </a:endParaRPr>
          </a:p>
        </p:txBody>
      </p:sp>
      <p:sp>
        <p:nvSpPr>
          <p:cNvPr id="18" name="TextBox 17">
            <a:extLst>
              <a:ext uri="{FF2B5EF4-FFF2-40B4-BE49-F238E27FC236}">
                <a16:creationId xmlns:a16="http://schemas.microsoft.com/office/drawing/2014/main" id="{BEF5AE46-CF93-59DD-D6AD-BEB388911FFB}"/>
              </a:ext>
            </a:extLst>
          </p:cNvPr>
          <p:cNvSpPr txBox="1"/>
          <p:nvPr/>
        </p:nvSpPr>
        <p:spPr>
          <a:xfrm>
            <a:off x="8201550" y="2039862"/>
            <a:ext cx="2501770" cy="68411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b="1" kern="1200" dirty="0">
                <a:latin typeface="+mj-lt"/>
              </a:rPr>
              <a:t>Rent-to-own stores</a:t>
            </a:r>
          </a:p>
        </p:txBody>
      </p:sp>
      <p:sp>
        <p:nvSpPr>
          <p:cNvPr id="19" name="Oval 18">
            <a:extLst>
              <a:ext uri="{FF2B5EF4-FFF2-40B4-BE49-F238E27FC236}">
                <a16:creationId xmlns:a16="http://schemas.microsoft.com/office/drawing/2014/main" id="{6D88DA99-C7E2-84BA-87B0-32069CF9CB74}"/>
              </a:ext>
            </a:extLst>
          </p:cNvPr>
          <p:cNvSpPr/>
          <p:nvPr/>
        </p:nvSpPr>
        <p:spPr>
          <a:xfrm>
            <a:off x="7294462" y="2902266"/>
            <a:ext cx="763434" cy="763434"/>
          </a:xfrm>
          <a:prstGeom prst="ellipse">
            <a:avLst/>
          </a:prstGeom>
          <a:solidFill>
            <a:schemeClr val="tx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Rectangle 21">
            <a:extLst>
              <a:ext uri="{FF2B5EF4-FFF2-40B4-BE49-F238E27FC236}">
                <a16:creationId xmlns:a16="http://schemas.microsoft.com/office/drawing/2014/main" id="{8A8135BD-7D89-B0FE-32AA-C86ABD6B4DC6}"/>
              </a:ext>
            </a:extLst>
          </p:cNvPr>
          <p:cNvSpPr/>
          <p:nvPr/>
        </p:nvSpPr>
        <p:spPr>
          <a:xfrm>
            <a:off x="8201551" y="2981583"/>
            <a:ext cx="2501770" cy="68411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b="1">
              <a:latin typeface="+mj-lt"/>
            </a:endParaRPr>
          </a:p>
        </p:txBody>
      </p:sp>
      <p:sp>
        <p:nvSpPr>
          <p:cNvPr id="23" name="TextBox 22">
            <a:extLst>
              <a:ext uri="{FF2B5EF4-FFF2-40B4-BE49-F238E27FC236}">
                <a16:creationId xmlns:a16="http://schemas.microsoft.com/office/drawing/2014/main" id="{AF978054-D6B1-1D84-ED1C-E775F9258098}"/>
              </a:ext>
            </a:extLst>
          </p:cNvPr>
          <p:cNvSpPr txBox="1"/>
          <p:nvPr/>
        </p:nvSpPr>
        <p:spPr>
          <a:xfrm>
            <a:off x="8201550" y="2947754"/>
            <a:ext cx="2501770" cy="68411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b="1" kern="1200" dirty="0">
                <a:latin typeface="+mj-lt"/>
              </a:rPr>
              <a:t>Payday loans</a:t>
            </a:r>
          </a:p>
        </p:txBody>
      </p:sp>
      <p:sp>
        <p:nvSpPr>
          <p:cNvPr id="24" name="Oval 23">
            <a:extLst>
              <a:ext uri="{FF2B5EF4-FFF2-40B4-BE49-F238E27FC236}">
                <a16:creationId xmlns:a16="http://schemas.microsoft.com/office/drawing/2014/main" id="{48C64BBD-240B-0D92-85FE-434E9E3767E4}"/>
              </a:ext>
            </a:extLst>
          </p:cNvPr>
          <p:cNvSpPr/>
          <p:nvPr/>
        </p:nvSpPr>
        <p:spPr>
          <a:xfrm>
            <a:off x="7294462" y="5406225"/>
            <a:ext cx="763434" cy="763434"/>
          </a:xfrm>
          <a:prstGeom prst="ellipse">
            <a:avLst/>
          </a:prstGeom>
          <a:solidFill>
            <a:schemeClr val="accent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7" name="Rectangle 26">
            <a:extLst>
              <a:ext uri="{FF2B5EF4-FFF2-40B4-BE49-F238E27FC236}">
                <a16:creationId xmlns:a16="http://schemas.microsoft.com/office/drawing/2014/main" id="{0EF0077F-C25B-5155-D502-4B97C3B29AD3}"/>
              </a:ext>
            </a:extLst>
          </p:cNvPr>
          <p:cNvSpPr/>
          <p:nvPr/>
        </p:nvSpPr>
        <p:spPr>
          <a:xfrm>
            <a:off x="8201551" y="5485542"/>
            <a:ext cx="2882586" cy="76343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b="1">
              <a:latin typeface="+mj-lt"/>
            </a:endParaRPr>
          </a:p>
        </p:txBody>
      </p:sp>
      <p:sp>
        <p:nvSpPr>
          <p:cNvPr id="28" name="TextBox 27">
            <a:extLst>
              <a:ext uri="{FF2B5EF4-FFF2-40B4-BE49-F238E27FC236}">
                <a16:creationId xmlns:a16="http://schemas.microsoft.com/office/drawing/2014/main" id="{49CD9197-17F2-D4B2-D0C3-50C5EF1044DB}"/>
              </a:ext>
            </a:extLst>
          </p:cNvPr>
          <p:cNvSpPr txBox="1"/>
          <p:nvPr/>
        </p:nvSpPr>
        <p:spPr>
          <a:xfrm>
            <a:off x="8201550" y="5406224"/>
            <a:ext cx="2501770" cy="7634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b="1" kern="1200" dirty="0">
                <a:latin typeface="+mj-lt"/>
              </a:rPr>
              <a:t>What will be the total cost of using this service?</a:t>
            </a:r>
          </a:p>
        </p:txBody>
      </p:sp>
      <p:pic>
        <p:nvPicPr>
          <p:cNvPr id="31" name="Graphic 30">
            <a:extLst>
              <a:ext uri="{FF2B5EF4-FFF2-40B4-BE49-F238E27FC236}">
                <a16:creationId xmlns:a16="http://schemas.microsoft.com/office/drawing/2014/main" id="{96CBAB07-F1DD-A874-A2EE-FE1971B899E4}"/>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7361845" y="4563021"/>
            <a:ext cx="628650" cy="628650"/>
          </a:xfrm>
          <a:prstGeom prst="rect">
            <a:avLst/>
          </a:prstGeom>
        </p:spPr>
      </p:pic>
      <p:pic>
        <p:nvPicPr>
          <p:cNvPr id="33" name="Graphic 32">
            <a:extLst>
              <a:ext uri="{FF2B5EF4-FFF2-40B4-BE49-F238E27FC236}">
                <a16:creationId xmlns:a16="http://schemas.microsoft.com/office/drawing/2014/main" id="{EC357BA2-B6A2-FCE5-7344-0B35BD9F9B9D}"/>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7391336" y="2072910"/>
            <a:ext cx="565294" cy="565294"/>
          </a:xfrm>
          <a:prstGeom prst="rect">
            <a:avLst/>
          </a:prstGeom>
        </p:spPr>
      </p:pic>
      <p:pic>
        <p:nvPicPr>
          <p:cNvPr id="34" name="Graphic 33">
            <a:extLst>
              <a:ext uri="{FF2B5EF4-FFF2-40B4-BE49-F238E27FC236}">
                <a16:creationId xmlns:a16="http://schemas.microsoft.com/office/drawing/2014/main" id="{BE37510C-3904-73D7-15C1-920CCBF0555C}"/>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7391336" y="2997430"/>
            <a:ext cx="573106" cy="573106"/>
          </a:xfrm>
          <a:prstGeom prst="rect">
            <a:avLst/>
          </a:prstGeom>
        </p:spPr>
      </p:pic>
      <p:pic>
        <p:nvPicPr>
          <p:cNvPr id="38" name="Graphic 37">
            <a:extLst>
              <a:ext uri="{FF2B5EF4-FFF2-40B4-BE49-F238E27FC236}">
                <a16:creationId xmlns:a16="http://schemas.microsoft.com/office/drawing/2014/main" id="{B5EC1119-6531-343E-1557-784ADF0DC7DC}"/>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7450763" y="5518075"/>
            <a:ext cx="539732" cy="539732"/>
          </a:xfrm>
          <a:prstGeom prst="rect">
            <a:avLst/>
          </a:prstGeom>
        </p:spPr>
      </p:pic>
      <p:sp>
        <p:nvSpPr>
          <p:cNvPr id="40" name="Rectangle 39">
            <a:extLst>
              <a:ext uri="{FF2B5EF4-FFF2-40B4-BE49-F238E27FC236}">
                <a16:creationId xmlns:a16="http://schemas.microsoft.com/office/drawing/2014/main" id="{632D0EFE-E393-50BA-8FB5-3788E254A3F6}"/>
              </a:ext>
            </a:extLst>
          </p:cNvPr>
          <p:cNvSpPr>
            <a:spLocks noChangeArrowheads="1"/>
          </p:cNvSpPr>
          <p:nvPr/>
        </p:nvSpPr>
        <p:spPr bwMode="auto">
          <a:xfrm>
            <a:off x="6952402" y="1645920"/>
            <a:ext cx="4131731" cy="4846320"/>
          </a:xfrm>
          <a:prstGeom prst="rect">
            <a:avLst/>
          </a:prstGeom>
          <a:noFill/>
          <a:ln w="12700">
            <a:solidFill>
              <a:srgbClr val="595959"/>
            </a:solidFill>
            <a:round/>
            <a:headEnd/>
            <a:tailEnd/>
          </a:ln>
          <a:effectLst>
            <a:outerShdw sx="999" sy="999" algn="ctr" rotWithShape="0">
              <a:schemeClr val="bg1"/>
            </a:outerShdw>
          </a:effectLst>
          <a:extLst>
            <a:ext uri="{909E8E84-426E-40DD-AFC4-6F175D3DCCD1}">
              <a14:hiddenFill xmlns:a14="http://schemas.microsoft.com/office/drawing/2010/main">
                <a:solidFill>
                  <a:srgbClr val="FFFFFF"/>
                </a:solidFill>
              </a14:hiddenFill>
            </a:ext>
          </a:extLst>
        </p:spPr>
        <p:txBody>
          <a:bodyPr wrap="square" anchor="ctr">
            <a:spAutoFit/>
          </a:bodyPr>
          <a:lstStyle/>
          <a:p>
            <a:pPr algn="ctr">
              <a:defRPr/>
            </a:pPr>
            <a:endParaRPr lang="en-US" sz="4500" b="1">
              <a:ln w="0"/>
              <a:solidFill>
                <a:schemeClr val="accent2"/>
              </a:solidFill>
              <a:latin typeface="+mj-lt"/>
              <a:ea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4E7F-83A3-BB41-B988-8A1339D15A42}"/>
              </a:ext>
            </a:extLst>
          </p:cNvPr>
          <p:cNvSpPr>
            <a:spLocks noGrp="1"/>
          </p:cNvSpPr>
          <p:nvPr>
            <p:ph type="ctrTitle"/>
          </p:nvPr>
        </p:nvSpPr>
        <p:spPr/>
        <p:txBody>
          <a:bodyPr/>
          <a:lstStyle/>
          <a:p>
            <a:r>
              <a:rPr lang="en-US"/>
              <a:t>Keys to your financial future</a:t>
            </a:r>
          </a:p>
        </p:txBody>
      </p:sp>
      <p:sp>
        <p:nvSpPr>
          <p:cNvPr id="3" name="Subtitle 2">
            <a:extLst>
              <a:ext uri="{FF2B5EF4-FFF2-40B4-BE49-F238E27FC236}">
                <a16:creationId xmlns:a16="http://schemas.microsoft.com/office/drawing/2014/main" id="{9CF9AF8D-D99E-1C42-9054-5D27B130A18E}"/>
              </a:ext>
            </a:extLst>
          </p:cNvPr>
          <p:cNvSpPr>
            <a:spLocks noGrp="1"/>
          </p:cNvSpPr>
          <p:nvPr>
            <p:ph type="subTitle" idx="1"/>
          </p:nvPr>
        </p:nvSpPr>
        <p:spPr/>
        <p:txBody>
          <a:bodyPr/>
          <a:lstStyle/>
          <a:p>
            <a:pPr eaLnBrk="1" hangingPunct="1"/>
            <a:r>
              <a:rPr lang="en-US" altLang="en-US">
                <a:latin typeface="Arial Narrow" panose="020B0604020202020204" pitchFamily="34" charset="0"/>
              </a:rPr>
              <a:t>Key 7: Banking</a:t>
            </a:r>
          </a:p>
        </p:txBody>
      </p:sp>
      <p:sp>
        <p:nvSpPr>
          <p:cNvPr id="8" name="Text Placeholder 4">
            <a:extLst>
              <a:ext uri="{FF2B5EF4-FFF2-40B4-BE49-F238E27FC236}">
                <a16:creationId xmlns:a16="http://schemas.microsoft.com/office/drawing/2014/main" id="{2BE702BE-CCAD-C49C-A8F4-5C7FBFB67CD1}"/>
              </a:ext>
            </a:extLst>
          </p:cNvPr>
          <p:cNvSpPr>
            <a:spLocks noGrp="1"/>
          </p:cNvSpPr>
          <p:nvPr>
            <p:ph type="body" sz="quarter" idx="12"/>
          </p:nvPr>
        </p:nvSpPr>
        <p:spPr>
          <a:xfrm>
            <a:off x="477983" y="6075218"/>
            <a:ext cx="4567719" cy="685800"/>
          </a:xfrm>
        </p:spPr>
        <p:txBody>
          <a:bodyPr/>
          <a:lstStyle/>
          <a:p>
            <a:r>
              <a:rPr lang="en-US" dirty="0">
                <a:solidFill>
                  <a:schemeClr val="accent1"/>
                </a:solidFill>
              </a:rPr>
              <a:t>Jim Casey Youth Opportunities Initiative®</a:t>
            </a:r>
          </a:p>
        </p:txBody>
      </p:sp>
    </p:spTree>
    <p:extLst>
      <p:ext uri="{BB962C8B-B14F-4D97-AF65-F5344CB8AC3E}">
        <p14:creationId xmlns:p14="http://schemas.microsoft.com/office/powerpoint/2010/main" val="22099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76EAA-50C9-5F96-6849-09579243DAC4}"/>
              </a:ext>
            </a:extLst>
          </p:cNvPr>
          <p:cNvSpPr>
            <a:spLocks noGrp="1"/>
          </p:cNvSpPr>
          <p:nvPr>
            <p:ph type="title"/>
          </p:nvPr>
        </p:nvSpPr>
        <p:spPr/>
        <p:txBody>
          <a:bodyPr/>
          <a:lstStyle/>
          <a:p>
            <a:r>
              <a:rPr lang="en-US" dirty="0"/>
              <a:t>Difference Between Payday and Traditional Loans</a:t>
            </a:r>
          </a:p>
        </p:txBody>
      </p:sp>
      <p:sp>
        <p:nvSpPr>
          <p:cNvPr id="5" name="Slide Number Placeholder 4">
            <a:extLst>
              <a:ext uri="{FF2B5EF4-FFF2-40B4-BE49-F238E27FC236}">
                <a16:creationId xmlns:a16="http://schemas.microsoft.com/office/drawing/2014/main" id="{9D74E9AE-8F67-2894-EF26-E59E644EB455}"/>
              </a:ext>
            </a:extLst>
          </p:cNvPr>
          <p:cNvSpPr>
            <a:spLocks noGrp="1"/>
          </p:cNvSpPr>
          <p:nvPr>
            <p:ph type="sldNum" sz="quarter" idx="10"/>
          </p:nvPr>
        </p:nvSpPr>
        <p:spPr/>
        <p:txBody>
          <a:bodyPr/>
          <a:lstStyle/>
          <a:p>
            <a:fld id="{F825D63B-592C-0646-82A3-2A60D23A6E5C}" type="slidenum">
              <a:rPr lang="en-US" altLang="en-US" smtClean="0"/>
              <a:pPr/>
              <a:t>20</a:t>
            </a:fld>
            <a:endParaRPr lang="en-US" altLang="en-US"/>
          </a:p>
        </p:txBody>
      </p:sp>
      <p:graphicFrame>
        <p:nvGraphicFramePr>
          <p:cNvPr id="3" name="Table 2">
            <a:extLst>
              <a:ext uri="{FF2B5EF4-FFF2-40B4-BE49-F238E27FC236}">
                <a16:creationId xmlns:a16="http://schemas.microsoft.com/office/drawing/2014/main" id="{988D3E1D-65FA-9988-0CFF-1DCBC6808DBB}"/>
              </a:ext>
            </a:extLst>
          </p:cNvPr>
          <p:cNvGraphicFramePr>
            <a:graphicFrameLocks noGrp="1"/>
          </p:cNvGraphicFramePr>
          <p:nvPr>
            <p:extLst>
              <p:ext uri="{D42A27DB-BD31-4B8C-83A1-F6EECF244321}">
                <p14:modId xmlns:p14="http://schemas.microsoft.com/office/powerpoint/2010/main" val="540888972"/>
              </p:ext>
            </p:extLst>
          </p:nvPr>
        </p:nvGraphicFramePr>
        <p:xfrm>
          <a:off x="1319068" y="1619178"/>
          <a:ext cx="9553863" cy="4656931"/>
        </p:xfrm>
        <a:graphic>
          <a:graphicData uri="http://schemas.openxmlformats.org/drawingml/2006/table">
            <a:tbl>
              <a:tblPr firstRow="1" bandRow="1">
                <a:tableStyleId>{1E171933-4619-4E11-9A3F-F7608DF75F80}</a:tableStyleId>
              </a:tblPr>
              <a:tblGrid>
                <a:gridCol w="3184621">
                  <a:extLst>
                    <a:ext uri="{9D8B030D-6E8A-4147-A177-3AD203B41FA5}">
                      <a16:colId xmlns:a16="http://schemas.microsoft.com/office/drawing/2014/main" val="3671878820"/>
                    </a:ext>
                  </a:extLst>
                </a:gridCol>
                <a:gridCol w="3184621">
                  <a:extLst>
                    <a:ext uri="{9D8B030D-6E8A-4147-A177-3AD203B41FA5}">
                      <a16:colId xmlns:a16="http://schemas.microsoft.com/office/drawing/2014/main" val="4028143846"/>
                    </a:ext>
                  </a:extLst>
                </a:gridCol>
                <a:gridCol w="3184621">
                  <a:extLst>
                    <a:ext uri="{9D8B030D-6E8A-4147-A177-3AD203B41FA5}">
                      <a16:colId xmlns:a16="http://schemas.microsoft.com/office/drawing/2014/main" val="3049704708"/>
                    </a:ext>
                  </a:extLst>
                </a:gridCol>
              </a:tblGrid>
              <a:tr h="716557">
                <a:tc>
                  <a:txBody>
                    <a:bodyPr/>
                    <a:lstStyle/>
                    <a:p>
                      <a:pPr algn="ctr"/>
                      <a:r>
                        <a:rPr lang="en-US" sz="1600" dirty="0">
                          <a:latin typeface="+mj-lt"/>
                        </a:rPr>
                        <a:t>PERSONAL LOAN </a:t>
                      </a:r>
                      <a:br>
                        <a:rPr lang="en-US" sz="1600" dirty="0">
                          <a:latin typeface="+mj-lt"/>
                        </a:rPr>
                      </a:br>
                      <a:r>
                        <a:rPr lang="en-US" sz="1600" dirty="0">
                          <a:latin typeface="+mj-lt"/>
                        </a:rPr>
                        <a:t>$500 FOR 12 MONTHS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tx2"/>
                    </a:solidFill>
                  </a:tcPr>
                </a:tc>
                <a:tc>
                  <a:txBody>
                    <a:bodyPr/>
                    <a:lstStyle/>
                    <a:p>
                      <a:pPr algn="ctr"/>
                      <a:r>
                        <a:rPr lang="en-US" sz="1600" dirty="0">
                          <a:latin typeface="+mj-lt"/>
                        </a:rPr>
                        <a:t>PAYDAY LOAN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tx2"/>
                    </a:solidFill>
                  </a:tcPr>
                </a:tc>
                <a:tc>
                  <a:txBody>
                    <a:bodyPr/>
                    <a:lstStyle/>
                    <a:p>
                      <a:pPr algn="ctr"/>
                      <a:r>
                        <a:rPr lang="en-US" sz="1600" dirty="0">
                          <a:latin typeface="+mj-lt"/>
                        </a:rPr>
                        <a:t>CREDIT UNION OR BANK</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465535838"/>
                  </a:ext>
                </a:extLst>
              </a:tr>
              <a:tr h="876839">
                <a:tc>
                  <a:txBody>
                    <a:bodyPr/>
                    <a:lstStyle/>
                    <a:p>
                      <a:pPr algn="ctr"/>
                      <a:r>
                        <a:rPr lang="en-US" b="1" dirty="0">
                          <a:latin typeface="+mn-lt"/>
                        </a:rPr>
                        <a:t>Interest rate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81000"/>
                      </a:schemeClr>
                    </a:solidFill>
                  </a:tcPr>
                </a:tc>
                <a:tc>
                  <a:txBody>
                    <a:bodyPr/>
                    <a:lstStyle/>
                    <a:p>
                      <a:pPr algn="ctr"/>
                      <a:r>
                        <a:rPr lang="en-US" b="1" dirty="0">
                          <a:latin typeface="+mn-lt"/>
                        </a:rPr>
                        <a:t>$15 for every $100 borrowed</a:t>
                      </a:r>
                    </a:p>
                    <a:p>
                      <a:pPr algn="ctr"/>
                      <a:r>
                        <a:rPr lang="en-US" b="1" dirty="0">
                          <a:latin typeface="+mn-lt"/>
                        </a:rPr>
                        <a:t>261% APR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81000"/>
                      </a:schemeClr>
                    </a:solidFill>
                  </a:tcPr>
                </a:tc>
                <a:tc>
                  <a:txBody>
                    <a:bodyPr/>
                    <a:lstStyle/>
                    <a:p>
                      <a:pPr algn="ctr"/>
                      <a:r>
                        <a:rPr lang="en-US" b="1" dirty="0">
                          <a:latin typeface="+mn-lt"/>
                        </a:rPr>
                        <a:t>1% per month</a:t>
                      </a:r>
                    </a:p>
                    <a:p>
                      <a:pPr algn="ctr"/>
                      <a:r>
                        <a:rPr lang="en-US" b="1" dirty="0">
                          <a:latin typeface="+mn-lt"/>
                        </a:rPr>
                        <a:t>12% APR (interest and fees </a:t>
                      </a:r>
                      <a:br>
                        <a:rPr lang="en-US" b="1" dirty="0">
                          <a:latin typeface="+mn-lt"/>
                        </a:rPr>
                      </a:br>
                      <a:r>
                        <a:rPr lang="en-US" b="1" dirty="0">
                          <a:latin typeface="+mn-lt"/>
                        </a:rPr>
                        <a:t>charged to everyone)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81000"/>
                      </a:schemeClr>
                    </a:solidFill>
                  </a:tcPr>
                </a:tc>
                <a:extLst>
                  <a:ext uri="{0D108BD9-81ED-4DB2-BD59-A6C34878D82A}">
                    <a16:rowId xmlns:a16="http://schemas.microsoft.com/office/drawing/2014/main" val="711922887"/>
                  </a:ext>
                </a:extLst>
              </a:tr>
              <a:tr h="1131406">
                <a:tc>
                  <a:txBody>
                    <a:bodyPr/>
                    <a:lstStyle/>
                    <a:p>
                      <a:pPr algn="ctr"/>
                      <a:r>
                        <a:rPr lang="en-US" b="1" dirty="0">
                          <a:latin typeface="+mn-lt"/>
                        </a:rPr>
                        <a:t>Cost of credit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b="1" dirty="0">
                          <a:latin typeface="+mn-lt"/>
                        </a:rPr>
                        <a:t>$50 every 2 weeks</a:t>
                      </a:r>
                    </a:p>
                    <a:p>
                      <a:pPr algn="ctr"/>
                      <a:r>
                        <a:rPr lang="en-US" b="1" dirty="0">
                          <a:latin typeface="+mn-lt"/>
                        </a:rPr>
                        <a:t>If loan is renewed or </a:t>
                      </a:r>
                      <a:br>
                        <a:rPr lang="en-US" b="1" dirty="0">
                          <a:latin typeface="+mn-lt"/>
                        </a:rPr>
                      </a:br>
                      <a:r>
                        <a:rPr lang="en-US" b="1" dirty="0">
                          <a:latin typeface="+mn-lt"/>
                        </a:rPr>
                        <a:t>rolled over 10 times</a:t>
                      </a:r>
                    </a:p>
                    <a:p>
                      <a:pPr algn="ctr"/>
                      <a:r>
                        <a:rPr lang="en-US" b="1" dirty="0">
                          <a:latin typeface="+mn-lt"/>
                        </a:rPr>
                        <a:t>$50x10 renewals = $500</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b="1" dirty="0">
                          <a:latin typeface="+mn-lt"/>
                        </a:rPr>
                        <a:t>$5/month x 12 months = $60/year</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08683275"/>
                  </a:ext>
                </a:extLst>
              </a:tr>
              <a:tr h="1131406">
                <a:tc>
                  <a:txBody>
                    <a:bodyPr/>
                    <a:lstStyle/>
                    <a:p>
                      <a:pPr algn="ctr"/>
                      <a:r>
                        <a:rPr lang="en-US" b="1" dirty="0">
                          <a:latin typeface="+mn-lt"/>
                        </a:rPr>
                        <a:t>Collateral</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80218"/>
                      </a:schemeClr>
                    </a:solidFill>
                  </a:tcPr>
                </a:tc>
                <a:tc>
                  <a:txBody>
                    <a:bodyPr/>
                    <a:lstStyle/>
                    <a:p>
                      <a:pPr algn="ctr"/>
                      <a:r>
                        <a:rPr lang="en-US" b="1" dirty="0">
                          <a:latin typeface="+mn-lt"/>
                        </a:rPr>
                        <a:t>None</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80218"/>
                      </a:schemeClr>
                    </a:solidFill>
                  </a:tcPr>
                </a:tc>
                <a:tc>
                  <a:txBody>
                    <a:bodyPr/>
                    <a:lstStyle/>
                    <a:p>
                      <a:pPr algn="ctr"/>
                      <a:r>
                        <a:rPr lang="en-US" b="1" dirty="0">
                          <a:latin typeface="+mn-lt"/>
                        </a:rPr>
                        <a:t>Depends on individual's credit. </a:t>
                      </a:r>
                      <a:br>
                        <a:rPr lang="en-US" b="1" dirty="0">
                          <a:latin typeface="+mn-lt"/>
                        </a:rPr>
                      </a:br>
                      <a:r>
                        <a:rPr lang="en-US" b="1" dirty="0">
                          <a:latin typeface="+mn-lt"/>
                        </a:rPr>
                        <a:t>If no credit or poor credit, would </a:t>
                      </a:r>
                      <a:br>
                        <a:rPr lang="en-US" b="1" dirty="0">
                          <a:latin typeface="+mn-lt"/>
                        </a:rPr>
                      </a:br>
                      <a:r>
                        <a:rPr lang="en-US" b="1" dirty="0">
                          <a:latin typeface="+mn-lt"/>
                        </a:rPr>
                        <a:t>likely have to secure the loan </a:t>
                      </a:r>
                      <a:br>
                        <a:rPr lang="en-US" b="1" dirty="0">
                          <a:latin typeface="+mn-lt"/>
                        </a:rPr>
                      </a:br>
                      <a:r>
                        <a:rPr lang="en-US" b="1" dirty="0">
                          <a:latin typeface="+mn-lt"/>
                        </a:rPr>
                        <a:t>with an equal deposit.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2">
                        <a:alpha val="80218"/>
                      </a:schemeClr>
                    </a:solidFill>
                  </a:tcPr>
                </a:tc>
                <a:extLst>
                  <a:ext uri="{0D108BD9-81ED-4DB2-BD59-A6C34878D82A}">
                    <a16:rowId xmlns:a16="http://schemas.microsoft.com/office/drawing/2014/main" val="4135903834"/>
                  </a:ext>
                </a:extLst>
              </a:tr>
              <a:tr h="800723">
                <a:tc>
                  <a:txBody>
                    <a:bodyPr/>
                    <a:lstStyle/>
                    <a:p>
                      <a:pPr algn="ctr"/>
                      <a:r>
                        <a:rPr lang="en-US" b="1" dirty="0">
                          <a:latin typeface="+mn-lt"/>
                        </a:rPr>
                        <a:t>Total amount repaid</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b="1" dirty="0">
                          <a:latin typeface="+mn-lt"/>
                        </a:rPr>
                        <a:t>$500 (borrowed) + $500 (fees)</a:t>
                      </a:r>
                    </a:p>
                    <a:p>
                      <a:pPr algn="ctr"/>
                      <a:r>
                        <a:rPr lang="en-US" b="1" dirty="0">
                          <a:latin typeface="+mn-lt"/>
                        </a:rPr>
                        <a:t>= $1,000</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b="1" dirty="0">
                          <a:latin typeface="+mn-lt"/>
                        </a:rPr>
                        <a:t>$500 (borrowed) + </a:t>
                      </a:r>
                    </a:p>
                    <a:p>
                      <a:pPr algn="ctr"/>
                      <a:r>
                        <a:rPr lang="en-US" b="1" dirty="0">
                          <a:latin typeface="+mn-lt"/>
                        </a:rPr>
                        <a:t>$60 (interest and fees) = $560</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918967538"/>
                  </a:ext>
                </a:extLst>
              </a:tr>
            </a:tbl>
          </a:graphicData>
        </a:graphic>
      </p:graphicFrame>
    </p:spTree>
    <p:extLst>
      <p:ext uri="{BB962C8B-B14F-4D97-AF65-F5344CB8AC3E}">
        <p14:creationId xmlns:p14="http://schemas.microsoft.com/office/powerpoint/2010/main" val="3269817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FCD1DF-D82D-71D5-49EF-34D02BF6B37E}"/>
              </a:ext>
            </a:extLst>
          </p:cNvPr>
          <p:cNvSpPr/>
          <p:nvPr/>
        </p:nvSpPr>
        <p:spPr>
          <a:xfrm>
            <a:off x="6515101" y="2482628"/>
            <a:ext cx="4838699" cy="3663195"/>
          </a:xfrm>
          <a:prstGeom prst="rect">
            <a:avLst/>
          </a:prstGeom>
          <a:solidFill>
            <a:schemeClr val="bg2">
              <a:alpha val="77000"/>
            </a:schemeClr>
          </a:solidFill>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2" name="Title 1">
            <a:extLst>
              <a:ext uri="{FF2B5EF4-FFF2-40B4-BE49-F238E27FC236}">
                <a16:creationId xmlns:a16="http://schemas.microsoft.com/office/drawing/2014/main" id="{1D53BEC4-92D0-794A-96C9-54B344CA51C6}"/>
              </a:ext>
            </a:extLst>
          </p:cNvPr>
          <p:cNvSpPr>
            <a:spLocks noGrp="1"/>
          </p:cNvSpPr>
          <p:nvPr>
            <p:ph type="title"/>
          </p:nvPr>
        </p:nvSpPr>
        <p:spPr>
          <a:xfrm>
            <a:off x="838200" y="495300"/>
            <a:ext cx="10515600" cy="865188"/>
          </a:xfrm>
        </p:spPr>
        <p:txBody>
          <a:bodyPr>
            <a:normAutofit/>
          </a:bodyPr>
          <a:lstStyle/>
          <a:p>
            <a:r>
              <a:rPr lang="en-US"/>
              <a:t>Other Financial Service Providers</a:t>
            </a:r>
          </a:p>
        </p:txBody>
      </p:sp>
      <p:sp>
        <p:nvSpPr>
          <p:cNvPr id="3" name="Content Placeholder 2">
            <a:extLst>
              <a:ext uri="{FF2B5EF4-FFF2-40B4-BE49-F238E27FC236}">
                <a16:creationId xmlns:a16="http://schemas.microsoft.com/office/drawing/2014/main" id="{A38DAD3D-0AE6-E74E-A38A-39590C986906}"/>
              </a:ext>
            </a:extLst>
          </p:cNvPr>
          <p:cNvSpPr>
            <a:spLocks noGrp="1"/>
          </p:cNvSpPr>
          <p:nvPr>
            <p:ph sz="half" idx="1"/>
          </p:nvPr>
        </p:nvSpPr>
        <p:spPr>
          <a:xfrm>
            <a:off x="6799669" y="3321965"/>
            <a:ext cx="5727700" cy="2021564"/>
          </a:xfrm>
        </p:spPr>
        <p:txBody>
          <a:bodyPr anchor="t">
            <a:normAutofit lnSpcReduction="10000"/>
          </a:bodyPr>
          <a:lstStyle/>
          <a:p>
            <a:r>
              <a:rPr lang="en-US" altLang="en-US" b="1" i="1" dirty="0">
                <a:latin typeface="+mj-lt"/>
              </a:rPr>
              <a:t>Are they insured?</a:t>
            </a:r>
          </a:p>
          <a:p>
            <a:r>
              <a:rPr lang="en-US" altLang="en-US" b="1" i="1" dirty="0">
                <a:latin typeface="+mj-lt"/>
              </a:rPr>
              <a:t>Are they protected?</a:t>
            </a:r>
          </a:p>
          <a:p>
            <a:r>
              <a:rPr lang="en-US" altLang="en-US" b="1" i="1" dirty="0">
                <a:latin typeface="+mj-lt"/>
              </a:rPr>
              <a:t>What do they do with your data?</a:t>
            </a:r>
          </a:p>
          <a:p>
            <a:r>
              <a:rPr lang="en-US" altLang="en-US" b="1" i="1" dirty="0">
                <a:latin typeface="+mj-lt"/>
              </a:rPr>
              <a:t>Do they report to credit bureaus? </a:t>
            </a:r>
          </a:p>
          <a:p>
            <a:endParaRPr lang="en-US" altLang="en-US" i="1" dirty="0">
              <a:latin typeface="+mj-lt"/>
            </a:endParaRPr>
          </a:p>
        </p:txBody>
      </p:sp>
      <p:sp>
        <p:nvSpPr>
          <p:cNvPr id="12" name="Slide Number Placeholder 3">
            <a:extLst>
              <a:ext uri="{FF2B5EF4-FFF2-40B4-BE49-F238E27FC236}">
                <a16:creationId xmlns:a16="http://schemas.microsoft.com/office/drawing/2014/main" id="{86533758-C822-3A40-AA64-671BD5561424}"/>
              </a:ext>
            </a:extLst>
          </p:cNvPr>
          <p:cNvSpPr>
            <a:spLocks noGrp="1"/>
          </p:cNvSpPr>
          <p:nvPr>
            <p:ph type="sldNum" sz="quarter" idx="10"/>
          </p:nvPr>
        </p:nvSpPr>
        <p:spPr>
          <a:xfrm>
            <a:off x="8610600" y="6340475"/>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03CFA8-974B-0447-A530-7264BC7D73A8}" type="slidenum">
              <a:rPr kumimoji="0" lang="en-US" altLang="en-US" sz="900" b="0" i="0" u="none" strike="noStrike" kern="1200" cap="none" spc="0" normalizeH="0" baseline="0" noProof="0" smtClean="0">
                <a:ln>
                  <a:noFill/>
                </a:ln>
                <a:solidFill>
                  <a:srgbClr val="9A9A9A"/>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199FB5AB-7349-00CA-728D-2CFA883FDBA1}"/>
              </a:ext>
            </a:extLst>
          </p:cNvPr>
          <p:cNvSpPr txBox="1"/>
          <p:nvPr/>
        </p:nvSpPr>
        <p:spPr>
          <a:xfrm>
            <a:off x="6515101" y="1694570"/>
            <a:ext cx="4838700" cy="1432743"/>
          </a:xfrm>
          <a:prstGeom prst="rect">
            <a:avLst/>
          </a:prstGeom>
          <a:solidFill>
            <a:schemeClr val="accent2"/>
          </a:solidFill>
          <a:ln w="6350">
            <a:noFill/>
          </a:ln>
        </p:spPr>
        <p:txBody>
          <a:bodyPr rot="0" spcFirstLastPara="0" vertOverflow="overflow" horzOverflow="overflow" vert="horz" wrap="square" lIns="274320" tIns="45720" rIns="274320" bIns="45720" numCol="1" spcCol="0" rtlCol="0" fromWordArt="0" anchor="ctr" anchorCtr="0" forceAA="0" compatLnSpc="1">
            <a:prstTxWarp prst="textNoShape">
              <a:avLst/>
            </a:prstTxWarp>
            <a:noAutofit/>
          </a:bodyPr>
          <a:lstStyle/>
          <a:p>
            <a:pPr defTabSz="685800">
              <a:lnSpc>
                <a:spcPct val="95000"/>
              </a:lnSpc>
              <a:spcBef>
                <a:spcPts val="1400"/>
              </a:spcBef>
              <a:buClr>
                <a:srgbClr val="DA5521"/>
              </a:buClr>
            </a:pPr>
            <a:r>
              <a:rPr lang="en-US" sz="2200" b="1" kern="2400" dirty="0">
                <a:solidFill>
                  <a:schemeClr val="bg1"/>
                </a:solidFill>
              </a:rPr>
              <a:t>How would you go about choosing when to use one of these products and which one?</a:t>
            </a:r>
          </a:p>
        </p:txBody>
      </p:sp>
      <p:sp>
        <p:nvSpPr>
          <p:cNvPr id="7" name="TextBox 6">
            <a:extLst>
              <a:ext uri="{FF2B5EF4-FFF2-40B4-BE49-F238E27FC236}">
                <a16:creationId xmlns:a16="http://schemas.microsoft.com/office/drawing/2014/main" id="{832D1C84-44CD-6584-8356-44725E0FC949}"/>
              </a:ext>
            </a:extLst>
          </p:cNvPr>
          <p:cNvSpPr txBox="1"/>
          <p:nvPr/>
        </p:nvSpPr>
        <p:spPr>
          <a:xfrm>
            <a:off x="838199" y="1694570"/>
            <a:ext cx="8185638" cy="2126223"/>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30188" indent="-230188" algn="l" defTabSz="685800">
              <a:lnSpc>
                <a:spcPct val="95000"/>
              </a:lnSpc>
              <a:spcBef>
                <a:spcPts val="1400"/>
              </a:spcBef>
              <a:buClr>
                <a:srgbClr val="DA5521"/>
              </a:buClr>
              <a:buFont typeface="Wingdings" panose="05000000000000000000" pitchFamily="2" charset="2"/>
              <a:buChar char="§"/>
            </a:pPr>
            <a:r>
              <a:rPr lang="en-US" kern="2400" dirty="0">
                <a:solidFill>
                  <a:srgbClr val="595959"/>
                </a:solidFill>
              </a:rPr>
              <a:t>Apple/Google Pay</a:t>
            </a:r>
          </a:p>
          <a:p>
            <a:pPr marL="230188" indent="-230188" algn="l" defTabSz="685800">
              <a:lnSpc>
                <a:spcPct val="95000"/>
              </a:lnSpc>
              <a:spcBef>
                <a:spcPts val="1400"/>
              </a:spcBef>
              <a:buClr>
                <a:srgbClr val="DA5521"/>
              </a:buClr>
              <a:buFont typeface="Wingdings" panose="05000000000000000000" pitchFamily="2" charset="2"/>
              <a:buChar char="§"/>
            </a:pPr>
            <a:r>
              <a:rPr lang="en-US" kern="2400" dirty="0">
                <a:solidFill>
                  <a:srgbClr val="595959"/>
                </a:solidFill>
              </a:rPr>
              <a:t>Venmo/</a:t>
            </a:r>
            <a:r>
              <a:rPr lang="en-US" kern="2400" dirty="0" err="1">
                <a:solidFill>
                  <a:srgbClr val="595959"/>
                </a:solidFill>
              </a:rPr>
              <a:t>CashApp</a:t>
            </a:r>
            <a:endParaRPr lang="en-US" kern="2400" dirty="0">
              <a:solidFill>
                <a:srgbClr val="595959"/>
              </a:solidFill>
            </a:endParaRPr>
          </a:p>
          <a:p>
            <a:pPr marL="230188" indent="-230188" algn="l" defTabSz="685800">
              <a:lnSpc>
                <a:spcPct val="95000"/>
              </a:lnSpc>
              <a:spcBef>
                <a:spcPts val="1400"/>
              </a:spcBef>
              <a:buClr>
                <a:srgbClr val="DA5521"/>
              </a:buClr>
              <a:buFont typeface="Wingdings" panose="05000000000000000000" pitchFamily="2" charset="2"/>
              <a:buChar char="§"/>
            </a:pPr>
            <a:r>
              <a:rPr lang="en-US" kern="2400" dirty="0">
                <a:solidFill>
                  <a:srgbClr val="595959"/>
                </a:solidFill>
              </a:rPr>
              <a:t>Klarna/Affirm (buy now, pay later)</a:t>
            </a:r>
          </a:p>
          <a:p>
            <a:pPr marL="230188" indent="-230188" algn="l" defTabSz="685800">
              <a:lnSpc>
                <a:spcPct val="95000"/>
              </a:lnSpc>
              <a:spcBef>
                <a:spcPts val="1400"/>
              </a:spcBef>
              <a:buClr>
                <a:srgbClr val="DA5521"/>
              </a:buClr>
              <a:buFont typeface="Wingdings" panose="05000000000000000000" pitchFamily="2" charset="2"/>
              <a:buChar char="§"/>
            </a:pPr>
            <a:r>
              <a:rPr lang="en-US" kern="2400" dirty="0">
                <a:solidFill>
                  <a:srgbClr val="595959"/>
                </a:solidFill>
              </a:rPr>
              <a:t>Chime (neobank)</a:t>
            </a:r>
          </a:p>
          <a:p>
            <a:pPr marL="230188" indent="-230188" algn="l" defTabSz="685800">
              <a:lnSpc>
                <a:spcPct val="95000"/>
              </a:lnSpc>
              <a:spcBef>
                <a:spcPts val="1400"/>
              </a:spcBef>
              <a:buClr>
                <a:srgbClr val="DA5521"/>
              </a:buClr>
              <a:buFont typeface="Wingdings" panose="05000000000000000000" pitchFamily="2" charset="2"/>
              <a:buChar char="§"/>
            </a:pPr>
            <a:r>
              <a:rPr lang="en-US" kern="2400" dirty="0">
                <a:solidFill>
                  <a:srgbClr val="595959"/>
                </a:solidFill>
              </a:rPr>
              <a:t>Ally Bank (online bank)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572C-A5F8-4779-2AC0-35487DCFAB59}"/>
              </a:ext>
            </a:extLst>
          </p:cNvPr>
          <p:cNvSpPr>
            <a:spLocks noGrp="1"/>
          </p:cNvSpPr>
          <p:nvPr>
            <p:ph type="ctrTitle"/>
          </p:nvPr>
        </p:nvSpPr>
        <p:spPr>
          <a:xfrm>
            <a:off x="411815" y="2746466"/>
            <a:ext cx="11368369" cy="2044700"/>
          </a:xfrm>
        </p:spPr>
        <p:txBody>
          <a:bodyPr/>
          <a:lstStyle/>
          <a:p>
            <a:r>
              <a:rPr lang="en-US" dirty="0"/>
              <a:t>With growing financial technology companies, how can we use these products in ways that help us build financial well-being and not hurt it?</a:t>
            </a:r>
          </a:p>
        </p:txBody>
      </p:sp>
      <p:pic>
        <p:nvPicPr>
          <p:cNvPr id="7" name="Graphic 6" descr="Chat with solid fill">
            <a:extLst>
              <a:ext uri="{FF2B5EF4-FFF2-40B4-BE49-F238E27FC236}">
                <a16:creationId xmlns:a16="http://schemas.microsoft.com/office/drawing/2014/main" id="{D4C84883-0E9C-A397-BC58-154348F073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5900" y="1313490"/>
            <a:ext cx="1600200" cy="1600200"/>
          </a:xfrm>
          <a:prstGeom prst="rect">
            <a:avLst/>
          </a:prstGeom>
        </p:spPr>
      </p:pic>
      <p:sp>
        <p:nvSpPr>
          <p:cNvPr id="8" name="Rectangle: Rounded Corners 7">
            <a:extLst>
              <a:ext uri="{FF2B5EF4-FFF2-40B4-BE49-F238E27FC236}">
                <a16:creationId xmlns:a16="http://schemas.microsoft.com/office/drawing/2014/main" id="{B353823A-927D-B507-6EEE-672FD2CFA85D}"/>
              </a:ext>
            </a:extLst>
          </p:cNvPr>
          <p:cNvSpPr>
            <a:spLocks noGrp="1" noRot="1" noMove="1" noResize="1" noEditPoints="1" noAdjustHandles="1" noChangeArrowheads="1" noChangeShapeType="1"/>
          </p:cNvSpPr>
          <p:nvPr/>
        </p:nvSpPr>
        <p:spPr>
          <a:xfrm>
            <a:off x="228600" y="266700"/>
            <a:ext cx="11734800" cy="6324600"/>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06509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ABD0-2A04-6F42-A1A7-3512F52F962E}"/>
              </a:ext>
            </a:extLst>
          </p:cNvPr>
          <p:cNvSpPr>
            <a:spLocks noGrp="1"/>
          </p:cNvSpPr>
          <p:nvPr>
            <p:ph type="title"/>
          </p:nvPr>
        </p:nvSpPr>
        <p:spPr>
          <a:xfrm>
            <a:off x="838200" y="502920"/>
            <a:ext cx="10515600" cy="868680"/>
          </a:xfrm>
        </p:spPr>
        <p:txBody>
          <a:bodyPr>
            <a:normAutofit/>
          </a:bodyPr>
          <a:lstStyle/>
          <a:p>
            <a:pPr eaLnBrk="1" fontAlgn="auto" hangingPunct="1">
              <a:spcAft>
                <a:spcPts val="0"/>
              </a:spcAft>
              <a:defRPr/>
            </a:pPr>
            <a:r>
              <a:rPr lang="en-US" dirty="0">
                <a:ea typeface="+mj-ea"/>
                <a:cs typeface="+mj-cs"/>
              </a:rPr>
              <a:t>Wrap Up — Questions or Comments</a:t>
            </a:r>
          </a:p>
        </p:txBody>
      </p:sp>
      <p:sp>
        <p:nvSpPr>
          <p:cNvPr id="6" name="Slide Number Placeholder 3">
            <a:extLst>
              <a:ext uri="{FF2B5EF4-FFF2-40B4-BE49-F238E27FC236}">
                <a16:creationId xmlns:a16="http://schemas.microsoft.com/office/drawing/2014/main" id="{8F7FB5E8-BFB0-3047-BE63-A7A86D7E0A16}"/>
              </a:ext>
            </a:extLst>
          </p:cNvPr>
          <p:cNvSpPr txBox="1">
            <a:spLocks/>
          </p:cNvSpPr>
          <p:nvPr/>
        </p:nvSpPr>
        <p:spPr>
          <a:xfrm>
            <a:off x="8610600" y="6356350"/>
            <a:ext cx="2743200" cy="365125"/>
          </a:xfr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smtClean="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sp>
        <p:nvSpPr>
          <p:cNvPr id="8" name="Slide Number Placeholder 3">
            <a:extLst>
              <a:ext uri="{FF2B5EF4-FFF2-40B4-BE49-F238E27FC236}">
                <a16:creationId xmlns:a16="http://schemas.microsoft.com/office/drawing/2014/main" id="{0E4AE8AF-FF58-F14E-A1D7-D2D3B563CEAB}"/>
              </a:ext>
            </a:extLst>
          </p:cNvPr>
          <p:cNvSpPr>
            <a:spLocks noGrp="1"/>
          </p:cNvSpPr>
          <p:nvPr>
            <p:ph type="sldNum" sz="quarter" idx="10"/>
          </p:nvPr>
        </p:nvSpPr>
        <p:spPr>
          <a:xfrm>
            <a:off x="8610600" y="6340475"/>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03CFA8-974B-0447-A530-7264BC7D73A8}" type="slidenum">
              <a:rPr kumimoji="0" lang="en-US" altLang="en-US" sz="900" b="0" i="0" u="none" strike="noStrike" kern="1200" cap="none" spc="0" normalizeH="0" baseline="0" noProof="0" smtClean="0">
                <a:ln>
                  <a:noFill/>
                </a:ln>
                <a:solidFill>
                  <a:srgbClr val="9A9A9A"/>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grpSp>
        <p:nvGrpSpPr>
          <p:cNvPr id="9" name="Group 8">
            <a:extLst>
              <a:ext uri="{FF2B5EF4-FFF2-40B4-BE49-F238E27FC236}">
                <a16:creationId xmlns:a16="http://schemas.microsoft.com/office/drawing/2014/main" id="{29834DE0-1C66-5199-1EDB-418758AF0DAC}"/>
              </a:ext>
            </a:extLst>
          </p:cNvPr>
          <p:cNvGrpSpPr/>
          <p:nvPr/>
        </p:nvGrpSpPr>
        <p:grpSpPr>
          <a:xfrm>
            <a:off x="1069355" y="1777273"/>
            <a:ext cx="10053287" cy="3180087"/>
            <a:chOff x="6414202" y="1721316"/>
            <a:chExt cx="5494877" cy="3018036"/>
          </a:xfrm>
        </p:grpSpPr>
        <p:sp>
          <p:nvSpPr>
            <p:cNvPr id="10" name="Rectangle 9">
              <a:extLst>
                <a:ext uri="{FF2B5EF4-FFF2-40B4-BE49-F238E27FC236}">
                  <a16:creationId xmlns:a16="http://schemas.microsoft.com/office/drawing/2014/main" id="{D5410CBE-AD08-8898-EFCA-DE99F830241E}"/>
                </a:ext>
              </a:extLst>
            </p:cNvPr>
            <p:cNvSpPr/>
            <p:nvPr/>
          </p:nvSpPr>
          <p:spPr>
            <a:xfrm>
              <a:off x="6414202" y="2125121"/>
              <a:ext cx="5494877" cy="2614231"/>
            </a:xfrm>
            <a:prstGeom prst="rect">
              <a:avLst/>
            </a:prstGeom>
            <a:noFill/>
            <a:ln w="76200">
              <a:solidFill>
                <a:schemeClr val="accent5"/>
              </a:solidFill>
            </a:ln>
            <a:effectLst>
              <a:outerShdw sx="1000" sy="1000" algn="ctr" rotWithShape="0">
                <a:schemeClr val="bg1"/>
              </a:outerShdw>
            </a:effectLst>
          </p:spPr>
          <p:txBody>
            <a:bodyPr wrap="square" lIns="91440" tIns="45720" rIns="91440" bIns="45720" rtlCol="0" anchor="ctr">
              <a:spAutoFit/>
            </a:bodyPr>
            <a:lstStyle/>
            <a:p>
              <a:pPr algn="ctr">
                <a:spcBef>
                  <a:spcPts val="0"/>
                </a:spcBef>
                <a:spcAft>
                  <a:spcPts val="0"/>
                </a:spcAft>
              </a:pPr>
              <a:endParaRPr lang="en-US" sz="1200" dirty="0">
                <a:ln w="0"/>
                <a:solidFill>
                  <a:srgbClr val="5A5284">
                    <a:lumMod val="75000"/>
                  </a:srgbClr>
                </a:solidFill>
                <a:latin typeface="+mj-lt"/>
              </a:endParaRPr>
            </a:p>
            <a:p>
              <a:pPr algn="ctr">
                <a:spcBef>
                  <a:spcPts val="0"/>
                </a:spcBef>
                <a:spcAft>
                  <a:spcPts val="1800"/>
                </a:spcAft>
              </a:pPr>
              <a:r>
                <a:rPr lang="en-US" sz="2800" b="1" dirty="0">
                  <a:ln w="0"/>
                  <a:solidFill>
                    <a:schemeClr val="accent5"/>
                  </a:solidFill>
                  <a:latin typeface="+mj-lt"/>
                </a:rPr>
                <a:t>Research a financial institution that you think could be </a:t>
              </a:r>
              <a:br>
                <a:rPr lang="en-US" sz="2800" b="1" dirty="0">
                  <a:ln w="0"/>
                  <a:solidFill>
                    <a:schemeClr val="accent5"/>
                  </a:solidFill>
                  <a:latin typeface="+mj-lt"/>
                </a:rPr>
              </a:br>
              <a:r>
                <a:rPr lang="en-US" sz="2800" b="1" dirty="0">
                  <a:ln w="0"/>
                  <a:solidFill>
                    <a:schemeClr val="accent5"/>
                  </a:solidFill>
                  <a:latin typeface="+mj-lt"/>
                </a:rPr>
                <a:t>a good option for your lifestyle.</a:t>
              </a:r>
              <a:endParaRPr lang="en-US" sz="2000" b="1" dirty="0">
                <a:ln w="0"/>
                <a:solidFill>
                  <a:schemeClr val="accent5"/>
                </a:solidFill>
                <a:latin typeface="+mj-lt"/>
              </a:endParaRPr>
            </a:p>
            <a:p>
              <a:pPr algn="ctr">
                <a:spcAft>
                  <a:spcPts val="600"/>
                </a:spcAft>
              </a:pPr>
              <a:r>
                <a:rPr lang="en-US" sz="2000" i="1" dirty="0">
                  <a:ln w="0"/>
                  <a:latin typeface="+mj-lt"/>
                </a:rPr>
                <a:t>“Key 8: Protecting Your Identity” </a:t>
              </a:r>
              <a:endParaRPr lang="en-US" sz="2000" dirty="0">
                <a:ln w="0"/>
                <a:latin typeface="+mj-lt"/>
              </a:endParaRPr>
            </a:p>
            <a:p>
              <a:pPr algn="ctr">
                <a:spcAft>
                  <a:spcPts val="600"/>
                </a:spcAft>
              </a:pPr>
              <a:r>
                <a:rPr lang="en-US" sz="2000" dirty="0">
                  <a:ln w="0"/>
                  <a:latin typeface="+mj-lt"/>
                </a:rPr>
                <a:t>Date: ___________</a:t>
              </a:r>
            </a:p>
            <a:p>
              <a:pPr algn="ctr"/>
              <a:r>
                <a:rPr lang="en-US" sz="2000" dirty="0">
                  <a:ln w="0"/>
                  <a:latin typeface="+mj-lt"/>
                </a:rPr>
                <a:t>Time: ___________</a:t>
              </a:r>
            </a:p>
            <a:p>
              <a:pPr algn="ctr"/>
              <a:endParaRPr lang="en-US" sz="2000" dirty="0">
                <a:ln w="0"/>
                <a:solidFill>
                  <a:srgbClr val="433E63"/>
                </a:solidFill>
                <a:latin typeface="+mj-lt"/>
              </a:endParaRPr>
            </a:p>
          </p:txBody>
        </p:sp>
        <p:sp>
          <p:nvSpPr>
            <p:cNvPr id="11" name="Rectangle 10">
              <a:extLst>
                <a:ext uri="{FF2B5EF4-FFF2-40B4-BE49-F238E27FC236}">
                  <a16:creationId xmlns:a16="http://schemas.microsoft.com/office/drawing/2014/main" id="{31803F3A-9372-25B7-6DCC-087A4934E339}"/>
                </a:ext>
              </a:extLst>
            </p:cNvPr>
            <p:cNvSpPr/>
            <p:nvPr/>
          </p:nvSpPr>
          <p:spPr>
            <a:xfrm>
              <a:off x="8132942" y="1721316"/>
              <a:ext cx="2057400" cy="584775"/>
            </a:xfrm>
            <a:prstGeom prst="rect">
              <a:avLst/>
            </a:prstGeom>
            <a:solidFill>
              <a:schemeClr val="accent5"/>
            </a:solidFill>
            <a:ln w="76200">
              <a:solidFill>
                <a:schemeClr val="accent5"/>
              </a:solidFill>
            </a:ln>
            <a:effectLst>
              <a:outerShdw sx="1000" sy="1000" algn="ctr" rotWithShape="0">
                <a:schemeClr val="bg1"/>
              </a:outerShdw>
            </a:effectLst>
          </p:spPr>
          <p:txBody>
            <a:bodyPr wrap="square" lIns="91440" tIns="45720" rIns="91440" bIns="45720" rtlCol="0" anchor="ctr">
              <a:spAutoFit/>
            </a:bodyPr>
            <a:lstStyle/>
            <a:p>
              <a:pPr algn="ctr"/>
              <a:r>
                <a:rPr lang="en-US" sz="3200" b="1" dirty="0">
                  <a:ln w="0"/>
                  <a:solidFill>
                    <a:schemeClr val="bg1"/>
                  </a:solidFill>
                  <a:latin typeface="+mj-lt"/>
                </a:rPr>
                <a:t>NEXT TIME</a:t>
              </a:r>
              <a:endParaRPr lang="en-US" dirty="0">
                <a:ln w="0"/>
                <a:solidFill>
                  <a:schemeClr val="bg1"/>
                </a:solidFill>
                <a:latin typeface="+mj-lt"/>
              </a:endParaRPr>
            </a:p>
          </p:txBody>
        </p:sp>
      </p:grpSp>
      <p:grpSp>
        <p:nvGrpSpPr>
          <p:cNvPr id="12" name="Group 11">
            <a:extLst>
              <a:ext uri="{FF2B5EF4-FFF2-40B4-BE49-F238E27FC236}">
                <a16:creationId xmlns:a16="http://schemas.microsoft.com/office/drawing/2014/main" id="{642A55F8-6BA5-26D7-8369-AC67B7D2FE27}"/>
              </a:ext>
            </a:extLst>
          </p:cNvPr>
          <p:cNvGrpSpPr/>
          <p:nvPr/>
        </p:nvGrpSpPr>
        <p:grpSpPr>
          <a:xfrm>
            <a:off x="4404359" y="5181600"/>
            <a:ext cx="3383280" cy="933910"/>
            <a:chOff x="4443034" y="5336027"/>
            <a:chExt cx="3383280" cy="933910"/>
          </a:xfrm>
        </p:grpSpPr>
        <p:sp>
          <p:nvSpPr>
            <p:cNvPr id="13" name="Oval 12">
              <a:extLst>
                <a:ext uri="{FF2B5EF4-FFF2-40B4-BE49-F238E27FC236}">
                  <a16:creationId xmlns:a16="http://schemas.microsoft.com/office/drawing/2014/main" id="{38D86A20-DA4F-D055-BBB7-D21E8FC1C417}"/>
                </a:ext>
              </a:extLst>
            </p:cNvPr>
            <p:cNvSpPr/>
            <p:nvPr/>
          </p:nvSpPr>
          <p:spPr>
            <a:xfrm>
              <a:off x="4443034" y="5336027"/>
              <a:ext cx="933910" cy="933910"/>
            </a:xfrm>
            <a:prstGeom prst="ellipse">
              <a:avLst/>
            </a:prstGeom>
            <a:solidFill>
              <a:schemeClr val="tx2"/>
            </a:solidFill>
            <a:effectLst>
              <a:outerShdw blurRad="38100" dist="25400" dir="2700000" algn="tl" rotWithShape="0">
                <a:prstClr val="black">
                  <a:alpha val="12962"/>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4" name="Oval 13">
              <a:extLst>
                <a:ext uri="{FF2B5EF4-FFF2-40B4-BE49-F238E27FC236}">
                  <a16:creationId xmlns:a16="http://schemas.microsoft.com/office/drawing/2014/main" id="{2597DAC2-30AD-FCAC-D28B-7DF06E2A048E}"/>
                </a:ext>
              </a:extLst>
            </p:cNvPr>
            <p:cNvSpPr/>
            <p:nvPr/>
          </p:nvSpPr>
          <p:spPr>
            <a:xfrm>
              <a:off x="5667719" y="5336027"/>
              <a:ext cx="933910" cy="933910"/>
            </a:xfrm>
            <a:prstGeom prst="ellipse">
              <a:avLst/>
            </a:prstGeom>
            <a:solidFill>
              <a:schemeClr val="accent5"/>
            </a:solidFill>
            <a:effectLst>
              <a:outerShdw blurRad="38100" dist="25400" dir="2700000" algn="tl" rotWithShape="0">
                <a:prstClr val="black">
                  <a:alpha val="12962"/>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5" name="Oval 14">
              <a:extLst>
                <a:ext uri="{FF2B5EF4-FFF2-40B4-BE49-F238E27FC236}">
                  <a16:creationId xmlns:a16="http://schemas.microsoft.com/office/drawing/2014/main" id="{233ABFA7-8666-1CDE-57D5-D07BE7B40C46}"/>
                </a:ext>
              </a:extLst>
            </p:cNvPr>
            <p:cNvSpPr/>
            <p:nvPr/>
          </p:nvSpPr>
          <p:spPr>
            <a:xfrm>
              <a:off x="6892404" y="5336027"/>
              <a:ext cx="933910" cy="933910"/>
            </a:xfrm>
            <a:prstGeom prst="ellipse">
              <a:avLst/>
            </a:prstGeom>
            <a:solidFill>
              <a:schemeClr val="accent2"/>
            </a:solidFill>
            <a:effectLst>
              <a:outerShdw blurRad="38100" dist="25400" dir="2700000" algn="tl" rotWithShape="0">
                <a:prstClr val="black">
                  <a:alpha val="12962"/>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pic>
          <p:nvPicPr>
            <p:cNvPr id="16" name="Graphic 15">
              <a:extLst>
                <a:ext uri="{FF2B5EF4-FFF2-40B4-BE49-F238E27FC236}">
                  <a16:creationId xmlns:a16="http://schemas.microsoft.com/office/drawing/2014/main" id="{CDEF0519-CEDD-F874-FB20-EB777DE88CC2}"/>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4537542" y="5421436"/>
              <a:ext cx="744895" cy="744895"/>
            </a:xfrm>
            <a:prstGeom prst="rect">
              <a:avLst/>
            </a:prstGeom>
          </p:spPr>
        </p:pic>
        <p:pic>
          <p:nvPicPr>
            <p:cNvPr id="17" name="Graphic 16">
              <a:extLst>
                <a:ext uri="{FF2B5EF4-FFF2-40B4-BE49-F238E27FC236}">
                  <a16:creationId xmlns:a16="http://schemas.microsoft.com/office/drawing/2014/main" id="{F8AC3E93-944C-2843-7F9D-1C1FB711A42E}"/>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5807082" y="5480600"/>
              <a:ext cx="655185" cy="655185"/>
            </a:xfrm>
            <a:prstGeom prst="rect">
              <a:avLst/>
            </a:prstGeom>
          </p:spPr>
        </p:pic>
        <p:pic>
          <p:nvPicPr>
            <p:cNvPr id="18" name="Graphic 17">
              <a:extLst>
                <a:ext uri="{FF2B5EF4-FFF2-40B4-BE49-F238E27FC236}">
                  <a16:creationId xmlns:a16="http://schemas.microsoft.com/office/drawing/2014/main" id="{4291E0CB-CCEC-5163-C3F5-64DF0679976E}"/>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7075976" y="5510501"/>
              <a:ext cx="566766" cy="566766"/>
            </a:xfrm>
            <a:prstGeom prst="rect">
              <a:avLst/>
            </a:prstGeom>
          </p:spPr>
        </p:pic>
      </p:grpSp>
    </p:spTree>
    <p:extLst>
      <p:ext uri="{BB962C8B-B14F-4D97-AF65-F5344CB8AC3E}">
        <p14:creationId xmlns:p14="http://schemas.microsoft.com/office/powerpoint/2010/main" val="1256168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139A109-FF34-4F48-9FC4-587D6DB27BC4}"/>
              </a:ext>
            </a:extLst>
          </p:cNvPr>
          <p:cNvSpPr>
            <a:spLocks noGrp="1"/>
          </p:cNvSpPr>
          <p:nvPr>
            <p:ph type="title"/>
          </p:nvPr>
        </p:nvSpPr>
        <p:spPr/>
        <p:txBody>
          <a:bodyPr/>
          <a:lstStyle/>
          <a:p>
            <a:r>
              <a:rPr lang="en-US" altLang="en-US">
                <a:latin typeface="Arial Narrow" panose="020B0604020202020204" pitchFamily="34" charset="0"/>
              </a:rPr>
              <a:t>What You’re Going to Know or Be Able to Do</a:t>
            </a:r>
            <a:endParaRPr lang="en-US"/>
          </a:p>
        </p:txBody>
      </p:sp>
      <p:sp>
        <p:nvSpPr>
          <p:cNvPr id="5" name="Content Placeholder 4">
            <a:extLst>
              <a:ext uri="{FF2B5EF4-FFF2-40B4-BE49-F238E27FC236}">
                <a16:creationId xmlns:a16="http://schemas.microsoft.com/office/drawing/2014/main" id="{357E6402-DB1E-C24E-BBAF-04D0A4D397E8}"/>
              </a:ext>
            </a:extLst>
          </p:cNvPr>
          <p:cNvSpPr>
            <a:spLocks noGrp="1"/>
          </p:cNvSpPr>
          <p:nvPr>
            <p:ph idx="1"/>
          </p:nvPr>
        </p:nvSpPr>
        <p:spPr>
          <a:xfrm>
            <a:off x="838200" y="1646238"/>
            <a:ext cx="7046626" cy="4662487"/>
          </a:xfrm>
        </p:spPr>
        <p:txBody>
          <a:bodyPr/>
          <a:lstStyle/>
          <a:p>
            <a:r>
              <a:rPr lang="en-US" sz="2000" b="1" dirty="0"/>
              <a:t>List and know </a:t>
            </a:r>
            <a:r>
              <a:rPr lang="en-US" sz="2000" dirty="0"/>
              <a:t>the differences among the range of businesses that provide financial products and services</a:t>
            </a:r>
          </a:p>
          <a:p>
            <a:r>
              <a:rPr lang="en-US" sz="2000" b="1" dirty="0"/>
              <a:t>Describe</a:t>
            </a:r>
            <a:r>
              <a:rPr lang="en-US" sz="2000" dirty="0"/>
              <a:t> the differences between banks and credit unions</a:t>
            </a:r>
          </a:p>
          <a:p>
            <a:r>
              <a:rPr lang="en-US" sz="2000" b="1" dirty="0"/>
              <a:t>Prepare</a:t>
            </a:r>
            <a:r>
              <a:rPr lang="en-US" sz="2000" dirty="0"/>
              <a:t> for opening an account at a bank or credit union using a checklist</a:t>
            </a:r>
          </a:p>
          <a:p>
            <a:r>
              <a:rPr lang="en-US" sz="2000" b="1" dirty="0"/>
              <a:t>Explain</a:t>
            </a:r>
            <a:r>
              <a:rPr lang="en-US" sz="2000" dirty="0"/>
              <a:t> how to manage a checking account and avoid some fees</a:t>
            </a:r>
          </a:p>
          <a:p>
            <a:r>
              <a:rPr lang="en-US" sz="2000" b="1" dirty="0"/>
              <a:t>Explain</a:t>
            </a:r>
            <a:r>
              <a:rPr lang="en-US" sz="2000" dirty="0"/>
              <a:t> the differences in credit cards, debit cards and prepaid cards, including the protections they have in case of loss or theft</a:t>
            </a:r>
          </a:p>
          <a:p>
            <a:endParaRPr lang="en-US" sz="2000" dirty="0"/>
          </a:p>
          <a:p>
            <a:endParaRPr lang="en-US" sz="2000" dirty="0"/>
          </a:p>
        </p:txBody>
      </p:sp>
      <p:sp>
        <p:nvSpPr>
          <p:cNvPr id="12" name="Slide Number Placeholder 3">
            <a:extLst>
              <a:ext uri="{FF2B5EF4-FFF2-40B4-BE49-F238E27FC236}">
                <a16:creationId xmlns:a16="http://schemas.microsoft.com/office/drawing/2014/main" id="{934617D2-CC13-344F-B5CD-44D666A944E6}"/>
              </a:ext>
            </a:extLst>
          </p:cNvPr>
          <p:cNvSpPr>
            <a:spLocks noGrp="1"/>
          </p:cNvSpPr>
          <p:nvPr>
            <p:ph type="sldNum" sz="quarter" idx="10"/>
          </p:nvPr>
        </p:nvSpPr>
        <p:spPr>
          <a:xfrm>
            <a:off x="8610600" y="6340475"/>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03CFA8-974B-0447-A530-7264BC7D73A8}" type="slidenum">
              <a:rPr kumimoji="0" lang="en-US" altLang="en-US" sz="900" b="0" i="0" u="none" strike="noStrike" kern="1200" cap="none" spc="0" normalizeH="0" baseline="0" noProof="0" smtClean="0">
                <a:ln>
                  <a:noFill/>
                </a:ln>
                <a:solidFill>
                  <a:srgbClr val="9A9A9A"/>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pic>
        <p:nvPicPr>
          <p:cNvPr id="2" name="Picture 1" descr="A person sitting at a table&#10;&#10;AI-generated content may be incorrect.">
            <a:extLst>
              <a:ext uri="{FF2B5EF4-FFF2-40B4-BE49-F238E27FC236}">
                <a16:creationId xmlns:a16="http://schemas.microsoft.com/office/drawing/2014/main" id="{377802CD-3FC6-C079-A372-46E556C12891}"/>
              </a:ext>
            </a:extLst>
          </p:cNvPr>
          <p:cNvPicPr>
            <a:picLocks noChangeAspect="1"/>
          </p:cNvPicPr>
          <p:nvPr/>
        </p:nvPicPr>
        <p:blipFill>
          <a:blip r:embed="rId3">
            <a:extLst>
              <a:ext uri="{28A0092B-C50C-407E-A947-70E740481C1C}">
                <a14:useLocalDpi xmlns:a14="http://schemas.microsoft.com/office/drawing/2010/main" val="0"/>
              </a:ext>
            </a:extLst>
          </a:blip>
          <a:srcRect l="30033" t="9140" r="31349" b="13760"/>
          <a:stretch/>
        </p:blipFill>
        <p:spPr>
          <a:xfrm>
            <a:off x="8153401" y="1693905"/>
            <a:ext cx="3206085" cy="4267200"/>
          </a:xfrm>
          <a:prstGeom prst="rect">
            <a:avLst/>
          </a:prstGeom>
          <a:effectLst>
            <a:outerShdw blurRad="38100" dist="25400" dir="2700000" algn="tl" rotWithShape="0">
              <a:prstClr val="black">
                <a:alpha val="18101"/>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FDED-F4D0-D049-A0FE-28675C693AA6}"/>
              </a:ext>
            </a:extLst>
          </p:cNvPr>
          <p:cNvSpPr>
            <a:spLocks noGrp="1"/>
          </p:cNvSpPr>
          <p:nvPr>
            <p:ph type="title"/>
          </p:nvPr>
        </p:nvSpPr>
        <p:spPr/>
        <p:txBody>
          <a:bodyPr lIns="91440">
            <a:normAutofit/>
          </a:bodyPr>
          <a:lstStyle/>
          <a:p>
            <a:pPr eaLnBrk="1" fontAlgn="auto" hangingPunct="1">
              <a:spcAft>
                <a:spcPts val="0"/>
              </a:spcAft>
              <a:defRPr/>
            </a:pPr>
            <a:r>
              <a:rPr lang="en-US" kern="1200" dirty="0">
                <a:ea typeface="+mj-ea"/>
              </a:rPr>
              <a:t>Icebreaker</a:t>
            </a:r>
          </a:p>
        </p:txBody>
      </p:sp>
      <p:sp>
        <p:nvSpPr>
          <p:cNvPr id="59397" name="Content Placeholder 4">
            <a:extLst>
              <a:ext uri="{FF2B5EF4-FFF2-40B4-BE49-F238E27FC236}">
                <a16:creationId xmlns:a16="http://schemas.microsoft.com/office/drawing/2014/main" id="{0F66E67A-EC10-9543-AA0C-F6D0161D952F}"/>
              </a:ext>
            </a:extLst>
          </p:cNvPr>
          <p:cNvSpPr>
            <a:spLocks noGrp="1"/>
          </p:cNvSpPr>
          <p:nvPr>
            <p:ph sz="half" idx="1"/>
          </p:nvPr>
        </p:nvSpPr>
        <p:spPr>
          <a:xfrm>
            <a:off x="838200" y="1905000"/>
            <a:ext cx="5613400" cy="3048000"/>
          </a:xfrm>
        </p:spPr>
        <p:txBody>
          <a:bodyPr lIns="91440"/>
          <a:lstStyle/>
          <a:p>
            <a:pPr marL="274320" indent="-274320" eaLnBrk="1" hangingPunct="1">
              <a:lnSpc>
                <a:spcPts val="3480"/>
              </a:lnSpc>
              <a:spcBef>
                <a:spcPts val="2000"/>
              </a:spcBef>
              <a:spcAft>
                <a:spcPts val="2400"/>
              </a:spcAft>
            </a:pPr>
            <a:r>
              <a:rPr lang="en-US" altLang="en-US" sz="2800" dirty="0">
                <a:solidFill>
                  <a:schemeClr val="tx1"/>
                </a:solidFill>
                <a:ea typeface="ＭＳ Ｐゴシック"/>
              </a:rPr>
              <a:t>Have you seen ads for companies that offer good savings or investing accounts? </a:t>
            </a:r>
          </a:p>
          <a:p>
            <a:pPr marL="274320" indent="-274320" eaLnBrk="1" hangingPunct="1">
              <a:lnSpc>
                <a:spcPts val="3480"/>
              </a:lnSpc>
              <a:spcBef>
                <a:spcPts val="2000"/>
              </a:spcBef>
              <a:spcAft>
                <a:spcPts val="2400"/>
              </a:spcAft>
            </a:pPr>
            <a:r>
              <a:rPr lang="en-US" altLang="en-US" sz="2800" dirty="0">
                <a:solidFill>
                  <a:schemeClr val="tx1"/>
                </a:solidFill>
                <a:ea typeface="ＭＳ Ｐゴシック"/>
              </a:rPr>
              <a:t>Are you curious or interested in any of them?</a:t>
            </a:r>
          </a:p>
        </p:txBody>
      </p:sp>
      <p:sp>
        <p:nvSpPr>
          <p:cNvPr id="8" name="Slide Number Placeholder 3">
            <a:extLst>
              <a:ext uri="{FF2B5EF4-FFF2-40B4-BE49-F238E27FC236}">
                <a16:creationId xmlns:a16="http://schemas.microsoft.com/office/drawing/2014/main" id="{7077F084-E6EF-2044-A9F3-17AED651DA93}"/>
              </a:ext>
            </a:extLst>
          </p:cNvPr>
          <p:cNvSpPr>
            <a:spLocks noGrp="1"/>
          </p:cNvSpPr>
          <p:nvPr>
            <p:ph type="sldNum" sz="quarter" idx="10"/>
          </p:nvPr>
        </p:nvSpPr>
        <p:spPr>
          <a:xfrm>
            <a:off x="8610600" y="6340475"/>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03CFA8-974B-0447-A530-7264BC7D73A8}" type="slidenum">
              <a:rPr kumimoji="0" lang="en-US" altLang="en-US" sz="900" b="0" i="0" u="none" strike="noStrike" kern="1200" cap="none" spc="0" normalizeH="0" baseline="0" noProof="0" smtClean="0">
                <a:ln>
                  <a:noFill/>
                </a:ln>
                <a:solidFill>
                  <a:srgbClr val="9A9A9A"/>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pic>
        <p:nvPicPr>
          <p:cNvPr id="7" name="Picture 6" descr="A hand putting a car on a stack of coins&#10;&#10;AI-generated content may be incorrect.">
            <a:extLst>
              <a:ext uri="{FF2B5EF4-FFF2-40B4-BE49-F238E27FC236}">
                <a16:creationId xmlns:a16="http://schemas.microsoft.com/office/drawing/2014/main" id="{18B2C1A8-9072-91D2-3CE6-13D184787F6C}"/>
              </a:ext>
            </a:extLst>
          </p:cNvPr>
          <p:cNvPicPr>
            <a:picLocks noChangeAspect="1"/>
          </p:cNvPicPr>
          <p:nvPr/>
        </p:nvPicPr>
        <p:blipFill>
          <a:blip r:embed="rId3">
            <a:extLst>
              <a:ext uri="{28A0092B-C50C-407E-A947-70E740481C1C}">
                <a14:useLocalDpi xmlns:a14="http://schemas.microsoft.com/office/drawing/2010/main" val="0"/>
              </a:ext>
            </a:extLst>
          </a:blip>
          <a:srcRect l="21122" t="436" r="3535"/>
          <a:stretch/>
        </p:blipFill>
        <p:spPr>
          <a:xfrm>
            <a:off x="7454900" y="1904999"/>
            <a:ext cx="3898900" cy="3089979"/>
          </a:xfrm>
          <a:prstGeom prst="rect">
            <a:avLst/>
          </a:prstGeom>
          <a:effectLst>
            <a:outerShdw blurRad="38100" dist="25400" dir="2700000" algn="tl" rotWithShape="0">
              <a:prstClr val="black">
                <a:alpha val="14203"/>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FDED-F4D0-D049-A0FE-28675C693AA6}"/>
              </a:ext>
            </a:extLst>
          </p:cNvPr>
          <p:cNvSpPr>
            <a:spLocks noGrp="1"/>
          </p:cNvSpPr>
          <p:nvPr>
            <p:ph type="title"/>
          </p:nvPr>
        </p:nvSpPr>
        <p:spPr/>
        <p:txBody>
          <a:bodyPr lIns="91440">
            <a:normAutofit/>
          </a:bodyPr>
          <a:lstStyle/>
          <a:p>
            <a:pPr eaLnBrk="1" fontAlgn="auto" hangingPunct="1">
              <a:spcAft>
                <a:spcPts val="0"/>
              </a:spcAft>
              <a:defRPr/>
            </a:pPr>
            <a:r>
              <a:rPr lang="en-US" kern="1200" dirty="0">
                <a:ea typeface="+mj-ea"/>
              </a:rPr>
              <a:t>Banking: Fact or Fiction</a:t>
            </a:r>
          </a:p>
        </p:txBody>
      </p:sp>
      <p:sp>
        <p:nvSpPr>
          <p:cNvPr id="8" name="Slide Number Placeholder 3">
            <a:extLst>
              <a:ext uri="{FF2B5EF4-FFF2-40B4-BE49-F238E27FC236}">
                <a16:creationId xmlns:a16="http://schemas.microsoft.com/office/drawing/2014/main" id="{7077F084-E6EF-2044-A9F3-17AED651DA93}"/>
              </a:ext>
            </a:extLst>
          </p:cNvPr>
          <p:cNvSpPr>
            <a:spLocks noGrp="1"/>
          </p:cNvSpPr>
          <p:nvPr>
            <p:ph type="sldNum" sz="quarter" idx="10"/>
          </p:nvPr>
        </p:nvSpPr>
        <p:spPr>
          <a:xfrm>
            <a:off x="8610600" y="6340475"/>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03CFA8-974B-0447-A530-7264BC7D73A8}" type="slidenum">
              <a:rPr kumimoji="0" lang="en-US" altLang="en-US" sz="900" b="0" i="0" u="none" strike="noStrike" kern="1200" cap="none" spc="0" normalizeH="0" baseline="0" noProof="0" smtClean="0">
                <a:ln>
                  <a:noFill/>
                </a:ln>
                <a:solidFill>
                  <a:srgbClr val="9A9A9A"/>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graphicFrame>
        <p:nvGraphicFramePr>
          <p:cNvPr id="4" name="Table 4">
            <a:extLst>
              <a:ext uri="{FF2B5EF4-FFF2-40B4-BE49-F238E27FC236}">
                <a16:creationId xmlns:a16="http://schemas.microsoft.com/office/drawing/2014/main" id="{AAD8AFC0-FD05-166B-536E-AF60341A18D0}"/>
              </a:ext>
            </a:extLst>
          </p:cNvPr>
          <p:cNvGraphicFramePr>
            <a:graphicFrameLocks noGrp="1"/>
          </p:cNvGraphicFramePr>
          <p:nvPr>
            <p:ph sz="half" idx="1"/>
            <p:extLst>
              <p:ext uri="{D42A27DB-BD31-4B8C-83A1-F6EECF244321}">
                <p14:modId xmlns:p14="http://schemas.microsoft.com/office/powerpoint/2010/main" val="2399830135"/>
              </p:ext>
            </p:extLst>
          </p:nvPr>
        </p:nvGraphicFramePr>
        <p:xfrm>
          <a:off x="838198" y="1663171"/>
          <a:ext cx="10515601" cy="4543285"/>
        </p:xfrm>
        <a:graphic>
          <a:graphicData uri="http://schemas.openxmlformats.org/drawingml/2006/table">
            <a:tbl>
              <a:tblPr firstRow="1" bandRow="1">
                <a:tableStyleId>{F2DE63D5-997A-4646-A377-4702673A728D}</a:tableStyleId>
              </a:tblPr>
              <a:tblGrid>
                <a:gridCol w="7526313">
                  <a:extLst>
                    <a:ext uri="{9D8B030D-6E8A-4147-A177-3AD203B41FA5}">
                      <a16:colId xmlns:a16="http://schemas.microsoft.com/office/drawing/2014/main" val="2097408749"/>
                    </a:ext>
                  </a:extLst>
                </a:gridCol>
                <a:gridCol w="1389088">
                  <a:extLst>
                    <a:ext uri="{9D8B030D-6E8A-4147-A177-3AD203B41FA5}">
                      <a16:colId xmlns:a16="http://schemas.microsoft.com/office/drawing/2014/main" val="3263275433"/>
                    </a:ext>
                  </a:extLst>
                </a:gridCol>
                <a:gridCol w="1600200">
                  <a:extLst>
                    <a:ext uri="{9D8B030D-6E8A-4147-A177-3AD203B41FA5}">
                      <a16:colId xmlns:a16="http://schemas.microsoft.com/office/drawing/2014/main" val="797633535"/>
                    </a:ext>
                  </a:extLst>
                </a:gridCol>
              </a:tblGrid>
              <a:tr h="471605">
                <a:tc>
                  <a:txBody>
                    <a:bodyPr/>
                    <a:lstStyle/>
                    <a:p>
                      <a:r>
                        <a:rPr lang="en-US" sz="2400" dirty="0">
                          <a:latin typeface="+mj-lt"/>
                        </a:rPr>
                        <a:t>STATEMENT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2400" dirty="0">
                          <a:latin typeface="+mj-lt"/>
                        </a:rPr>
                        <a:t>FACT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2400" dirty="0">
                          <a:latin typeface="+mj-lt"/>
                        </a:rPr>
                        <a:t>FICTION</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162248146"/>
                  </a:ext>
                </a:extLst>
              </a:tr>
              <a:tr h="814336">
                <a:tc>
                  <a:txBody>
                    <a:bodyPr/>
                    <a:lstStyle/>
                    <a:p>
                      <a:r>
                        <a:rPr lang="en-US" sz="2000" dirty="0">
                          <a:latin typeface="+mj-lt"/>
                        </a:rPr>
                        <a:t>Very few people in the United States do not have a bank or credit union.</a:t>
                      </a:r>
                    </a:p>
                  </a:txBody>
                  <a:tcPr marL="18288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24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24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031360575"/>
                  </a:ext>
                </a:extLst>
              </a:tr>
              <a:tr h="814336">
                <a:tc>
                  <a:txBody>
                    <a:bodyPr/>
                    <a:lstStyle/>
                    <a:p>
                      <a:r>
                        <a:rPr lang="en-US" sz="2000" dirty="0">
                          <a:latin typeface="+mj-lt"/>
                        </a:rPr>
                        <a:t>The only thing you can do at a bank or credit union is save money.</a:t>
                      </a:r>
                    </a:p>
                  </a:txBody>
                  <a:tcPr marL="18288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24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24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872328352"/>
                  </a:ext>
                </a:extLst>
              </a:tr>
              <a:tr h="814336">
                <a:tc>
                  <a:txBody>
                    <a:bodyPr/>
                    <a:lstStyle/>
                    <a:p>
                      <a:r>
                        <a:rPr lang="en-US" sz="2000" dirty="0">
                          <a:latin typeface="+mj-lt"/>
                        </a:rPr>
                        <a:t>A bank or credit union is a safe place to save my money.</a:t>
                      </a:r>
                    </a:p>
                  </a:txBody>
                  <a:tcPr marL="18288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24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24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92430856"/>
                  </a:ext>
                </a:extLst>
              </a:tr>
              <a:tr h="814336">
                <a:tc>
                  <a:txBody>
                    <a:bodyPr/>
                    <a:lstStyle/>
                    <a:p>
                      <a:r>
                        <a:rPr lang="en-US" sz="2000" dirty="0">
                          <a:latin typeface="+mj-lt"/>
                        </a:rPr>
                        <a:t>You don’t need a driver’s license to open an account at a bank or credit union.</a:t>
                      </a:r>
                    </a:p>
                  </a:txBody>
                  <a:tcPr marL="18288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24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24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13518997"/>
                  </a:ext>
                </a:extLst>
              </a:tr>
              <a:tr h="814336">
                <a:tc>
                  <a:txBody>
                    <a:bodyPr/>
                    <a:lstStyle/>
                    <a:p>
                      <a:r>
                        <a:rPr lang="en-US" sz="2000" dirty="0">
                          <a:latin typeface="+mj-lt"/>
                        </a:rPr>
                        <a:t>Loans from a bank or credit union are less expensive than alternative </a:t>
                      </a:r>
                      <a:br>
                        <a:rPr lang="en-US" sz="2000" dirty="0">
                          <a:latin typeface="+mj-lt"/>
                        </a:rPr>
                      </a:br>
                      <a:r>
                        <a:rPr lang="en-US" sz="2000" dirty="0">
                          <a:latin typeface="+mj-lt"/>
                        </a:rPr>
                        <a:t>financial services.</a:t>
                      </a:r>
                    </a:p>
                  </a:txBody>
                  <a:tcPr marL="18288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24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lang="en-US" sz="2400" dirty="0"/>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84989532"/>
                  </a:ext>
                </a:extLst>
              </a:tr>
            </a:tbl>
          </a:graphicData>
        </a:graphic>
      </p:graphicFrame>
      <p:sp>
        <p:nvSpPr>
          <p:cNvPr id="5" name="Rectangle: Rounded Corners 4">
            <a:extLst>
              <a:ext uri="{FF2B5EF4-FFF2-40B4-BE49-F238E27FC236}">
                <a16:creationId xmlns:a16="http://schemas.microsoft.com/office/drawing/2014/main" id="{DB452C60-F3DE-6E42-8D85-EB9225175835}"/>
              </a:ext>
            </a:extLst>
          </p:cNvPr>
          <p:cNvSpPr/>
          <p:nvPr/>
        </p:nvSpPr>
        <p:spPr>
          <a:xfrm>
            <a:off x="9878518" y="2237125"/>
            <a:ext cx="1325644" cy="578882"/>
          </a:xfrm>
          <a:prstGeom prst="roundRect">
            <a:avLst/>
          </a:prstGeom>
          <a:solidFill>
            <a:schemeClr val="accent2"/>
          </a:solidFill>
          <a:effectLst>
            <a:outerShdw sx="1000" sy="1000" algn="ctr" rotWithShape="0">
              <a:schemeClr val="bg1"/>
            </a:outerShdw>
          </a:effectLst>
        </p:spPr>
        <p:txBody>
          <a:bodyPr wrap="square" lIns="91440" tIns="45720" rIns="91440" bIns="45720" rtlCol="0" anchor="ctr">
            <a:spAutoFit/>
          </a:bodyPr>
          <a:lstStyle/>
          <a:p>
            <a:pPr algn="ctr"/>
            <a:r>
              <a:rPr lang="en-US" sz="2800" b="1" cap="none" spc="0" dirty="0">
                <a:ln w="0"/>
                <a:solidFill>
                  <a:schemeClr val="bg1"/>
                </a:solidFill>
                <a:latin typeface="+mj-lt"/>
              </a:rPr>
              <a:t>Fiction</a:t>
            </a:r>
          </a:p>
        </p:txBody>
      </p:sp>
      <p:sp>
        <p:nvSpPr>
          <p:cNvPr id="6" name="Rectangle: Rounded Corners 5">
            <a:extLst>
              <a:ext uri="{FF2B5EF4-FFF2-40B4-BE49-F238E27FC236}">
                <a16:creationId xmlns:a16="http://schemas.microsoft.com/office/drawing/2014/main" id="{B5AE0550-D382-8B15-A67D-89F9E229413E}"/>
              </a:ext>
            </a:extLst>
          </p:cNvPr>
          <p:cNvSpPr/>
          <p:nvPr/>
        </p:nvSpPr>
        <p:spPr>
          <a:xfrm>
            <a:off x="8469443" y="4688243"/>
            <a:ext cx="1177642" cy="578882"/>
          </a:xfrm>
          <a:prstGeom prst="roundRect">
            <a:avLst/>
          </a:prstGeom>
          <a:solidFill>
            <a:schemeClr val="tx2"/>
          </a:solidFill>
          <a:effectLst>
            <a:outerShdw sx="1000" sy="1000" algn="ctr" rotWithShape="0">
              <a:schemeClr val="bg1"/>
            </a:outerShdw>
          </a:effectLst>
        </p:spPr>
        <p:txBody>
          <a:bodyPr wrap="square" lIns="91440" tIns="45720" rIns="91440" bIns="45720" rtlCol="0" anchor="ctr">
            <a:spAutoFit/>
          </a:bodyPr>
          <a:lstStyle/>
          <a:p>
            <a:pPr algn="ctr"/>
            <a:r>
              <a:rPr lang="en-US" sz="2800" b="1" cap="none" spc="0" dirty="0">
                <a:ln w="0"/>
                <a:solidFill>
                  <a:schemeClr val="bg1"/>
                </a:solidFill>
                <a:latin typeface="+mj-lt"/>
              </a:rPr>
              <a:t>Fact</a:t>
            </a:r>
          </a:p>
        </p:txBody>
      </p:sp>
      <p:sp>
        <p:nvSpPr>
          <p:cNvPr id="7" name="Rectangle: Rounded Corners 6">
            <a:extLst>
              <a:ext uri="{FF2B5EF4-FFF2-40B4-BE49-F238E27FC236}">
                <a16:creationId xmlns:a16="http://schemas.microsoft.com/office/drawing/2014/main" id="{EC3F9001-AFF4-FF0B-41A8-A8F385C7B389}"/>
              </a:ext>
            </a:extLst>
          </p:cNvPr>
          <p:cNvSpPr/>
          <p:nvPr/>
        </p:nvSpPr>
        <p:spPr>
          <a:xfrm>
            <a:off x="8469443" y="3878262"/>
            <a:ext cx="1177642" cy="578882"/>
          </a:xfrm>
          <a:prstGeom prst="roundRect">
            <a:avLst/>
          </a:prstGeom>
          <a:solidFill>
            <a:schemeClr val="tx2"/>
          </a:solidFill>
          <a:effectLst>
            <a:outerShdw sx="1000" sy="1000" algn="ctr" rotWithShape="0">
              <a:schemeClr val="bg1"/>
            </a:outerShdw>
          </a:effectLst>
        </p:spPr>
        <p:txBody>
          <a:bodyPr wrap="square" lIns="91440" tIns="45720" rIns="91440" bIns="45720" rtlCol="0" anchor="ctr">
            <a:spAutoFit/>
          </a:bodyPr>
          <a:lstStyle/>
          <a:p>
            <a:pPr algn="ctr"/>
            <a:r>
              <a:rPr lang="en-US" sz="2800" b="1" cap="none" spc="0" dirty="0">
                <a:ln w="0"/>
                <a:solidFill>
                  <a:schemeClr val="bg1"/>
                </a:solidFill>
                <a:latin typeface="+mj-lt"/>
              </a:rPr>
              <a:t>Fact</a:t>
            </a:r>
          </a:p>
        </p:txBody>
      </p:sp>
      <p:sp>
        <p:nvSpPr>
          <p:cNvPr id="9" name="Rectangle: Rounded Corners 8">
            <a:extLst>
              <a:ext uri="{FF2B5EF4-FFF2-40B4-BE49-F238E27FC236}">
                <a16:creationId xmlns:a16="http://schemas.microsoft.com/office/drawing/2014/main" id="{E13C8F97-9FAD-CBBB-68B9-27DAF3968DA9}"/>
              </a:ext>
            </a:extLst>
          </p:cNvPr>
          <p:cNvSpPr/>
          <p:nvPr/>
        </p:nvSpPr>
        <p:spPr>
          <a:xfrm>
            <a:off x="9878518" y="3064608"/>
            <a:ext cx="1325644" cy="578882"/>
          </a:xfrm>
          <a:prstGeom prst="roundRect">
            <a:avLst/>
          </a:prstGeom>
          <a:solidFill>
            <a:schemeClr val="accent2"/>
          </a:solidFill>
          <a:effectLst>
            <a:outerShdw sx="1000" sy="1000" algn="ctr" rotWithShape="0">
              <a:schemeClr val="bg1"/>
            </a:outerShdw>
          </a:effectLst>
        </p:spPr>
        <p:txBody>
          <a:bodyPr wrap="square" lIns="91440" tIns="45720" rIns="91440" bIns="45720" rtlCol="0" anchor="ctr">
            <a:spAutoFit/>
          </a:bodyPr>
          <a:lstStyle/>
          <a:p>
            <a:pPr algn="ctr"/>
            <a:r>
              <a:rPr lang="en-US" sz="2800" b="1" cap="none" spc="0" dirty="0">
                <a:ln w="0"/>
                <a:solidFill>
                  <a:schemeClr val="bg1"/>
                </a:solidFill>
                <a:latin typeface="+mj-lt"/>
              </a:rPr>
              <a:t>Fiction</a:t>
            </a:r>
          </a:p>
        </p:txBody>
      </p:sp>
      <p:sp>
        <p:nvSpPr>
          <p:cNvPr id="12" name="Rectangle: Rounded Corners 11">
            <a:extLst>
              <a:ext uri="{FF2B5EF4-FFF2-40B4-BE49-F238E27FC236}">
                <a16:creationId xmlns:a16="http://schemas.microsoft.com/office/drawing/2014/main" id="{A34DC854-37BA-B9CE-6526-B2F396E3C74B}"/>
              </a:ext>
            </a:extLst>
          </p:cNvPr>
          <p:cNvSpPr/>
          <p:nvPr/>
        </p:nvSpPr>
        <p:spPr>
          <a:xfrm>
            <a:off x="8469443" y="5506681"/>
            <a:ext cx="1177642" cy="578882"/>
          </a:xfrm>
          <a:prstGeom prst="roundRect">
            <a:avLst/>
          </a:prstGeom>
          <a:solidFill>
            <a:schemeClr val="tx2"/>
          </a:solidFill>
          <a:effectLst>
            <a:outerShdw sx="1000" sy="1000" algn="ctr" rotWithShape="0">
              <a:schemeClr val="bg1"/>
            </a:outerShdw>
          </a:effectLst>
        </p:spPr>
        <p:txBody>
          <a:bodyPr wrap="square" lIns="91440" tIns="45720" rIns="91440" bIns="45720" rtlCol="0" anchor="ctr">
            <a:spAutoFit/>
          </a:bodyPr>
          <a:lstStyle/>
          <a:p>
            <a:pPr algn="ctr"/>
            <a:r>
              <a:rPr lang="en-US" sz="2800" b="1" cap="none" spc="0" dirty="0">
                <a:ln w="0"/>
                <a:solidFill>
                  <a:schemeClr val="bg1"/>
                </a:solidFill>
                <a:latin typeface="+mj-lt"/>
              </a:rPr>
              <a:t>Fact</a:t>
            </a:r>
          </a:p>
        </p:txBody>
      </p:sp>
    </p:spTree>
    <p:extLst>
      <p:ext uri="{BB962C8B-B14F-4D97-AF65-F5344CB8AC3E}">
        <p14:creationId xmlns:p14="http://schemas.microsoft.com/office/powerpoint/2010/main" val="344724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EA93C-6620-4548-8BDC-18D440A78B11}"/>
              </a:ext>
            </a:extLst>
          </p:cNvPr>
          <p:cNvSpPr>
            <a:spLocks noGrp="1"/>
          </p:cNvSpPr>
          <p:nvPr>
            <p:ph type="title"/>
          </p:nvPr>
        </p:nvSpPr>
        <p:spPr>
          <a:xfrm>
            <a:off x="838200" y="495300"/>
            <a:ext cx="10515600" cy="865188"/>
          </a:xfrm>
        </p:spPr>
        <p:txBody>
          <a:bodyPr>
            <a:normAutofit/>
          </a:bodyPr>
          <a:lstStyle/>
          <a:p>
            <a:r>
              <a:rPr lang="en-US" dirty="0"/>
              <a:t>Financial Institutions</a:t>
            </a:r>
          </a:p>
        </p:txBody>
      </p:sp>
      <p:sp>
        <p:nvSpPr>
          <p:cNvPr id="3" name="Content Placeholder 2">
            <a:extLst>
              <a:ext uri="{FF2B5EF4-FFF2-40B4-BE49-F238E27FC236}">
                <a16:creationId xmlns:a16="http://schemas.microsoft.com/office/drawing/2014/main" id="{53708ECD-8EF2-A646-A6DA-677BBEDDF7CB}"/>
              </a:ext>
            </a:extLst>
          </p:cNvPr>
          <p:cNvSpPr>
            <a:spLocks noGrp="1"/>
          </p:cNvSpPr>
          <p:nvPr>
            <p:ph sz="half" idx="1"/>
          </p:nvPr>
        </p:nvSpPr>
        <p:spPr>
          <a:xfrm>
            <a:off x="838200" y="1645920"/>
            <a:ext cx="5142722" cy="4663439"/>
          </a:xfrm>
        </p:spPr>
        <p:txBody>
          <a:bodyPr/>
          <a:lstStyle/>
          <a:p>
            <a:pPr marL="0" indent="0">
              <a:buNone/>
            </a:pPr>
            <a:r>
              <a:rPr lang="en-US" altLang="en-US" b="1" dirty="0">
                <a:latin typeface="+mj-lt"/>
              </a:rPr>
              <a:t>A BUSINESS THAT:</a:t>
            </a:r>
          </a:p>
          <a:p>
            <a:r>
              <a:rPr lang="en-US" altLang="en-US" dirty="0"/>
              <a:t>Accepts deposits (money)</a:t>
            </a:r>
          </a:p>
          <a:p>
            <a:r>
              <a:rPr lang="en-US" altLang="en-US" dirty="0"/>
              <a:t>Loans money (access to credit)</a:t>
            </a:r>
          </a:p>
          <a:p>
            <a:r>
              <a:rPr lang="en-US" altLang="en-US" dirty="0"/>
              <a:t>Is regulated by the federal government</a:t>
            </a:r>
          </a:p>
          <a:p>
            <a:pPr lvl="1"/>
            <a:r>
              <a:rPr lang="en-US" altLang="en-US" dirty="0"/>
              <a:t>Deposits are insured up to $250,000 per account</a:t>
            </a:r>
          </a:p>
          <a:p>
            <a:endParaRPr lang="en-US" altLang="en-US" dirty="0"/>
          </a:p>
        </p:txBody>
      </p:sp>
      <p:sp>
        <p:nvSpPr>
          <p:cNvPr id="9" name="TextBox 8">
            <a:extLst>
              <a:ext uri="{FF2B5EF4-FFF2-40B4-BE49-F238E27FC236}">
                <a16:creationId xmlns:a16="http://schemas.microsoft.com/office/drawing/2014/main" id="{A4447F0A-15E8-004E-B3C6-32382ADC1B02}"/>
              </a:ext>
            </a:extLst>
          </p:cNvPr>
          <p:cNvSpPr txBox="1"/>
          <p:nvPr/>
        </p:nvSpPr>
        <p:spPr>
          <a:xfrm>
            <a:off x="7181850" y="2465486"/>
            <a:ext cx="4171950" cy="2201764"/>
          </a:xfrm>
          <a:prstGeom prst="rect">
            <a:avLst/>
          </a:prstGeom>
          <a:solidFill>
            <a:schemeClr val="accent3">
              <a:lumMod val="20000"/>
              <a:lumOff val="80000"/>
            </a:schemeClr>
          </a:solidFill>
          <a:ln w="6350">
            <a:noFill/>
          </a:ln>
          <a:effectLst/>
        </p:spPr>
        <p:txBody>
          <a:bodyPr wrap="square" anchor="ctr">
            <a:noAutofit/>
          </a:bodyPr>
          <a:lstStyle>
            <a:lvl1pPr defTabSz="685800">
              <a:defRPr sz="2400">
                <a:solidFill>
                  <a:schemeClr val="tx1"/>
                </a:solidFill>
                <a:latin typeface="Arial" panose="020B0604020202020204" pitchFamily="34" charset="0"/>
                <a:ea typeface="ＭＳ Ｐゴシック" panose="020B0600070205080204" pitchFamily="34" charset="-128"/>
              </a:defRPr>
            </a:lvl1pPr>
            <a:lvl2pPr marL="37931725" indent="-37474525" defTabSz="685800">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5000"/>
              </a:lnSpc>
              <a:spcBef>
                <a:spcPts val="1400"/>
              </a:spcBef>
              <a:buClr>
                <a:srgbClr val="DA5521"/>
              </a:buClr>
            </a:pPr>
            <a:endParaRPr lang="en-US" altLang="en-US" sz="2000" b="1" i="1" dirty="0">
              <a:solidFill>
                <a:srgbClr val="595959"/>
              </a:solidFill>
              <a:latin typeface="+mj-lt"/>
            </a:endParaRPr>
          </a:p>
          <a:p>
            <a:pPr algn="ctr">
              <a:lnSpc>
                <a:spcPct val="95000"/>
              </a:lnSpc>
              <a:spcBef>
                <a:spcPts val="1400"/>
              </a:spcBef>
              <a:buClr>
                <a:srgbClr val="DA5521"/>
              </a:buClr>
            </a:pPr>
            <a:endParaRPr lang="en-US" altLang="en-US" sz="2000" b="1" i="1" dirty="0">
              <a:solidFill>
                <a:srgbClr val="595959"/>
              </a:solidFill>
              <a:latin typeface="+mj-lt"/>
            </a:endParaRPr>
          </a:p>
        </p:txBody>
      </p:sp>
      <p:sp>
        <p:nvSpPr>
          <p:cNvPr id="11" name="Slide Number Placeholder 3">
            <a:extLst>
              <a:ext uri="{FF2B5EF4-FFF2-40B4-BE49-F238E27FC236}">
                <a16:creationId xmlns:a16="http://schemas.microsoft.com/office/drawing/2014/main" id="{5B5FE976-903E-8549-B94C-18973C322FF6}"/>
              </a:ext>
            </a:extLst>
          </p:cNvPr>
          <p:cNvSpPr>
            <a:spLocks noGrp="1"/>
          </p:cNvSpPr>
          <p:nvPr>
            <p:ph type="sldNum" sz="quarter" idx="10"/>
          </p:nvPr>
        </p:nvSpPr>
        <p:spPr>
          <a:xfrm>
            <a:off x="8610600" y="6340475"/>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03CFA8-974B-0447-A530-7264BC7D73A8}" type="slidenum">
              <a:rPr kumimoji="0" lang="en-US" altLang="en-US" sz="900" b="0" i="0" u="none" strike="noStrike" kern="1200" cap="none" spc="0" normalizeH="0" baseline="0" noProof="0" smtClean="0">
                <a:ln>
                  <a:noFill/>
                </a:ln>
                <a:solidFill>
                  <a:srgbClr val="9A9A9A"/>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900" b="0" i="0" u="none" strike="noStrike" kern="1200" cap="none" spc="0" normalizeH="0" baseline="0" noProof="0" dirty="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083009D-5CD8-80C6-A6F7-B6C22B842C90}"/>
              </a:ext>
            </a:extLst>
          </p:cNvPr>
          <p:cNvSpPr txBox="1"/>
          <p:nvPr/>
        </p:nvSpPr>
        <p:spPr>
          <a:xfrm>
            <a:off x="7600950" y="2810369"/>
            <a:ext cx="3581400" cy="1324337"/>
          </a:xfrm>
          <a:prstGeom prst="rect">
            <a:avLst/>
          </a:prstGeom>
          <a:noFill/>
          <a:ln w="6350">
            <a:noFill/>
          </a:ln>
        </p:spPr>
        <p:txBody>
          <a:bodyPr wrap="square">
            <a:spAutoFit/>
          </a:bodyPr>
          <a:lstStyle/>
          <a:p>
            <a:pPr>
              <a:lnSpc>
                <a:spcPts val="3280"/>
              </a:lnSpc>
              <a:spcBef>
                <a:spcPts val="1400"/>
              </a:spcBef>
              <a:buClr>
                <a:srgbClr val="DA5521"/>
              </a:buClr>
            </a:pPr>
            <a:r>
              <a:rPr lang="en-US" altLang="en-US" sz="2400" i="1" dirty="0">
                <a:solidFill>
                  <a:srgbClr val="595959"/>
                </a:solidFill>
                <a:latin typeface="+mj-lt"/>
              </a:rPr>
              <a:t>How would you know if a financial institution insures your deposits?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88F6B-3CB2-AD45-A7F7-B174BAB2ED0A}"/>
              </a:ext>
            </a:extLst>
          </p:cNvPr>
          <p:cNvSpPr>
            <a:spLocks noGrp="1"/>
          </p:cNvSpPr>
          <p:nvPr>
            <p:ph type="title"/>
          </p:nvPr>
        </p:nvSpPr>
        <p:spPr/>
        <p:txBody>
          <a:bodyPr/>
          <a:lstStyle/>
          <a:p>
            <a:r>
              <a:rPr lang="en-US" altLang="en-US" dirty="0">
                <a:latin typeface="Arial Narrow" panose="020B0604020202020204" pitchFamily="34" charset="0"/>
              </a:rPr>
              <a:t>Banks vs. Credit Unions</a:t>
            </a:r>
            <a:endParaRPr lang="en-US" dirty="0"/>
          </a:p>
        </p:txBody>
      </p:sp>
      <p:sp>
        <p:nvSpPr>
          <p:cNvPr id="6" name="Slide Number Placeholder 3">
            <a:extLst>
              <a:ext uri="{FF2B5EF4-FFF2-40B4-BE49-F238E27FC236}">
                <a16:creationId xmlns:a16="http://schemas.microsoft.com/office/drawing/2014/main" id="{4AD52D83-BC89-5143-9B20-A9C7060CB987}"/>
              </a:ext>
            </a:extLst>
          </p:cNvPr>
          <p:cNvSpPr>
            <a:spLocks noGrp="1"/>
          </p:cNvSpPr>
          <p:nvPr>
            <p:ph type="sldNum" sz="quarter" idx="10"/>
          </p:nvPr>
        </p:nvSpPr>
        <p:spPr>
          <a:xfrm>
            <a:off x="8610600" y="6340475"/>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03CFA8-974B-0447-A530-7264BC7D73A8}" type="slidenum">
              <a:rPr kumimoji="0" lang="en-US" altLang="en-US" sz="900" b="0" i="0" u="none" strike="noStrike" kern="1200" cap="none" spc="0" normalizeH="0" baseline="0" noProof="0" smtClean="0">
                <a:ln>
                  <a:noFill/>
                </a:ln>
                <a:solidFill>
                  <a:srgbClr val="9A9A9A"/>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graphicFrame>
        <p:nvGraphicFramePr>
          <p:cNvPr id="3" name="Table 2">
            <a:extLst>
              <a:ext uri="{FF2B5EF4-FFF2-40B4-BE49-F238E27FC236}">
                <a16:creationId xmlns:a16="http://schemas.microsoft.com/office/drawing/2014/main" id="{227DEC74-0D70-F85A-791A-D80D4B9F4150}"/>
              </a:ext>
            </a:extLst>
          </p:cNvPr>
          <p:cNvGraphicFramePr>
            <a:graphicFrameLocks noGrp="1"/>
          </p:cNvGraphicFramePr>
          <p:nvPr>
            <p:extLst>
              <p:ext uri="{D42A27DB-BD31-4B8C-83A1-F6EECF244321}">
                <p14:modId xmlns:p14="http://schemas.microsoft.com/office/powerpoint/2010/main" val="904061329"/>
              </p:ext>
            </p:extLst>
          </p:nvPr>
        </p:nvGraphicFramePr>
        <p:xfrm>
          <a:off x="838200" y="1706563"/>
          <a:ext cx="10515600" cy="4633912"/>
        </p:xfrm>
        <a:graphic>
          <a:graphicData uri="http://schemas.openxmlformats.org/drawingml/2006/table">
            <a:tbl>
              <a:tblPr firstRow="1" bandRow="1">
                <a:tableStyleId>{17292A2E-F333-43FB-9621-5CBBE7FDCDCB}</a:tableStyleId>
              </a:tblPr>
              <a:tblGrid>
                <a:gridCol w="5012763">
                  <a:extLst>
                    <a:ext uri="{9D8B030D-6E8A-4147-A177-3AD203B41FA5}">
                      <a16:colId xmlns:a16="http://schemas.microsoft.com/office/drawing/2014/main" val="4283338151"/>
                    </a:ext>
                  </a:extLst>
                </a:gridCol>
                <a:gridCol w="5502837">
                  <a:extLst>
                    <a:ext uri="{9D8B030D-6E8A-4147-A177-3AD203B41FA5}">
                      <a16:colId xmlns:a16="http://schemas.microsoft.com/office/drawing/2014/main" val="1313149297"/>
                    </a:ext>
                  </a:extLst>
                </a:gridCol>
              </a:tblGrid>
              <a:tr h="607710">
                <a:tc>
                  <a:txBody>
                    <a:bodyPr/>
                    <a:lstStyle/>
                    <a:p>
                      <a:r>
                        <a:rPr lang="en-US" sz="2000" dirty="0">
                          <a:latin typeface="+mj-lt"/>
                        </a:rPr>
                        <a:t>Banks</a:t>
                      </a:r>
                    </a:p>
                  </a:txBody>
                  <a:tcPr marL="18288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solidFill>
                  </a:tcPr>
                </a:tc>
                <a:tc>
                  <a:txBody>
                    <a:bodyPr/>
                    <a:lstStyle/>
                    <a:p>
                      <a:r>
                        <a:rPr lang="en-US" sz="2000" dirty="0">
                          <a:latin typeface="+mj-lt"/>
                        </a:rPr>
                        <a:t>Credit Unions</a:t>
                      </a:r>
                    </a:p>
                  </a:txBody>
                  <a:tcPr marL="18288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4240856978"/>
                  </a:ext>
                </a:extLst>
              </a:tr>
              <a:tr h="4026202">
                <a:tc>
                  <a:txBody>
                    <a:bodyPr/>
                    <a:lstStyle/>
                    <a:p>
                      <a:pPr marL="194310" marR="0" lvl="0" indent="-194310" algn="l" defTabSz="914400" rtl="0" eaLnBrk="0" fontAlgn="base" latinLnBrk="0" hangingPunct="0">
                        <a:lnSpc>
                          <a:spcPct val="95000"/>
                        </a:lnSpc>
                        <a:spcBef>
                          <a:spcPts val="1400"/>
                        </a:spcBef>
                        <a:spcAft>
                          <a:spcPct val="0"/>
                        </a:spcAft>
                        <a:buClr>
                          <a:srgbClr val="DA5521"/>
                        </a:buClr>
                        <a:buSzTx/>
                        <a:buFont typeface="Wingdings" pitchFamily="2" charset="2"/>
                        <a:buChar char="§"/>
                        <a:tabLst/>
                        <a:defRPr/>
                      </a:pPr>
                      <a:r>
                        <a:rPr kumimoji="0" lang="en-US" altLang="en-US" sz="1800" b="0" u="none" strike="noStrike" kern="1200" cap="none" spc="0" normalizeH="0" baseline="0" noProof="0" dirty="0">
                          <a:ln>
                            <a:noFill/>
                          </a:ln>
                          <a:solidFill>
                            <a:srgbClr val="595959"/>
                          </a:solidFill>
                          <a:effectLst/>
                          <a:uLnTx/>
                          <a:uFillTx/>
                          <a:latin typeface="+mn-lt"/>
                        </a:rPr>
                        <a:t>For profit</a:t>
                      </a:r>
                    </a:p>
                    <a:p>
                      <a:pPr marL="194310" marR="0" lvl="0" indent="-194310" algn="l" defTabSz="914400" rtl="0" eaLnBrk="0" fontAlgn="base" latinLnBrk="0" hangingPunct="0">
                        <a:lnSpc>
                          <a:spcPct val="95000"/>
                        </a:lnSpc>
                        <a:spcBef>
                          <a:spcPts val="1400"/>
                        </a:spcBef>
                        <a:spcAft>
                          <a:spcPct val="0"/>
                        </a:spcAft>
                        <a:buClr>
                          <a:srgbClr val="DA5521"/>
                        </a:buClr>
                        <a:buSzTx/>
                        <a:buFont typeface="Wingdings" pitchFamily="2" charset="2"/>
                        <a:buChar char="§"/>
                        <a:tabLst/>
                        <a:defRPr/>
                      </a:pPr>
                      <a:r>
                        <a:rPr kumimoji="0" lang="en-US" altLang="en-US" sz="1800" b="0" i="0" u="none" strike="noStrike" kern="1200" cap="none" spc="0" normalizeH="0" baseline="0" noProof="0" dirty="0">
                          <a:ln>
                            <a:noFill/>
                          </a:ln>
                          <a:solidFill>
                            <a:srgbClr val="595959"/>
                          </a:solidFill>
                          <a:effectLst/>
                          <a:uLnTx/>
                          <a:uFillTx/>
                          <a:latin typeface="+mn-lt"/>
                          <a:ea typeface="ＭＳ Ｐゴシック" panose="020B0600070205080204" pitchFamily="34" charset="-128"/>
                          <a:cs typeface="+mn-cs"/>
                        </a:rPr>
                        <a:t>You are a customer, and anyone can be a customer*</a:t>
                      </a:r>
                    </a:p>
                    <a:p>
                      <a:pPr marL="194310" marR="0" lvl="0" indent="-194310" algn="l" defTabSz="914400" rtl="0" eaLnBrk="0" fontAlgn="base" latinLnBrk="0" hangingPunct="0">
                        <a:lnSpc>
                          <a:spcPct val="95000"/>
                        </a:lnSpc>
                        <a:spcBef>
                          <a:spcPts val="1400"/>
                        </a:spcBef>
                        <a:spcAft>
                          <a:spcPct val="0"/>
                        </a:spcAft>
                        <a:buClr>
                          <a:srgbClr val="DA5521"/>
                        </a:buClr>
                        <a:buSzTx/>
                        <a:buFont typeface="Wingdings" pitchFamily="2" charset="2"/>
                        <a:buChar char="§"/>
                        <a:tabLst/>
                        <a:defRPr/>
                      </a:pPr>
                      <a:r>
                        <a:rPr kumimoji="0" lang="en-US" altLang="en-US" sz="1800" b="0" i="0" u="none" strike="noStrike" kern="1200" cap="none" spc="0" normalizeH="0" baseline="0" noProof="0" dirty="0">
                          <a:ln>
                            <a:noFill/>
                          </a:ln>
                          <a:solidFill>
                            <a:srgbClr val="595959"/>
                          </a:solidFill>
                          <a:effectLst/>
                          <a:uLnTx/>
                          <a:uFillTx/>
                          <a:latin typeface="+mn-lt"/>
                          <a:ea typeface="ＭＳ Ｐゴシック" panose="020B0600070205080204" pitchFamily="34" charset="-128"/>
                          <a:cs typeface="+mn-cs"/>
                        </a:rPr>
                        <a:t>Profits go to owners and shareholders</a:t>
                      </a:r>
                    </a:p>
                    <a:p>
                      <a:pPr marL="194310" marR="0" lvl="0" indent="-194310" algn="l" defTabSz="914400" rtl="0" eaLnBrk="0" fontAlgn="base" latinLnBrk="0" hangingPunct="0">
                        <a:lnSpc>
                          <a:spcPct val="95000"/>
                        </a:lnSpc>
                        <a:spcBef>
                          <a:spcPts val="1400"/>
                        </a:spcBef>
                        <a:spcAft>
                          <a:spcPct val="0"/>
                        </a:spcAft>
                        <a:buClr>
                          <a:srgbClr val="DA5521"/>
                        </a:buClr>
                        <a:buSzTx/>
                        <a:buFont typeface="Wingdings" pitchFamily="2" charset="2"/>
                        <a:buChar char="§"/>
                        <a:tabLst/>
                        <a:defRPr/>
                      </a:pPr>
                      <a:r>
                        <a:rPr kumimoji="0" lang="en-US" altLang="en-US" sz="1800" b="0" i="0" u="none" strike="noStrike" kern="1200" cap="none" spc="0" normalizeH="0" baseline="0" noProof="0" dirty="0">
                          <a:ln>
                            <a:noFill/>
                          </a:ln>
                          <a:solidFill>
                            <a:srgbClr val="595959"/>
                          </a:solidFill>
                          <a:effectLst/>
                          <a:uLnTx/>
                          <a:uFillTx/>
                          <a:latin typeface="+mn-lt"/>
                          <a:ea typeface="ＭＳ Ｐゴシック" panose="020B0600070205080204" pitchFamily="34" charset="-128"/>
                          <a:cs typeface="+mn-cs"/>
                        </a:rPr>
                        <a:t>Generally, a wide range of products </a:t>
                      </a:r>
                      <a:br>
                        <a:rPr kumimoji="0" lang="en-US" altLang="en-US" sz="1800" b="0" i="0" u="none" strike="noStrike" kern="1200" cap="none" spc="0" normalizeH="0" baseline="0" noProof="0" dirty="0">
                          <a:ln>
                            <a:noFill/>
                          </a:ln>
                          <a:solidFill>
                            <a:srgbClr val="595959"/>
                          </a:solidFill>
                          <a:effectLst/>
                          <a:uLnTx/>
                          <a:uFillTx/>
                          <a:latin typeface="+mn-lt"/>
                          <a:ea typeface="ＭＳ Ｐゴシック" panose="020B0600070205080204" pitchFamily="34" charset="-128"/>
                          <a:cs typeface="+mn-cs"/>
                        </a:rPr>
                      </a:br>
                      <a:r>
                        <a:rPr kumimoji="0" lang="en-US" altLang="en-US" sz="1800" b="0" i="0" u="none" strike="noStrike" kern="1200" cap="none" spc="0" normalizeH="0" baseline="0" noProof="0" dirty="0">
                          <a:ln>
                            <a:noFill/>
                          </a:ln>
                          <a:solidFill>
                            <a:srgbClr val="595959"/>
                          </a:solidFill>
                          <a:effectLst/>
                          <a:uLnTx/>
                          <a:uFillTx/>
                          <a:latin typeface="+mn-lt"/>
                          <a:ea typeface="ＭＳ Ｐゴシック" panose="020B0600070205080204" pitchFamily="34" charset="-128"/>
                          <a:cs typeface="+mn-cs"/>
                        </a:rPr>
                        <a:t>and services</a:t>
                      </a:r>
                    </a:p>
                    <a:p>
                      <a:pPr marL="194310" marR="0" lvl="0" indent="-194310" algn="l" defTabSz="914400" rtl="0" eaLnBrk="0" fontAlgn="base" latinLnBrk="0" hangingPunct="0">
                        <a:lnSpc>
                          <a:spcPct val="95000"/>
                        </a:lnSpc>
                        <a:spcBef>
                          <a:spcPts val="1400"/>
                        </a:spcBef>
                        <a:spcAft>
                          <a:spcPct val="0"/>
                        </a:spcAft>
                        <a:buClr>
                          <a:srgbClr val="DA5521"/>
                        </a:buClr>
                        <a:buSzTx/>
                        <a:buFont typeface="Wingdings" pitchFamily="2" charset="2"/>
                        <a:buChar char="§"/>
                        <a:tabLst/>
                        <a:defRPr/>
                      </a:pPr>
                      <a:r>
                        <a:rPr kumimoji="0" lang="en-US" altLang="en-US" sz="1800" b="0" i="0" u="none" strike="noStrike" kern="1200" cap="none" spc="0" normalizeH="0" baseline="0" noProof="0" dirty="0">
                          <a:ln>
                            <a:noFill/>
                          </a:ln>
                          <a:solidFill>
                            <a:srgbClr val="595959"/>
                          </a:solidFill>
                          <a:effectLst/>
                          <a:uLnTx/>
                          <a:uFillTx/>
                          <a:latin typeface="+mn-lt"/>
                          <a:ea typeface="ＭＳ Ｐゴシック" panose="020B0600070205080204" pitchFamily="34" charset="-128"/>
                          <a:cs typeface="+mn-cs"/>
                        </a:rPr>
                        <a:t>Often many locations; online banking and mobile app access</a:t>
                      </a:r>
                    </a:p>
                  </a:txBody>
                  <a:tcPr marL="182880" marT="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194310" marR="0" lvl="0" indent="-194310" algn="l" defTabSz="914400" rtl="0" eaLnBrk="0" fontAlgn="base" latinLnBrk="0" hangingPunct="0">
                        <a:lnSpc>
                          <a:spcPct val="95000"/>
                        </a:lnSpc>
                        <a:spcBef>
                          <a:spcPts val="1400"/>
                        </a:spcBef>
                        <a:spcAft>
                          <a:spcPct val="0"/>
                        </a:spcAft>
                        <a:buClr>
                          <a:srgbClr val="DA5521"/>
                        </a:buClr>
                        <a:buSzTx/>
                        <a:buFont typeface="Wingdings" pitchFamily="2" charset="2"/>
                        <a:buChar char="§"/>
                        <a:tabLst/>
                        <a:defRPr/>
                      </a:pPr>
                      <a:r>
                        <a:rPr kumimoji="0" lang="en-US" altLang="en-US" sz="1800" b="0" u="none" strike="noStrike" kern="1200" cap="none" spc="0" normalizeH="0" baseline="0" noProof="0" dirty="0">
                          <a:ln>
                            <a:noFill/>
                          </a:ln>
                          <a:solidFill>
                            <a:srgbClr val="595959"/>
                          </a:solidFill>
                          <a:effectLst/>
                          <a:uLnTx/>
                          <a:uFillTx/>
                          <a:latin typeface="+mn-lt"/>
                        </a:rPr>
                        <a:t>Nonprofit</a:t>
                      </a:r>
                    </a:p>
                    <a:p>
                      <a:pPr marL="194310" marR="0" lvl="0" indent="-194310" algn="l" defTabSz="914400" rtl="0" eaLnBrk="0" fontAlgn="base" latinLnBrk="0" hangingPunct="0">
                        <a:lnSpc>
                          <a:spcPct val="95000"/>
                        </a:lnSpc>
                        <a:spcBef>
                          <a:spcPts val="1400"/>
                        </a:spcBef>
                        <a:spcAft>
                          <a:spcPct val="0"/>
                        </a:spcAft>
                        <a:buClr>
                          <a:srgbClr val="DA5521"/>
                        </a:buClr>
                        <a:buSzTx/>
                        <a:buFont typeface="Wingdings" pitchFamily="2" charset="2"/>
                        <a:buChar char="§"/>
                        <a:tabLst/>
                        <a:defRPr/>
                      </a:pPr>
                      <a:r>
                        <a:rPr kumimoji="0" lang="en-US" altLang="en-US" sz="1800" b="0" i="0" u="none" strike="noStrike" kern="1200" cap="none" spc="0" normalizeH="0" baseline="0" noProof="0" dirty="0">
                          <a:ln>
                            <a:noFill/>
                          </a:ln>
                          <a:solidFill>
                            <a:srgbClr val="595959"/>
                          </a:solidFill>
                          <a:effectLst/>
                          <a:uLnTx/>
                          <a:uFillTx/>
                          <a:latin typeface="+mn-lt"/>
                          <a:ea typeface="ＭＳ Ｐゴシック" panose="020B0600070205080204" pitchFamily="34" charset="-128"/>
                          <a:cs typeface="+mn-cs"/>
                        </a:rPr>
                        <a:t>You are a member owner; to join a credit union you must meet member criteria, which is generally based on your job or where you live</a:t>
                      </a:r>
                    </a:p>
                    <a:p>
                      <a:pPr marL="194310" marR="0" lvl="0" indent="-194310" algn="l" defTabSz="914400" rtl="0" eaLnBrk="0" fontAlgn="base" latinLnBrk="0" hangingPunct="0">
                        <a:lnSpc>
                          <a:spcPct val="95000"/>
                        </a:lnSpc>
                        <a:spcBef>
                          <a:spcPts val="1400"/>
                        </a:spcBef>
                        <a:spcAft>
                          <a:spcPct val="0"/>
                        </a:spcAft>
                        <a:buClr>
                          <a:srgbClr val="DA5521"/>
                        </a:buClr>
                        <a:buSzTx/>
                        <a:buFont typeface="Wingdings" pitchFamily="2" charset="2"/>
                        <a:buChar char="§"/>
                        <a:tabLst/>
                        <a:defRPr/>
                      </a:pPr>
                      <a:r>
                        <a:rPr kumimoji="0" lang="en-US" altLang="en-US" sz="1800" b="0" i="0" u="none" strike="noStrike" kern="1200" cap="none" spc="0" normalizeH="0" baseline="0" noProof="0" dirty="0">
                          <a:ln>
                            <a:noFill/>
                          </a:ln>
                          <a:solidFill>
                            <a:srgbClr val="595959"/>
                          </a:solidFill>
                          <a:effectLst/>
                          <a:uLnTx/>
                          <a:uFillTx/>
                          <a:latin typeface="+mn-lt"/>
                          <a:ea typeface="ＭＳ Ｐゴシック" panose="020B0600070205080204" pitchFamily="34" charset="-128"/>
                          <a:cs typeface="+mn-cs"/>
                        </a:rPr>
                        <a:t>Profits are returned to the members through lower fees on products and services</a:t>
                      </a:r>
                    </a:p>
                    <a:p>
                      <a:pPr marL="194310" marR="0" lvl="0" indent="-194310" algn="l" defTabSz="914400" rtl="0" eaLnBrk="0" fontAlgn="base" latinLnBrk="0" hangingPunct="0">
                        <a:lnSpc>
                          <a:spcPct val="95000"/>
                        </a:lnSpc>
                        <a:spcBef>
                          <a:spcPts val="1400"/>
                        </a:spcBef>
                        <a:spcAft>
                          <a:spcPct val="0"/>
                        </a:spcAft>
                        <a:buClr>
                          <a:srgbClr val="DA5521"/>
                        </a:buClr>
                        <a:buSzTx/>
                        <a:buFont typeface="Wingdings" pitchFamily="2" charset="2"/>
                        <a:buChar char="§"/>
                        <a:tabLst/>
                        <a:defRPr/>
                      </a:pPr>
                      <a:r>
                        <a:rPr kumimoji="0" lang="en-US" altLang="en-US" sz="1800" b="0" i="0" u="none" strike="noStrike" kern="1200" cap="none" spc="0" normalizeH="0" baseline="0" noProof="0" dirty="0">
                          <a:ln>
                            <a:noFill/>
                          </a:ln>
                          <a:solidFill>
                            <a:srgbClr val="595959"/>
                          </a:solidFill>
                          <a:effectLst/>
                          <a:uLnTx/>
                          <a:uFillTx/>
                          <a:latin typeface="+mn-lt"/>
                          <a:ea typeface="ＭＳ Ｐゴシック" panose="020B0600070205080204" pitchFamily="34" charset="-128"/>
                          <a:cs typeface="+mn-cs"/>
                        </a:rPr>
                        <a:t>May offer fewer services than banks</a:t>
                      </a:r>
                    </a:p>
                    <a:p>
                      <a:pPr marL="194310" marR="0" lvl="0" indent="-194310" algn="l" defTabSz="914400" rtl="0" eaLnBrk="0" fontAlgn="base" latinLnBrk="0" hangingPunct="0">
                        <a:lnSpc>
                          <a:spcPct val="95000"/>
                        </a:lnSpc>
                        <a:spcBef>
                          <a:spcPts val="1400"/>
                        </a:spcBef>
                        <a:spcAft>
                          <a:spcPct val="0"/>
                        </a:spcAft>
                        <a:buClr>
                          <a:srgbClr val="DA5521"/>
                        </a:buClr>
                        <a:buSzTx/>
                        <a:buFont typeface="Wingdings" pitchFamily="2" charset="2"/>
                        <a:buChar char="§"/>
                        <a:tabLst/>
                        <a:defRPr/>
                      </a:pPr>
                      <a:r>
                        <a:rPr kumimoji="0" lang="en-US" altLang="en-US" sz="1800" b="0" i="0" u="none" strike="noStrike" kern="1200" cap="none" spc="0" normalizeH="0" baseline="0" noProof="0" dirty="0">
                          <a:ln>
                            <a:noFill/>
                          </a:ln>
                          <a:solidFill>
                            <a:srgbClr val="595959"/>
                          </a:solidFill>
                          <a:effectLst/>
                          <a:uLnTx/>
                          <a:uFillTx/>
                          <a:latin typeface="+mn-lt"/>
                          <a:ea typeface="ＭＳ Ｐゴシック" panose="020B0600070205080204" pitchFamily="34" charset="-128"/>
                          <a:cs typeface="+mn-cs"/>
                        </a:rPr>
                        <a:t>Often fewer locations than banks; online or mobile app access to accounts depends on the credit union</a:t>
                      </a:r>
                    </a:p>
                  </a:txBody>
                  <a:tcPr marL="182880" marT="1828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98748445"/>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4A34928-5789-A848-92F5-E669EFEE27FC}"/>
              </a:ext>
            </a:extLst>
          </p:cNvPr>
          <p:cNvSpPr>
            <a:spLocks noGrp="1"/>
          </p:cNvSpPr>
          <p:nvPr>
            <p:ph type="title"/>
          </p:nvPr>
        </p:nvSpPr>
        <p:spPr/>
        <p:txBody>
          <a:bodyPr/>
          <a:lstStyle/>
          <a:p>
            <a:pPr eaLnBrk="1" fontAlgn="auto" hangingPunct="1">
              <a:spcAft>
                <a:spcPts val="0"/>
              </a:spcAft>
              <a:defRPr/>
            </a:pPr>
            <a:r>
              <a:rPr lang="en-US" dirty="0">
                <a:ea typeface="+mj-ea"/>
              </a:rPr>
              <a:t>Using Financial Institutions</a:t>
            </a:r>
          </a:p>
        </p:txBody>
      </p:sp>
      <p:sp>
        <p:nvSpPr>
          <p:cNvPr id="30" name="Slide Number Placeholder 3">
            <a:extLst>
              <a:ext uri="{FF2B5EF4-FFF2-40B4-BE49-F238E27FC236}">
                <a16:creationId xmlns:a16="http://schemas.microsoft.com/office/drawing/2014/main" id="{3AAB246E-43DD-254E-86BD-6C3ED44C0206}"/>
              </a:ext>
            </a:extLst>
          </p:cNvPr>
          <p:cNvSpPr>
            <a:spLocks noGrp="1"/>
          </p:cNvSpPr>
          <p:nvPr>
            <p:ph type="sldNum" sz="quarter" idx="10"/>
          </p:nvPr>
        </p:nvSpPr>
        <p:spPr>
          <a:xfrm>
            <a:off x="8610600" y="6340475"/>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03CFA8-974B-0447-A530-7264BC7D73A8}" type="slidenum">
              <a:rPr kumimoji="0" lang="en-US" altLang="en-US" sz="900" b="0" i="0" u="none" strike="noStrike" kern="1200" cap="none" spc="0" normalizeH="0" baseline="0" noProof="0" smtClean="0">
                <a:ln>
                  <a:noFill/>
                </a:ln>
                <a:solidFill>
                  <a:srgbClr val="9A9A9A"/>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graphicFrame>
        <p:nvGraphicFramePr>
          <p:cNvPr id="2" name="Table 1">
            <a:extLst>
              <a:ext uri="{FF2B5EF4-FFF2-40B4-BE49-F238E27FC236}">
                <a16:creationId xmlns:a16="http://schemas.microsoft.com/office/drawing/2014/main" id="{0DE9F569-4679-2576-4B67-EA77DCE7EACE}"/>
              </a:ext>
            </a:extLst>
          </p:cNvPr>
          <p:cNvGraphicFramePr>
            <a:graphicFrameLocks noGrp="1"/>
          </p:cNvGraphicFramePr>
          <p:nvPr>
            <p:extLst>
              <p:ext uri="{D42A27DB-BD31-4B8C-83A1-F6EECF244321}">
                <p14:modId xmlns:p14="http://schemas.microsoft.com/office/powerpoint/2010/main" val="1809982768"/>
              </p:ext>
            </p:extLst>
          </p:nvPr>
        </p:nvGraphicFramePr>
        <p:xfrm>
          <a:off x="1392070" y="1733490"/>
          <a:ext cx="9407859" cy="4233982"/>
        </p:xfrm>
        <a:graphic>
          <a:graphicData uri="http://schemas.openxmlformats.org/drawingml/2006/table">
            <a:tbl>
              <a:tblPr firstRow="1" bandRow="1">
                <a:tableStyleId>{17292A2E-F333-43FB-9621-5CBBE7FDCDCB}</a:tableStyleId>
              </a:tblPr>
              <a:tblGrid>
                <a:gridCol w="974037">
                  <a:extLst>
                    <a:ext uri="{9D8B030D-6E8A-4147-A177-3AD203B41FA5}">
                      <a16:colId xmlns:a16="http://schemas.microsoft.com/office/drawing/2014/main" val="4257068476"/>
                    </a:ext>
                  </a:extLst>
                </a:gridCol>
                <a:gridCol w="3904343">
                  <a:extLst>
                    <a:ext uri="{9D8B030D-6E8A-4147-A177-3AD203B41FA5}">
                      <a16:colId xmlns:a16="http://schemas.microsoft.com/office/drawing/2014/main" val="4283338151"/>
                    </a:ext>
                  </a:extLst>
                </a:gridCol>
                <a:gridCol w="4529479">
                  <a:extLst>
                    <a:ext uri="{9D8B030D-6E8A-4147-A177-3AD203B41FA5}">
                      <a16:colId xmlns:a16="http://schemas.microsoft.com/office/drawing/2014/main" val="1313149297"/>
                    </a:ext>
                  </a:extLst>
                </a:gridCol>
              </a:tblGrid>
              <a:tr h="535507">
                <a:tc>
                  <a:txBody>
                    <a:bodyPr/>
                    <a:lstStyle/>
                    <a:p>
                      <a:endParaRPr lang="en-US" sz="2000" dirty="0">
                        <a:latin typeface="+mj-lt"/>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tx2"/>
                    </a:solidFill>
                  </a:tcPr>
                </a:tc>
                <a:tc>
                  <a:txBody>
                    <a:bodyPr/>
                    <a:lstStyle/>
                    <a:p>
                      <a:r>
                        <a:rPr lang="en-US" sz="2000" dirty="0">
                          <a:latin typeface="+mj-lt"/>
                        </a:rPr>
                        <a:t>PROS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tx2"/>
                    </a:solidFill>
                  </a:tcPr>
                </a:tc>
                <a:tc>
                  <a:txBody>
                    <a:bodyPr/>
                    <a:lstStyle/>
                    <a:p>
                      <a:r>
                        <a:rPr lang="en-US" sz="2000" dirty="0">
                          <a:latin typeface="+mj-lt"/>
                        </a:rPr>
                        <a:t>CONS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4240856978"/>
                  </a:ext>
                </a:extLst>
              </a:tr>
              <a:tr h="937244">
                <a:tc>
                  <a:txBody>
                    <a:bodyPr/>
                    <a:lstStyle/>
                    <a:p>
                      <a:pPr marL="0" marR="0" lvl="0" indent="0" algn="l" defTabSz="914400" rtl="0" eaLnBrk="0" fontAlgn="base" latinLnBrk="0" hangingPunct="0">
                        <a:lnSpc>
                          <a:spcPct val="95000"/>
                        </a:lnSpc>
                        <a:spcBef>
                          <a:spcPts val="1400"/>
                        </a:spcBef>
                        <a:spcAft>
                          <a:spcPct val="0"/>
                        </a:spcAft>
                        <a:buClr>
                          <a:srgbClr val="DA5521"/>
                        </a:buClr>
                        <a:buSzTx/>
                        <a:buFontTx/>
                        <a:buNone/>
                        <a:tabLst/>
                        <a:defRPr/>
                      </a:pPr>
                      <a:endParaRPr kumimoji="0" lang="en-US" altLang="en-US" sz="1400" b="0" i="0" u="none" strike="noStrike" kern="1200" cap="none" spc="0" normalizeH="0" baseline="0" noProof="0" dirty="0">
                        <a:ln>
                          <a:noFill/>
                        </a:ln>
                        <a:solidFill>
                          <a:srgbClr val="595959"/>
                        </a:solidFill>
                        <a:effectLst/>
                        <a:uLnTx/>
                        <a:uFillTx/>
                        <a:latin typeface="+mj-lt"/>
                        <a:ea typeface="ＭＳ Ｐゴシック" panose="020B0600070205080204" pitchFamily="34" charset="-128"/>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0" fontAlgn="base" latinLnBrk="0" hangingPunct="0">
                        <a:lnSpc>
                          <a:spcPct val="95000"/>
                        </a:lnSpc>
                        <a:spcBef>
                          <a:spcPts val="1400"/>
                        </a:spcBef>
                        <a:spcAft>
                          <a:spcPct val="0"/>
                        </a:spcAft>
                        <a:buClr>
                          <a:srgbClr val="DA5521"/>
                        </a:buClr>
                        <a:buSzTx/>
                        <a:buFontTx/>
                        <a:buNone/>
                        <a:tabLst/>
                        <a:defRPr/>
                      </a:pPr>
                      <a:r>
                        <a:rPr kumimoji="0" lang="en-US" altLang="en-US" sz="1800" b="1" u="none" strike="noStrike" kern="1200" cap="none" spc="0" normalizeH="0" baseline="0" noProof="0" dirty="0">
                          <a:ln>
                            <a:noFill/>
                          </a:ln>
                          <a:solidFill>
                            <a:srgbClr val="595959"/>
                          </a:solidFill>
                          <a:effectLst/>
                          <a:uLnTx/>
                          <a:uFillTx/>
                          <a:latin typeface="+mj-lt"/>
                        </a:rPr>
                        <a:t>Safety</a:t>
                      </a:r>
                      <a:r>
                        <a:rPr kumimoji="0" lang="en-US" altLang="en-US" sz="1800" b="0" u="none" strike="noStrike" kern="1200" cap="none" spc="0" normalizeH="0" baseline="0" noProof="0" dirty="0">
                          <a:ln>
                            <a:noFill/>
                          </a:ln>
                          <a:solidFill>
                            <a:srgbClr val="595959"/>
                          </a:solidFill>
                          <a:effectLst/>
                          <a:uLnTx/>
                          <a:uFillTx/>
                          <a:latin typeface="+mj-lt"/>
                        </a:rPr>
                        <a:t> – Insured by government</a:t>
                      </a:r>
                      <a:endParaRPr kumimoji="0" lang="en-US" altLang="en-US" sz="1800" b="0" i="0" u="none" strike="noStrike" kern="1200" cap="none" spc="0" normalizeH="0" baseline="0" noProof="0" dirty="0">
                        <a:ln>
                          <a:noFill/>
                        </a:ln>
                        <a:solidFill>
                          <a:srgbClr val="595959"/>
                        </a:solidFill>
                        <a:effectLst/>
                        <a:uLnTx/>
                        <a:uFillTx/>
                        <a:latin typeface="+mj-lt"/>
                        <a:ea typeface="ＭＳ Ｐゴシック" panose="020B0600070205080204" pitchFamily="34" charset="-128"/>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0" fontAlgn="base" latinLnBrk="0" hangingPunct="0">
                        <a:lnSpc>
                          <a:spcPct val="95000"/>
                        </a:lnSpc>
                        <a:spcBef>
                          <a:spcPts val="1400"/>
                        </a:spcBef>
                        <a:spcAft>
                          <a:spcPct val="0"/>
                        </a:spcAft>
                        <a:buClr>
                          <a:srgbClr val="DA5521"/>
                        </a:buClr>
                        <a:buSzTx/>
                        <a:buFontTx/>
                        <a:buNone/>
                        <a:tabLst/>
                        <a:defRPr/>
                      </a:pPr>
                      <a:r>
                        <a:rPr kumimoji="0" lang="en-US" altLang="en-US" sz="1800" b="1" u="none" strike="noStrike" kern="1200" cap="none" spc="0" normalizeH="0" baseline="0" noProof="0" dirty="0">
                          <a:ln>
                            <a:noFill/>
                          </a:ln>
                          <a:solidFill>
                            <a:srgbClr val="595959"/>
                          </a:solidFill>
                          <a:effectLst/>
                          <a:uLnTx/>
                          <a:uFillTx/>
                          <a:latin typeface="+mj-lt"/>
                        </a:rPr>
                        <a:t>Fees</a:t>
                      </a:r>
                      <a:r>
                        <a:rPr kumimoji="0" lang="en-US" altLang="en-US" sz="1800" b="0" u="none" strike="noStrike" kern="1200" cap="none" spc="0" normalizeH="0" baseline="0" noProof="0" dirty="0">
                          <a:ln>
                            <a:noFill/>
                          </a:ln>
                          <a:solidFill>
                            <a:srgbClr val="595959"/>
                          </a:solidFill>
                          <a:effectLst/>
                          <a:uLnTx/>
                          <a:uFillTx/>
                          <a:latin typeface="+mj-lt"/>
                        </a:rPr>
                        <a:t> – Account fees, overdraft fees</a:t>
                      </a:r>
                      <a:endParaRPr kumimoji="0" lang="en-US" altLang="en-US" sz="1800" b="0" i="0" u="none" strike="noStrike" kern="1200" cap="none" spc="0" normalizeH="0" baseline="0" noProof="0" dirty="0">
                        <a:ln>
                          <a:noFill/>
                        </a:ln>
                        <a:solidFill>
                          <a:srgbClr val="595959"/>
                        </a:solidFill>
                        <a:effectLst/>
                        <a:uLnTx/>
                        <a:uFillTx/>
                        <a:latin typeface="+mj-lt"/>
                        <a:ea typeface="ＭＳ Ｐゴシック" panose="020B0600070205080204" pitchFamily="34" charset="-128"/>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98748445"/>
                  </a:ext>
                </a:extLst>
              </a:tr>
              <a:tr h="915005">
                <a:tc>
                  <a:txBody>
                    <a:bodyPr/>
                    <a:lstStyle/>
                    <a:p>
                      <a:pPr marL="0" marR="0" lvl="0" indent="0" algn="l" defTabSz="914400" rtl="0" eaLnBrk="0" fontAlgn="base" latinLnBrk="0" hangingPunct="0">
                        <a:lnSpc>
                          <a:spcPct val="95000"/>
                        </a:lnSpc>
                        <a:spcBef>
                          <a:spcPts val="1400"/>
                        </a:spcBef>
                        <a:spcAft>
                          <a:spcPct val="0"/>
                        </a:spcAft>
                        <a:buClr>
                          <a:srgbClr val="DA5521"/>
                        </a:buClr>
                        <a:buSzTx/>
                        <a:buFontTx/>
                        <a:buNone/>
                        <a:tabLst/>
                        <a:defRPr/>
                      </a:pPr>
                      <a:endParaRPr kumimoji="0" lang="en-US" altLang="en-US" sz="1400" b="0" i="0" u="none" strike="noStrike" kern="1200" cap="none" spc="0" normalizeH="0" baseline="0" noProof="0" dirty="0">
                        <a:ln>
                          <a:noFill/>
                        </a:ln>
                        <a:solidFill>
                          <a:srgbClr val="595959"/>
                        </a:solidFill>
                        <a:effectLst/>
                        <a:uLnTx/>
                        <a:uFillTx/>
                        <a:latin typeface="+mj-lt"/>
                        <a:ea typeface="ＭＳ Ｐゴシック" panose="020B0600070205080204" pitchFamily="34" charset="-128"/>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0" fontAlgn="base" latinLnBrk="0" hangingPunct="0">
                        <a:lnSpc>
                          <a:spcPct val="95000"/>
                        </a:lnSpc>
                        <a:spcBef>
                          <a:spcPts val="1400"/>
                        </a:spcBef>
                        <a:spcAft>
                          <a:spcPct val="0"/>
                        </a:spcAft>
                        <a:buClr>
                          <a:srgbClr val="DA5521"/>
                        </a:buClr>
                        <a:buSzTx/>
                        <a:buFontTx/>
                        <a:buNone/>
                        <a:tabLst/>
                        <a:defRPr/>
                      </a:pPr>
                      <a:r>
                        <a:rPr kumimoji="0" lang="en-US" altLang="en-US" sz="1800" b="1" u="none" strike="noStrike" kern="1200" cap="none" spc="0" normalizeH="0" baseline="0" noProof="0" dirty="0">
                          <a:ln>
                            <a:noFill/>
                          </a:ln>
                          <a:solidFill>
                            <a:srgbClr val="595959"/>
                          </a:solidFill>
                          <a:effectLst/>
                          <a:uLnTx/>
                          <a:uFillTx/>
                          <a:latin typeface="+mj-lt"/>
                        </a:rPr>
                        <a:t>Convenience</a:t>
                      </a:r>
                      <a:r>
                        <a:rPr kumimoji="0" lang="en-US" altLang="en-US" sz="1800" b="0" u="none" strike="noStrike" kern="1200" cap="none" spc="0" normalizeH="0" baseline="0" noProof="0" dirty="0">
                          <a:ln>
                            <a:noFill/>
                          </a:ln>
                          <a:solidFill>
                            <a:srgbClr val="595959"/>
                          </a:solidFill>
                          <a:effectLst/>
                          <a:uLnTx/>
                          <a:uFillTx/>
                          <a:latin typeface="+mj-lt"/>
                        </a:rPr>
                        <a:t> – Easy to pay bills</a:t>
                      </a:r>
                      <a:endParaRPr kumimoji="0" lang="en-US" altLang="en-US" sz="1800" b="0" i="0" u="none" strike="noStrike" kern="1200" cap="none" spc="0" normalizeH="0" baseline="0" noProof="0" dirty="0">
                        <a:ln>
                          <a:noFill/>
                        </a:ln>
                        <a:solidFill>
                          <a:srgbClr val="595959"/>
                        </a:solidFill>
                        <a:effectLst/>
                        <a:uLnTx/>
                        <a:uFillTx/>
                        <a:latin typeface="+mj-lt"/>
                        <a:ea typeface="ＭＳ Ｐゴシック" panose="020B0600070205080204" pitchFamily="34" charset="-128"/>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0" fontAlgn="base" latinLnBrk="0" hangingPunct="0">
                        <a:lnSpc>
                          <a:spcPct val="95000"/>
                        </a:lnSpc>
                        <a:spcBef>
                          <a:spcPts val="1400"/>
                        </a:spcBef>
                        <a:spcAft>
                          <a:spcPct val="0"/>
                        </a:spcAft>
                        <a:buClr>
                          <a:srgbClr val="DA5521"/>
                        </a:buClr>
                        <a:buSzTx/>
                        <a:buFontTx/>
                        <a:buNone/>
                        <a:tabLst/>
                        <a:defRPr/>
                      </a:pPr>
                      <a:r>
                        <a:rPr kumimoji="0" lang="en-US" altLang="en-US" sz="1800" b="1" u="none" strike="noStrike" kern="1200" cap="none" spc="0" normalizeH="0" baseline="0" noProof="0" dirty="0">
                          <a:ln>
                            <a:noFill/>
                          </a:ln>
                          <a:solidFill>
                            <a:srgbClr val="595959"/>
                          </a:solidFill>
                          <a:effectLst/>
                          <a:uLnTx/>
                          <a:uFillTx/>
                          <a:latin typeface="+mj-lt"/>
                        </a:rPr>
                        <a:t>Information</a:t>
                      </a:r>
                      <a:r>
                        <a:rPr kumimoji="0" lang="en-US" altLang="en-US" sz="1800" b="0" u="none" strike="noStrike" kern="1200" cap="none" spc="0" normalizeH="0" baseline="0" noProof="0" dirty="0">
                          <a:ln>
                            <a:noFill/>
                          </a:ln>
                          <a:solidFill>
                            <a:srgbClr val="595959"/>
                          </a:solidFill>
                          <a:effectLst/>
                          <a:uLnTx/>
                          <a:uFillTx/>
                          <a:latin typeface="+mj-lt"/>
                        </a:rPr>
                        <a:t> – Needed to open an account</a:t>
                      </a:r>
                      <a:endParaRPr kumimoji="0" lang="en-US" altLang="en-US" sz="1800" b="0" i="0" u="none" strike="noStrike" kern="1200" cap="none" spc="0" normalizeH="0" baseline="0" noProof="0" dirty="0">
                        <a:ln>
                          <a:noFill/>
                        </a:ln>
                        <a:solidFill>
                          <a:srgbClr val="595959"/>
                        </a:solidFill>
                        <a:effectLst/>
                        <a:uLnTx/>
                        <a:uFillTx/>
                        <a:latin typeface="+mj-lt"/>
                        <a:ea typeface="ＭＳ Ｐゴシック" panose="020B0600070205080204" pitchFamily="34" charset="-128"/>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96925871"/>
                  </a:ext>
                </a:extLst>
              </a:tr>
              <a:tr h="923113">
                <a:tc>
                  <a:txBody>
                    <a:bodyPr/>
                    <a:lstStyle/>
                    <a:p>
                      <a:pPr marL="0" marR="0" lvl="0" indent="0" algn="l" defTabSz="914400" rtl="0" eaLnBrk="0" fontAlgn="base" latinLnBrk="0" hangingPunct="0">
                        <a:lnSpc>
                          <a:spcPct val="95000"/>
                        </a:lnSpc>
                        <a:spcBef>
                          <a:spcPts val="1400"/>
                        </a:spcBef>
                        <a:spcAft>
                          <a:spcPct val="0"/>
                        </a:spcAft>
                        <a:buClr>
                          <a:srgbClr val="DA5521"/>
                        </a:buClr>
                        <a:buSzTx/>
                        <a:buFontTx/>
                        <a:buNone/>
                        <a:tabLst/>
                        <a:defRPr/>
                      </a:pPr>
                      <a:endParaRPr kumimoji="0" lang="en-US" altLang="en-US" sz="1400" b="0" i="0" u="none" strike="noStrike" kern="1200" cap="none" spc="0" normalizeH="0" baseline="0" noProof="0" dirty="0">
                        <a:ln>
                          <a:noFill/>
                        </a:ln>
                        <a:solidFill>
                          <a:srgbClr val="595959"/>
                        </a:solidFill>
                        <a:effectLst/>
                        <a:uLnTx/>
                        <a:uFillTx/>
                        <a:latin typeface="+mj-lt"/>
                        <a:ea typeface="ＭＳ Ｐゴシック" panose="020B0600070205080204" pitchFamily="34" charset="-128"/>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0" fontAlgn="base" latinLnBrk="0" hangingPunct="0">
                        <a:lnSpc>
                          <a:spcPct val="95000"/>
                        </a:lnSpc>
                        <a:spcBef>
                          <a:spcPts val="1400"/>
                        </a:spcBef>
                        <a:spcAft>
                          <a:spcPct val="0"/>
                        </a:spcAft>
                        <a:buClr>
                          <a:srgbClr val="DA5521"/>
                        </a:buClr>
                        <a:buSzTx/>
                        <a:buFontTx/>
                        <a:buNone/>
                        <a:tabLst/>
                        <a:defRPr/>
                      </a:pPr>
                      <a:r>
                        <a:rPr kumimoji="0" lang="en-US" altLang="en-US" sz="1800" b="1" u="none" strike="noStrike" kern="1200" cap="none" spc="0" normalizeH="0" baseline="0" noProof="0" dirty="0">
                          <a:ln>
                            <a:noFill/>
                          </a:ln>
                          <a:solidFill>
                            <a:srgbClr val="595959"/>
                          </a:solidFill>
                          <a:effectLst/>
                          <a:uLnTx/>
                          <a:uFillTx/>
                          <a:latin typeface="+mj-lt"/>
                        </a:rPr>
                        <a:t>Cost</a:t>
                      </a:r>
                      <a:r>
                        <a:rPr kumimoji="0" lang="en-US" altLang="en-US" sz="1800" b="0" u="none" strike="noStrike" kern="1200" cap="none" spc="0" normalizeH="0" baseline="0" noProof="0" dirty="0">
                          <a:ln>
                            <a:noFill/>
                          </a:ln>
                          <a:solidFill>
                            <a:srgbClr val="595959"/>
                          </a:solidFill>
                          <a:effectLst/>
                          <a:uLnTx/>
                          <a:uFillTx/>
                          <a:latin typeface="+mj-lt"/>
                        </a:rPr>
                        <a:t> – Cheaper than check cashers or money orders</a:t>
                      </a:r>
                      <a:endParaRPr kumimoji="0" lang="en-US" altLang="en-US" sz="1800" b="0" i="0" u="none" strike="noStrike" kern="1200" cap="none" spc="0" normalizeH="0" baseline="0" noProof="0" dirty="0">
                        <a:ln>
                          <a:noFill/>
                        </a:ln>
                        <a:solidFill>
                          <a:srgbClr val="595959"/>
                        </a:solidFill>
                        <a:effectLst/>
                        <a:uLnTx/>
                        <a:uFillTx/>
                        <a:latin typeface="+mj-lt"/>
                        <a:ea typeface="ＭＳ Ｐゴシック" panose="020B0600070205080204" pitchFamily="34" charset="-128"/>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0" fontAlgn="base" latinLnBrk="0" hangingPunct="0">
                        <a:lnSpc>
                          <a:spcPct val="95000"/>
                        </a:lnSpc>
                        <a:spcBef>
                          <a:spcPts val="1400"/>
                        </a:spcBef>
                        <a:spcAft>
                          <a:spcPct val="0"/>
                        </a:spcAft>
                        <a:buClr>
                          <a:srgbClr val="DA5521"/>
                        </a:buClr>
                        <a:buSzTx/>
                        <a:buFontTx/>
                        <a:buNone/>
                        <a:tabLst/>
                        <a:defRPr/>
                      </a:pPr>
                      <a:r>
                        <a:rPr kumimoji="0" lang="en-US" altLang="en-US" sz="1800" b="1" u="none" strike="noStrike" kern="1200" cap="none" spc="0" normalizeH="0" baseline="0" noProof="0" dirty="0">
                          <a:ln>
                            <a:noFill/>
                          </a:ln>
                          <a:solidFill>
                            <a:srgbClr val="595959"/>
                          </a:solidFill>
                          <a:effectLst/>
                          <a:uLnTx/>
                          <a:uFillTx/>
                          <a:latin typeface="+mj-lt"/>
                        </a:rPr>
                        <a:t>Confusion</a:t>
                      </a:r>
                      <a:r>
                        <a:rPr kumimoji="0" lang="en-US" altLang="en-US" sz="1800" b="0" u="none" strike="noStrike" kern="1200" cap="none" spc="0" normalizeH="0" baseline="0" noProof="0" dirty="0">
                          <a:ln>
                            <a:noFill/>
                          </a:ln>
                          <a:solidFill>
                            <a:srgbClr val="595959"/>
                          </a:solidFill>
                          <a:effectLst/>
                          <a:uLnTx/>
                          <a:uFillTx/>
                          <a:latin typeface="+mj-lt"/>
                        </a:rPr>
                        <a:t> – Lots of account options</a:t>
                      </a:r>
                      <a:endParaRPr kumimoji="0" lang="en-US" altLang="en-US" sz="1800" b="0" i="0" u="none" strike="noStrike" kern="1200" cap="none" spc="0" normalizeH="0" baseline="0" noProof="0" dirty="0">
                        <a:ln>
                          <a:noFill/>
                        </a:ln>
                        <a:solidFill>
                          <a:srgbClr val="595959"/>
                        </a:solidFill>
                        <a:effectLst/>
                        <a:uLnTx/>
                        <a:uFillTx/>
                        <a:latin typeface="+mj-lt"/>
                        <a:ea typeface="ＭＳ Ｐゴシック" panose="020B0600070205080204" pitchFamily="34" charset="-128"/>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5027270"/>
                  </a:ext>
                </a:extLst>
              </a:tr>
              <a:tr h="923113">
                <a:tc>
                  <a:txBody>
                    <a:bodyPr/>
                    <a:lstStyle/>
                    <a:p>
                      <a:pPr marL="0" marR="0" lvl="0" indent="0" algn="l" defTabSz="914400" rtl="0" eaLnBrk="0" fontAlgn="base" latinLnBrk="0" hangingPunct="0">
                        <a:lnSpc>
                          <a:spcPct val="95000"/>
                        </a:lnSpc>
                        <a:spcBef>
                          <a:spcPts val="1400"/>
                        </a:spcBef>
                        <a:spcAft>
                          <a:spcPct val="0"/>
                        </a:spcAft>
                        <a:buClr>
                          <a:srgbClr val="DA5521"/>
                        </a:buClr>
                        <a:buSzTx/>
                        <a:buFontTx/>
                        <a:buNone/>
                        <a:tabLst/>
                        <a:defRPr/>
                      </a:pPr>
                      <a:endParaRPr kumimoji="0" lang="en-US" altLang="en-US" sz="1400" b="0" i="0" u="none" strike="noStrike" kern="1200" cap="none" spc="0" normalizeH="0" baseline="0" noProof="0" dirty="0">
                        <a:ln>
                          <a:noFill/>
                        </a:ln>
                        <a:solidFill>
                          <a:srgbClr val="595959"/>
                        </a:solidFill>
                        <a:effectLst/>
                        <a:uLnTx/>
                        <a:uFillTx/>
                        <a:latin typeface="+mj-lt"/>
                        <a:ea typeface="ＭＳ Ｐゴシック" panose="020B0600070205080204" pitchFamily="34" charset="-128"/>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0" fontAlgn="base" latinLnBrk="0" hangingPunct="0">
                        <a:lnSpc>
                          <a:spcPct val="95000"/>
                        </a:lnSpc>
                        <a:spcBef>
                          <a:spcPts val="1400"/>
                        </a:spcBef>
                        <a:spcAft>
                          <a:spcPct val="0"/>
                        </a:spcAft>
                        <a:buClr>
                          <a:srgbClr val="DA5521"/>
                        </a:buClr>
                        <a:buSzTx/>
                        <a:buFontTx/>
                        <a:buNone/>
                        <a:tabLst/>
                        <a:defRPr/>
                      </a:pPr>
                      <a:r>
                        <a:rPr kumimoji="0" lang="en-US" altLang="en-US" sz="1800" b="1" u="none" strike="noStrike" kern="1200" cap="none" spc="0" normalizeH="0" baseline="0" noProof="0" dirty="0">
                          <a:ln>
                            <a:noFill/>
                          </a:ln>
                          <a:solidFill>
                            <a:srgbClr val="595959"/>
                          </a:solidFill>
                          <a:effectLst/>
                          <a:uLnTx/>
                          <a:uFillTx/>
                          <a:latin typeface="+mj-lt"/>
                        </a:rPr>
                        <a:t>Financial future </a:t>
                      </a:r>
                      <a:r>
                        <a:rPr kumimoji="0" lang="en-US" altLang="en-US" sz="1800" b="0" u="none" strike="noStrike" kern="1200" cap="none" spc="0" normalizeH="0" baseline="0" noProof="0" dirty="0">
                          <a:ln>
                            <a:noFill/>
                          </a:ln>
                          <a:solidFill>
                            <a:srgbClr val="595959"/>
                          </a:solidFill>
                          <a:effectLst/>
                          <a:uLnTx/>
                          <a:uFillTx/>
                          <a:latin typeface="+mj-lt"/>
                        </a:rPr>
                        <a:t>– Can access loans</a:t>
                      </a:r>
                      <a:endParaRPr kumimoji="0" lang="en-US" altLang="en-US" sz="1800" b="0" i="0" u="none" strike="noStrike" kern="1200" cap="none" spc="0" normalizeH="0" baseline="0" noProof="0" dirty="0">
                        <a:ln>
                          <a:noFill/>
                        </a:ln>
                        <a:solidFill>
                          <a:srgbClr val="595959"/>
                        </a:solidFill>
                        <a:effectLst/>
                        <a:uLnTx/>
                        <a:uFillTx/>
                        <a:latin typeface="+mj-lt"/>
                        <a:ea typeface="ＭＳ Ｐゴシック" panose="020B0600070205080204" pitchFamily="34" charset="-128"/>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lvl="0" indent="0" algn="l" defTabSz="914400" rtl="0" eaLnBrk="0" fontAlgn="base" latinLnBrk="0" hangingPunct="0">
                        <a:lnSpc>
                          <a:spcPct val="95000"/>
                        </a:lnSpc>
                        <a:spcBef>
                          <a:spcPts val="1400"/>
                        </a:spcBef>
                        <a:spcAft>
                          <a:spcPct val="0"/>
                        </a:spcAft>
                        <a:buClr>
                          <a:srgbClr val="DA5521"/>
                        </a:buClr>
                        <a:buSzTx/>
                        <a:buFontTx/>
                        <a:buNone/>
                        <a:tabLst/>
                        <a:defRPr/>
                      </a:pPr>
                      <a:r>
                        <a:rPr kumimoji="0" lang="en-US" altLang="en-US" sz="1800" b="1" u="none" strike="noStrike" kern="1200" cap="none" spc="0" normalizeH="0" baseline="0" noProof="0" dirty="0">
                          <a:ln>
                            <a:noFill/>
                          </a:ln>
                          <a:solidFill>
                            <a:srgbClr val="595959"/>
                          </a:solidFill>
                          <a:effectLst/>
                          <a:uLnTx/>
                          <a:uFillTx/>
                          <a:latin typeface="+mj-lt"/>
                        </a:rPr>
                        <a:t>Security features </a:t>
                      </a:r>
                      <a:r>
                        <a:rPr kumimoji="0" lang="en-US" altLang="en-US" sz="1800" b="0" u="none" strike="noStrike" kern="1200" cap="none" spc="0" normalizeH="0" baseline="0" noProof="0" dirty="0">
                          <a:ln>
                            <a:noFill/>
                          </a:ln>
                          <a:solidFill>
                            <a:srgbClr val="595959"/>
                          </a:solidFill>
                          <a:effectLst/>
                          <a:uLnTx/>
                          <a:uFillTx/>
                          <a:latin typeface="+mj-lt"/>
                        </a:rPr>
                        <a:t>– Need to remember passwords</a:t>
                      </a:r>
                      <a:endParaRPr kumimoji="0" lang="en-US" altLang="en-US" sz="1800" b="0" i="0" u="none" strike="noStrike" kern="1200" cap="none" spc="0" normalizeH="0" baseline="0" noProof="0" dirty="0">
                        <a:ln>
                          <a:noFill/>
                        </a:ln>
                        <a:solidFill>
                          <a:srgbClr val="595959"/>
                        </a:solidFill>
                        <a:effectLst/>
                        <a:uLnTx/>
                        <a:uFillTx/>
                        <a:latin typeface="+mj-lt"/>
                        <a:ea typeface="ＭＳ Ｐゴシック" panose="020B0600070205080204" pitchFamily="34" charset="-128"/>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65661152"/>
                  </a:ext>
                </a:extLst>
              </a:tr>
            </a:tbl>
          </a:graphicData>
        </a:graphic>
      </p:graphicFrame>
      <p:sp>
        <p:nvSpPr>
          <p:cNvPr id="4" name="Oval 3">
            <a:extLst>
              <a:ext uri="{FF2B5EF4-FFF2-40B4-BE49-F238E27FC236}">
                <a16:creationId xmlns:a16="http://schemas.microsoft.com/office/drawing/2014/main" id="{5B3C9754-D510-39B6-CAA6-B235F5631867}"/>
              </a:ext>
            </a:extLst>
          </p:cNvPr>
          <p:cNvSpPr/>
          <p:nvPr/>
        </p:nvSpPr>
        <p:spPr>
          <a:xfrm>
            <a:off x="1513859" y="3297327"/>
            <a:ext cx="752059" cy="752059"/>
          </a:xfrm>
          <a:prstGeom prst="ellipse">
            <a:avLst/>
          </a:prstGeom>
          <a:solidFill>
            <a:schemeClr val="tx2"/>
          </a:solidFill>
          <a:effectLst>
            <a:outerShdw blurRad="38100" dist="25400" dir="2700000" algn="tl" rotWithShape="0">
              <a:prstClr val="black">
                <a:alpha val="10917"/>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pic>
        <p:nvPicPr>
          <p:cNvPr id="6" name="Graphic 5">
            <a:extLst>
              <a:ext uri="{FF2B5EF4-FFF2-40B4-BE49-F238E27FC236}">
                <a16:creationId xmlns:a16="http://schemas.microsoft.com/office/drawing/2014/main" id="{BB28CAF0-6AA6-A478-DBCB-BD5C23846855}"/>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634559" y="3444435"/>
            <a:ext cx="471535" cy="471535"/>
          </a:xfrm>
          <a:prstGeom prst="rect">
            <a:avLst/>
          </a:prstGeom>
        </p:spPr>
      </p:pic>
      <p:sp>
        <p:nvSpPr>
          <p:cNvPr id="8" name="Oval 7">
            <a:extLst>
              <a:ext uri="{FF2B5EF4-FFF2-40B4-BE49-F238E27FC236}">
                <a16:creationId xmlns:a16="http://schemas.microsoft.com/office/drawing/2014/main" id="{BA0E6A7C-2E3A-BE94-A156-D0EE7E434E6E}"/>
              </a:ext>
            </a:extLst>
          </p:cNvPr>
          <p:cNvSpPr/>
          <p:nvPr/>
        </p:nvSpPr>
        <p:spPr>
          <a:xfrm>
            <a:off x="1513859" y="4196494"/>
            <a:ext cx="752059" cy="752059"/>
          </a:xfrm>
          <a:prstGeom prst="ellipse">
            <a:avLst/>
          </a:prstGeom>
          <a:solidFill>
            <a:schemeClr val="accent5"/>
          </a:solidFill>
          <a:effectLst>
            <a:outerShdw blurRad="38100" dist="25400" dir="2700000" algn="tl" rotWithShape="0">
              <a:prstClr val="black">
                <a:alpha val="10917"/>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1" name="Oval 10">
            <a:extLst>
              <a:ext uri="{FF2B5EF4-FFF2-40B4-BE49-F238E27FC236}">
                <a16:creationId xmlns:a16="http://schemas.microsoft.com/office/drawing/2014/main" id="{AA36FF49-9B7D-7D03-29AB-6E3830E9FF3B}"/>
              </a:ext>
            </a:extLst>
          </p:cNvPr>
          <p:cNvSpPr/>
          <p:nvPr/>
        </p:nvSpPr>
        <p:spPr>
          <a:xfrm>
            <a:off x="1507237" y="5123942"/>
            <a:ext cx="752059" cy="752059"/>
          </a:xfrm>
          <a:prstGeom prst="ellipse">
            <a:avLst/>
          </a:prstGeom>
          <a:solidFill>
            <a:schemeClr val="accent2"/>
          </a:solidFill>
          <a:effectLst>
            <a:outerShdw blurRad="38100" dist="25400" dir="2700000" algn="tl" rotWithShape="0">
              <a:prstClr val="black">
                <a:alpha val="10917"/>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3" name="Oval 12">
            <a:extLst>
              <a:ext uri="{FF2B5EF4-FFF2-40B4-BE49-F238E27FC236}">
                <a16:creationId xmlns:a16="http://schemas.microsoft.com/office/drawing/2014/main" id="{8AE1DEFA-F600-A388-DFB1-2440088BF8C9}"/>
              </a:ext>
            </a:extLst>
          </p:cNvPr>
          <p:cNvSpPr/>
          <p:nvPr/>
        </p:nvSpPr>
        <p:spPr>
          <a:xfrm>
            <a:off x="1507237" y="2356736"/>
            <a:ext cx="752059" cy="752059"/>
          </a:xfrm>
          <a:prstGeom prst="ellipse">
            <a:avLst/>
          </a:prstGeom>
          <a:solidFill>
            <a:schemeClr val="accent3"/>
          </a:solidFill>
          <a:effectLst>
            <a:outerShdw blurRad="38100" dist="25400" dir="2700000" algn="tl" rotWithShape="0">
              <a:prstClr val="black">
                <a:alpha val="10917"/>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pic>
        <p:nvPicPr>
          <p:cNvPr id="17" name="Graphic 16">
            <a:extLst>
              <a:ext uri="{FF2B5EF4-FFF2-40B4-BE49-F238E27FC236}">
                <a16:creationId xmlns:a16="http://schemas.microsoft.com/office/drawing/2014/main" id="{04D12F93-9BC8-30AF-D936-929AB2ECC217}"/>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622404" y="2425516"/>
            <a:ext cx="587233" cy="587233"/>
          </a:xfrm>
          <a:prstGeom prst="rect">
            <a:avLst/>
          </a:prstGeom>
        </p:spPr>
      </p:pic>
      <p:pic>
        <p:nvPicPr>
          <p:cNvPr id="18" name="Graphic 17">
            <a:extLst>
              <a:ext uri="{FF2B5EF4-FFF2-40B4-BE49-F238E27FC236}">
                <a16:creationId xmlns:a16="http://schemas.microsoft.com/office/drawing/2014/main" id="{A95BBE47-C63C-3BA7-0E7F-5CA8522C4E9E}"/>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1622404" y="4276622"/>
            <a:ext cx="560534" cy="560534"/>
          </a:xfrm>
          <a:prstGeom prst="rect">
            <a:avLst/>
          </a:prstGeom>
        </p:spPr>
      </p:pic>
      <p:pic>
        <p:nvPicPr>
          <p:cNvPr id="19" name="Graphic 18">
            <a:extLst>
              <a:ext uri="{FF2B5EF4-FFF2-40B4-BE49-F238E27FC236}">
                <a16:creationId xmlns:a16="http://schemas.microsoft.com/office/drawing/2014/main" id="{433321E2-0812-F464-964B-A3DF297E56A9}"/>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613485" y="5230190"/>
            <a:ext cx="539561" cy="53956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F33AE-C5B9-DC45-BB29-72EC459FA6C3}"/>
              </a:ext>
            </a:extLst>
          </p:cNvPr>
          <p:cNvSpPr>
            <a:spLocks noGrp="1"/>
          </p:cNvSpPr>
          <p:nvPr>
            <p:ph type="title"/>
          </p:nvPr>
        </p:nvSpPr>
        <p:spPr/>
        <p:txBody>
          <a:bodyPr>
            <a:normAutofit/>
          </a:bodyPr>
          <a:lstStyle/>
          <a:p>
            <a:pPr eaLnBrk="1" fontAlgn="auto" hangingPunct="1">
              <a:spcAft>
                <a:spcPts val="0"/>
              </a:spcAft>
              <a:defRPr/>
            </a:pPr>
            <a:r>
              <a:rPr lang="en-US">
                <a:solidFill>
                  <a:srgbClr val="DA5521"/>
                </a:solidFill>
                <a:ea typeface="+mj-ea"/>
              </a:rPr>
              <a:t>Choosing a Financial Institution</a:t>
            </a:r>
          </a:p>
        </p:txBody>
      </p:sp>
      <p:sp>
        <p:nvSpPr>
          <p:cNvPr id="7" name="Slide Number Placeholder 3">
            <a:extLst>
              <a:ext uri="{FF2B5EF4-FFF2-40B4-BE49-F238E27FC236}">
                <a16:creationId xmlns:a16="http://schemas.microsoft.com/office/drawing/2014/main" id="{0284E938-E4A2-A341-9BB6-E7078D883CC1}"/>
              </a:ext>
            </a:extLst>
          </p:cNvPr>
          <p:cNvSpPr>
            <a:spLocks noGrp="1"/>
          </p:cNvSpPr>
          <p:nvPr>
            <p:ph type="sldNum" sz="quarter" idx="10"/>
          </p:nvPr>
        </p:nvSpPr>
        <p:spPr>
          <a:xfrm>
            <a:off x="8610600" y="6340475"/>
            <a:ext cx="27432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03CFA8-974B-0447-A530-7264BC7D73A8}" type="slidenum">
              <a:rPr kumimoji="0" lang="en-US" altLang="en-US" sz="900" b="0" i="0" u="none" strike="noStrike" kern="1200" cap="none" spc="0" normalizeH="0" baseline="0" noProof="0" smtClean="0">
                <a:ln>
                  <a:noFill/>
                </a:ln>
                <a:solidFill>
                  <a:srgbClr val="9A9A9A"/>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900" b="0" i="0" u="none" strike="noStrike" kern="1200" cap="none" spc="0" normalizeH="0" baseline="0" noProof="0">
              <a:ln>
                <a:noFill/>
              </a:ln>
              <a:solidFill>
                <a:srgbClr val="9A9A9A"/>
              </a:solidFill>
              <a:effectLst/>
              <a:uLnTx/>
              <a:uFillTx/>
              <a:latin typeface="Arial" panose="020B0604020202020204" pitchFamily="34" charset="0"/>
              <a:ea typeface="ＭＳ Ｐゴシック" panose="020B0600070205080204" pitchFamily="34" charset="-128"/>
              <a:cs typeface="+mn-cs"/>
            </a:endParaRPr>
          </a:p>
        </p:txBody>
      </p:sp>
      <p:pic>
        <p:nvPicPr>
          <p:cNvPr id="5" name="Online Media 4" title="Bank Accounts - Personal Finance Tips | Federal Trade Commission">
            <a:hlinkClick r:id="" action="ppaction://media"/>
            <a:extLst>
              <a:ext uri="{FF2B5EF4-FFF2-40B4-BE49-F238E27FC236}">
                <a16:creationId xmlns:a16="http://schemas.microsoft.com/office/drawing/2014/main" id="{7418825C-336B-DBD7-E85B-5E317450BFB9}"/>
              </a:ext>
            </a:extLst>
          </p:cNvPr>
          <p:cNvPicPr>
            <a:picLocks noRot="1" noChangeAspect="1"/>
          </p:cNvPicPr>
          <p:nvPr>
            <a:videoFile r:link="rId1"/>
          </p:nvPr>
        </p:nvPicPr>
        <p:blipFill>
          <a:blip r:embed="rId4"/>
          <a:stretch>
            <a:fillRect/>
          </a:stretch>
        </p:blipFill>
        <p:spPr>
          <a:xfrm>
            <a:off x="2298127" y="1752241"/>
            <a:ext cx="7595745" cy="4323078"/>
          </a:xfrm>
          <a:prstGeom prst="rect">
            <a:avLst/>
          </a:prstGeom>
        </p:spPr>
      </p:pic>
      <p:sp>
        <p:nvSpPr>
          <p:cNvPr id="4" name="TextBox 3">
            <a:extLst>
              <a:ext uri="{FF2B5EF4-FFF2-40B4-BE49-F238E27FC236}">
                <a16:creationId xmlns:a16="http://schemas.microsoft.com/office/drawing/2014/main" id="{5AF36773-FC18-BFBC-3DA0-76325256DF7B}"/>
              </a:ext>
            </a:extLst>
          </p:cNvPr>
          <p:cNvSpPr txBox="1"/>
          <p:nvPr/>
        </p:nvSpPr>
        <p:spPr>
          <a:xfrm>
            <a:off x="838200" y="6403773"/>
            <a:ext cx="10515600" cy="238527"/>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000" i="1" kern="2400" dirty="0">
                <a:solidFill>
                  <a:srgbClr val="595959"/>
                </a:solidFill>
              </a:rPr>
              <a:t>SOURCE: Federal Trade Commission. (July 30, 2013). Bank Accounts - Personal Finance Tips. Retrieved from: </a:t>
            </a:r>
            <a:r>
              <a:rPr lang="en-US" sz="1000" i="1" kern="2400" dirty="0">
                <a:solidFill>
                  <a:srgbClr val="595959"/>
                </a:solidFill>
                <a:hlinkClick r:id="rId5"/>
              </a:rPr>
              <a:t>https://consumer.ftc.gov/media/79925</a:t>
            </a:r>
            <a:r>
              <a:rPr lang="en-US" sz="1000" i="1" kern="2400" dirty="0">
                <a:solidFill>
                  <a:srgbClr val="595959"/>
                </a:solidFill>
              </a:rPr>
              <a:t>. Used with permission   </a:t>
            </a:r>
          </a:p>
        </p:txBody>
      </p:sp>
    </p:spTree>
  </p:cSld>
  <p:clrMapOvr>
    <a:masterClrMapping/>
  </p:clrMapOvr>
</p:sld>
</file>

<file path=ppt/theme/theme1.xml><?xml version="1.0" encoding="utf-8"?>
<a:theme xmlns:a="http://schemas.openxmlformats.org/drawingml/2006/main" name="Title Cover--Text-Only (Casey Font--Casey PC Only!)">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0" rIns="457200" bIns="182880" rtlCol="0" anchor="t" anchorCtr="0">
        <a:noAutofit/>
      </a:bodyPr>
      <a:lstStyle>
        <a:defPPr marL="0" marR="0" indent="0" algn="l" defTabSz="685800" rtl="0" eaLnBrk="1" fontAlgn="auto" latinLnBrk="0" hangingPunct="1">
          <a:lnSpc>
            <a:spcPct val="90000"/>
          </a:lnSpc>
          <a:spcBef>
            <a:spcPts val="1800"/>
          </a:spcBef>
          <a:spcAft>
            <a:spcPts val="0"/>
          </a:spcAft>
          <a:buClr>
            <a:srgbClr val="DA5521"/>
          </a:buClr>
          <a:buSzTx/>
          <a:buFont typeface="Wingdings" panose="05000000000000000000" pitchFamily="2" charset="2"/>
          <a:buNone/>
          <a:tabLst/>
          <a:defRPr kumimoji="0" sz="1800" b="0" i="0" u="none" strike="noStrike" kern="2400" cap="none" spc="30" normalizeH="0" baseline="0" noProof="0" dirty="0" smtClean="0">
            <a:ln>
              <a:noFill/>
            </a:ln>
            <a:solidFill>
              <a:srgbClr val="9D740F"/>
            </a:solidFill>
            <a:effectLst/>
            <a:uLnTx/>
            <a:uFillTx/>
            <a:latin typeface="Knockout 30 Junior Welterwt" pitchFamily="50" charset="0"/>
            <a:ea typeface="+mn-ea"/>
            <a:cs typeface="+mn-cs"/>
          </a:defRPr>
        </a:defPPr>
      </a:lstStyle>
    </a:txDef>
  </a:objectDefaults>
  <a:extraClrSchemeLst/>
  <a:extLst>
    <a:ext uri="{05A4C25C-085E-4340-85A3-A5531E510DB2}">
      <thm15:themeFamily xmlns:thm15="http://schemas.microsoft.com/office/thememl/2012/main" name="Presentation_YellowWide" id="{A7CBBBBE-E9B9-4F25-B379-5113E813C89A}" vid="{CF16272D-987E-456C-8917-459410596D24}"/>
    </a:ext>
  </a:extLst>
</a:theme>
</file>

<file path=ppt/theme/theme10.xml><?xml version="1.0" encoding="utf-8"?>
<a:theme xmlns:a="http://schemas.openxmlformats.org/drawingml/2006/main" name="1_Presentation Layouts">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34DBA71A-7847-4740-85C5-848C7D910627}"/>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Cover--Text-Only (System Font) ">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F38B3AFB-48A8-45F9-9FCE-9174B3C2D2A2}"/>
    </a:ext>
  </a:extLst>
</a:theme>
</file>

<file path=ppt/theme/theme3.xml><?xml version="1.0" encoding="utf-8"?>
<a:theme xmlns:a="http://schemas.openxmlformats.org/drawingml/2006/main" name="Title Cover--Photo (Casey Font--Casey PC Only!)">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30ED0CC4-90E8-4568-9EC2-0367806D9CEC}"/>
    </a:ext>
  </a:extLst>
</a:theme>
</file>

<file path=ppt/theme/theme4.xml><?xml version="1.0" encoding="utf-8"?>
<a:theme xmlns:a="http://schemas.openxmlformats.org/drawingml/2006/main" name="Title Cover--Photo (System Font)">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B84B4E09-1AEF-4F77-93AB-0883CEDFACBE}"/>
    </a:ext>
  </a:extLst>
</a:theme>
</file>

<file path=ppt/theme/theme5.xml><?xml version="1.0" encoding="utf-8"?>
<a:theme xmlns:a="http://schemas.openxmlformats.org/drawingml/2006/main" name="Presentation Layouts">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34DBA71A-7847-4740-85C5-848C7D910627}"/>
    </a:ext>
  </a:extLst>
</a:theme>
</file>

<file path=ppt/theme/theme6.xml><?xml version="1.0" encoding="utf-8"?>
<a:theme xmlns:a="http://schemas.openxmlformats.org/drawingml/2006/main" name="Blank Slide">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FECB317B-2BBE-4C66-BD91-A4DD1E009F40}"/>
    </a:ext>
  </a:extLst>
</a:theme>
</file>

<file path=ppt/theme/theme7.xml><?xml version="1.0" encoding="utf-8"?>
<a:theme xmlns:a="http://schemas.openxmlformats.org/drawingml/2006/main" name="Divider / Closing">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2A79B2D9-88ED-4679-BEB3-9D0B4BEBAA6F}"/>
    </a:ext>
  </a:extLst>
</a:theme>
</file>

<file path=ppt/theme/theme8.xml><?xml version="1.0" encoding="utf-8"?>
<a:theme xmlns:a="http://schemas.openxmlformats.org/drawingml/2006/main" name="Presentation Layouts (Portrait)">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6350">
          <a:noFill/>
        </a:ln>
      </a:spPr>
      <a:bodyPr rot="0" spcFirstLastPara="0" vertOverflow="overflow" horzOverflow="overflow" vert="horz" wrap="square" lIns="0" tIns="0" rIns="777240" bIns="0" numCol="1" spcCol="0" rtlCol="0" fromWordArt="0" anchor="t" anchorCtr="0" forceAA="0" compatLnSpc="1">
        <a:prstTxWarp prst="textNoShape">
          <a:avLst/>
        </a:prstTxWarp>
        <a:spAutoFit/>
      </a:bodyPr>
      <a:lstStyle/>
    </a:txDef>
  </a:objectDefaults>
  <a:extraClrSchemeLst/>
  <a:extLst>
    <a:ext uri="{05A4C25C-085E-4340-85A3-A5531E510DB2}">
      <thm15:themeFamily xmlns:thm15="http://schemas.microsoft.com/office/thememl/2012/main" name="Presentation_YellowWide" id="{A7CBBBBE-E9B9-4F25-B379-5113E813C89A}" vid="{E77318BB-1C1C-4099-B387-682F95DCBEB5}"/>
    </a:ext>
  </a:extLst>
</a:theme>
</file>

<file path=ppt/theme/theme9.xml><?xml version="1.0" encoding="utf-8"?>
<a:theme xmlns:a="http://schemas.openxmlformats.org/drawingml/2006/main" name="1_Title Cover--Text-Only (System Font) ">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F38B3AFB-48A8-45F9-9FCE-9174B3C2D2A2}"/>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E4B9E7E-9342-FC47-8221-1391A843F4E5}">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B2F85307C82C48B6AED2B6869A8297" ma:contentTypeVersion="18" ma:contentTypeDescription="Create a new document." ma:contentTypeScope="" ma:versionID="c2cf6910ac35aaae432c9a65ad4641c8">
  <xsd:schema xmlns:xsd="http://www.w3.org/2001/XMLSchema" xmlns:xs="http://www.w3.org/2001/XMLSchema" xmlns:p="http://schemas.microsoft.com/office/2006/metadata/properties" xmlns:ns2="75938f13-1f0b-4805-a4d4-56ecc8bbbadf" xmlns:ns3="d61f5e39-7855-4460-8b4c-300b93fd9256" targetNamespace="http://schemas.microsoft.com/office/2006/metadata/properties" ma:root="true" ma:fieldsID="165b7b872c1941b2249047f5571af92d" ns2:_="" ns3:_="">
    <xsd:import namespace="75938f13-1f0b-4805-a4d4-56ecc8bbbadf"/>
    <xsd:import namespace="d61f5e39-7855-4460-8b4c-300b93fd925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938f13-1f0b-4805-a4d4-56ecc8bbbad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ce3ab1-f334-456b-a234-1810627ada0e}" ma:internalName="TaxCatchAll" ma:showField="CatchAllData" ma:web="75938f13-1f0b-4805-a4d4-56ecc8bbbad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61f5e39-7855-4460-8b4c-300b93fd925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c3ca4c-7932-4415-a383-aea53896e5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61f5e39-7855-4460-8b4c-300b93fd9256">
      <Terms xmlns="http://schemas.microsoft.com/office/infopath/2007/PartnerControls"/>
    </lcf76f155ced4ddcb4097134ff3c332f>
    <TaxCatchAll xmlns="75938f13-1f0b-4805-a4d4-56ecc8bbbadf" xsi:nil="true"/>
  </documentManagement>
</p:properties>
</file>

<file path=customXml/itemProps1.xml><?xml version="1.0" encoding="utf-8"?>
<ds:datastoreItem xmlns:ds="http://schemas.openxmlformats.org/officeDocument/2006/customXml" ds:itemID="{71095A77-A55D-4E0D-B34C-A8C9404A59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938f13-1f0b-4805-a4d4-56ecc8bbbadf"/>
    <ds:schemaRef ds:uri="d61f5e39-7855-4460-8b4c-300b93fd92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2CD4F7-3E2B-4D33-A06E-B3B7D5E27944}">
  <ds:schemaRefs>
    <ds:schemaRef ds:uri="http://schemas.microsoft.com/sharepoint/v3/contenttype/forms"/>
  </ds:schemaRefs>
</ds:datastoreItem>
</file>

<file path=customXml/itemProps3.xml><?xml version="1.0" encoding="utf-8"?>
<ds:datastoreItem xmlns:ds="http://schemas.openxmlformats.org/officeDocument/2006/customXml" ds:itemID="{4BA9A2A8-9C52-4848-B542-1219A1357215}">
  <ds:schemaRefs>
    <ds:schemaRef ds:uri="http://schemas.microsoft.com/office/2006/metadata/properties"/>
    <ds:schemaRef ds:uri="http://schemas.microsoft.com/office/infopath/2007/PartnerControls"/>
    <ds:schemaRef ds:uri="d61f5e39-7855-4460-8b4c-300b93fd9256"/>
    <ds:schemaRef ds:uri="75938f13-1f0b-4805-a4d4-56ecc8bbbadf"/>
  </ds:schemaRefs>
</ds:datastoreItem>
</file>

<file path=docProps/app.xml><?xml version="1.0" encoding="utf-8"?>
<Properties xmlns="http://schemas.openxmlformats.org/officeDocument/2006/extended-properties" xmlns:vt="http://schemas.openxmlformats.org/officeDocument/2006/docPropsVTypes">
  <Template>Title Cover--Text-Only (Casey Font--Casey PC Only!)</Template>
  <TotalTime>4175</TotalTime>
  <Words>5434</Words>
  <Application>Microsoft Office PowerPoint</Application>
  <PresentationFormat>Widescreen</PresentationFormat>
  <Paragraphs>427</Paragraphs>
  <Slides>24</Slides>
  <Notes>23</Notes>
  <HiddenSlides>1</HiddenSlides>
  <MMClips>1</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24</vt:i4>
      </vt:variant>
    </vt:vector>
  </HeadingPairs>
  <TitlesOfParts>
    <vt:vector size="41" baseType="lpstr">
      <vt:lpstr>ＭＳ Ｐゴシック</vt:lpstr>
      <vt:lpstr>Arial</vt:lpstr>
      <vt:lpstr>Arial Narrow</vt:lpstr>
      <vt:lpstr>Calibri</vt:lpstr>
      <vt:lpstr>Knockout 30 Junior Welterwt</vt:lpstr>
      <vt:lpstr>Knockout 31 Junior Middlewt</vt:lpstr>
      <vt:lpstr>Wingdings</vt:lpstr>
      <vt:lpstr>Title Cover--Text-Only (Casey Font--Casey PC Only!)</vt:lpstr>
      <vt:lpstr>Title Cover--Text-Only (System Font) </vt:lpstr>
      <vt:lpstr>Title Cover--Photo (Casey Font--Casey PC Only!)</vt:lpstr>
      <vt:lpstr>Title Cover--Photo (System Font)</vt:lpstr>
      <vt:lpstr>Presentation Layouts</vt:lpstr>
      <vt:lpstr>Blank Slide</vt:lpstr>
      <vt:lpstr>Divider / Closing</vt:lpstr>
      <vt:lpstr>Presentation Layouts (Portrait)</vt:lpstr>
      <vt:lpstr>1_Title Cover--Text-Only (System Font) </vt:lpstr>
      <vt:lpstr>1_Presentation Layouts</vt:lpstr>
      <vt:lpstr>Agenda: List of training activities</vt:lpstr>
      <vt:lpstr>Keys to your financial future</vt:lpstr>
      <vt:lpstr>What You’re Going to Know or Be Able to Do</vt:lpstr>
      <vt:lpstr>Icebreaker</vt:lpstr>
      <vt:lpstr>Banking: Fact or Fiction</vt:lpstr>
      <vt:lpstr>Financial Institutions</vt:lpstr>
      <vt:lpstr>Banks vs. Credit Unions</vt:lpstr>
      <vt:lpstr>Using Financial Institutions</vt:lpstr>
      <vt:lpstr>Choosing a Financial Institution</vt:lpstr>
      <vt:lpstr>Key Activity: Jackson Shops for a Bank or Credit Union</vt:lpstr>
      <vt:lpstr>Helping Jackson Compare Bank and Credit Union Accounts</vt:lpstr>
      <vt:lpstr>Banking Access Matters</vt:lpstr>
      <vt:lpstr>Why Some Households Are Unbanked</vt:lpstr>
      <vt:lpstr>Checking Accounts — What Do They Do for You?</vt:lpstr>
      <vt:lpstr>Overdraft “Protection”</vt:lpstr>
      <vt:lpstr>Savings Accounts — What Do They Do for You?</vt:lpstr>
      <vt:lpstr>Credit Card/Debit Card</vt:lpstr>
      <vt:lpstr>Cards You Carry</vt:lpstr>
      <vt:lpstr>Other Financial Service Providers</vt:lpstr>
      <vt:lpstr>Difference Between Payday and Traditional Loans</vt:lpstr>
      <vt:lpstr>Other Financial Service Providers</vt:lpstr>
      <vt:lpstr>With growing financial technology companies, how can we use these products in ways that help us build financial well-being and not hurt it?</vt:lpstr>
      <vt:lpstr>Wrap Up — Questions or Comments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this template  Delete this slide when finished.</dc:title>
  <dc:creator>Rebecca Wheeler</dc:creator>
  <cp:lastModifiedBy>Raven Wells</cp:lastModifiedBy>
  <cp:revision>150</cp:revision>
  <dcterms:created xsi:type="dcterms:W3CDTF">2021-07-23T18:04:35Z</dcterms:created>
  <dcterms:modified xsi:type="dcterms:W3CDTF">2025-09-05T18:28:10Z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0x0101006CB2F85307C82C48B6AED2B6869A8297</vt:lpwstr>
  </property>
  <property fmtid="{D5CDD505-2E9C-101B-9397-08002B2CF9AE}" pid="3" name="MediaServiceImageTags">
    <vt:lpwstr/>
  </property>
</Properties>
</file>