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3672" r:id="rId2"/>
    <p:sldMasterId id="2147483778" r:id="rId3"/>
    <p:sldMasterId id="2147483767" r:id="rId4"/>
    <p:sldMasterId id="2147483684" r:id="rId5"/>
    <p:sldMasterId id="2147483746" r:id="rId6"/>
    <p:sldMasterId id="2147483739" r:id="rId7"/>
    <p:sldMasterId id="2147483715" r:id="rId8"/>
    <p:sldMasterId id="2147483902" r:id="rId9"/>
    <p:sldMasterId id="2147483905" r:id="rId10"/>
  </p:sldMasterIdLst>
  <p:notesMasterIdLst>
    <p:notesMasterId r:id="rId31"/>
  </p:notesMasterIdLst>
  <p:handoutMasterIdLst>
    <p:handoutMasterId r:id="rId32"/>
  </p:handoutMasterIdLst>
  <p:sldIdLst>
    <p:sldId id="778" r:id="rId11"/>
    <p:sldId id="272" r:id="rId12"/>
    <p:sldId id="258" r:id="rId13"/>
    <p:sldId id="823" r:id="rId14"/>
    <p:sldId id="822" r:id="rId15"/>
    <p:sldId id="326" r:id="rId16"/>
    <p:sldId id="815" r:id="rId17"/>
    <p:sldId id="814" r:id="rId18"/>
    <p:sldId id="329" r:id="rId19"/>
    <p:sldId id="274" r:id="rId20"/>
    <p:sldId id="263" r:id="rId21"/>
    <p:sldId id="327" r:id="rId22"/>
    <p:sldId id="264" r:id="rId23"/>
    <p:sldId id="328" r:id="rId24"/>
    <p:sldId id="265" r:id="rId25"/>
    <p:sldId id="266" r:id="rId26"/>
    <p:sldId id="267" r:id="rId27"/>
    <p:sldId id="275" r:id="rId28"/>
    <p:sldId id="821" r:id="rId29"/>
    <p:sldId id="330"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8"/>
    <p:restoredTop sz="63380"/>
  </p:normalViewPr>
  <p:slideViewPr>
    <p:cSldViewPr showGuides="1">
      <p:cViewPr varScale="1">
        <p:scale>
          <a:sx n="42" d="100"/>
          <a:sy n="42" d="100"/>
        </p:scale>
        <p:origin x="1348" y="40"/>
      </p:cViewPr>
      <p:guideLst>
        <p:guide orient="horz" pos="3984"/>
        <p:guide pos="7152"/>
      </p:guideLst>
    </p:cSldViewPr>
  </p:slideViewPr>
  <p:notesTextViewPr>
    <p:cViewPr>
      <p:scale>
        <a:sx n="1" d="1"/>
        <a:sy n="1" d="1"/>
      </p:scale>
      <p:origin x="0" y="0"/>
    </p:cViewPr>
  </p:notesText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275ED0-DCFF-7942-A182-5D4C16C7D7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0F4CA33-80A8-6F4E-AEB2-39D04D569222}"/>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935E73C5-7F33-264A-900B-AB506D2CCB36}" type="datetime1">
              <a:rPr lang="en-US" altLang="en-US"/>
              <a:pPr/>
              <a:t>9/30/2021</a:t>
            </a:fld>
            <a:endParaRPr lang="en-US" altLang="en-US"/>
          </a:p>
        </p:txBody>
      </p:sp>
      <p:sp>
        <p:nvSpPr>
          <p:cNvPr id="4" name="Footer Placeholder 3">
            <a:extLst>
              <a:ext uri="{FF2B5EF4-FFF2-40B4-BE49-F238E27FC236}">
                <a16:creationId xmlns:a16="http://schemas.microsoft.com/office/drawing/2014/main" id="{196ACDAB-A2E2-584D-9FC8-054C29F07E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520C4282-B8D1-F246-8DF4-089AA7CC3DC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B42E44E-9E8D-A249-9C9C-5D717062DD6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7148C-20E7-2D41-93CB-822E441678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68767E94-A984-DB41-A997-1BD651A9CD4C}"/>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70A2137E-848F-0342-8055-30CD95541371}" type="datetime1">
              <a:rPr lang="en-US" altLang="en-US"/>
              <a:pPr/>
              <a:t>9/30/2021</a:t>
            </a:fld>
            <a:endParaRPr lang="en-US" altLang="en-US"/>
          </a:p>
        </p:txBody>
      </p:sp>
      <p:sp>
        <p:nvSpPr>
          <p:cNvPr id="4" name="Slide Image Placeholder 3">
            <a:extLst>
              <a:ext uri="{FF2B5EF4-FFF2-40B4-BE49-F238E27FC236}">
                <a16:creationId xmlns:a16="http://schemas.microsoft.com/office/drawing/2014/main" id="{BE2E3C9E-FC63-6A46-B740-0ADB5AEEE52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96F9CC-58AA-F547-992A-C3465AE478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106CEFD-4FB4-BE4E-966C-F812CFD7DC3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A2B7D8B0-F0C0-1B40-ACEB-6A8FAAB52EC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C414C384-28AA-884D-8292-3760C8D4C21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ecf.org/m/resourcedoc/aecf-keyscurriculumfacilitator-key6-201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mint.org/teens/compounding-calculator.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lculator.net/investment-calculator.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8EF7789-25DB-984E-B967-B8789602F4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13325FB-D23F-1C49-94EB-F1F3239380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Discuss the content that is covered in Key 6: Saving and Investing. Let the young people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a:p>
          <a:p>
            <a:pPr eaLnBrk="1" hangingPunct="1">
              <a:spcBef>
                <a:spcPct val="0"/>
              </a:spcBef>
            </a:pPr>
            <a:r>
              <a:rPr lang="en-US" altLang="en-US"/>
              <a:t>Let them know that the original Keys and their Participant Guide can be found at: https://assets.aecf.org/m/blogimg/aecf-keyscurriculumparticipant-key6-2019.pdf</a:t>
            </a:r>
          </a:p>
          <a:p>
            <a:pPr eaLnBrk="1" hangingPunct="1">
              <a:spcBef>
                <a:spcPct val="0"/>
              </a:spcBef>
            </a:pPr>
            <a:endParaRPr lang="en-US" altLang="en-US"/>
          </a:p>
          <a:p>
            <a:pPr eaLnBrk="1" hangingPunct="1">
              <a:spcBef>
                <a:spcPct val="0"/>
              </a:spcBef>
            </a:pPr>
            <a:r>
              <a:rPr lang="en-US" altLang="en-US"/>
              <a:t>Let the participants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a:p>
          <a:p>
            <a:pPr eaLnBrk="1" hangingPunct="1">
              <a:spcBef>
                <a:spcPct val="0"/>
              </a:spcBef>
            </a:pPr>
            <a:r>
              <a:rPr lang="en-US" altLang="en-US"/>
              <a:t>Be sure that you cover these 2 main points during this workshop:</a:t>
            </a:r>
          </a:p>
          <a:p>
            <a:pPr eaLnBrk="1" hangingPunct="1">
              <a:spcBef>
                <a:spcPct val="0"/>
              </a:spcBef>
            </a:pPr>
            <a:r>
              <a:rPr lang="en-US" altLang="en-US"/>
              <a:t>It’s important to find ways to save money for emergencies, for paying bills if for some reason there’s a  job loss (no money coming in) or for goals.</a:t>
            </a:r>
          </a:p>
          <a:p>
            <a:pPr eaLnBrk="1" hangingPunct="1">
              <a:spcBef>
                <a:spcPct val="0"/>
              </a:spcBef>
            </a:pPr>
            <a:endParaRPr lang="en-US" altLang="en-US"/>
          </a:p>
          <a:p>
            <a:pPr eaLnBrk="1" hangingPunct="1">
              <a:spcBef>
                <a:spcPct val="0"/>
              </a:spcBef>
            </a:pPr>
            <a:r>
              <a:rPr lang="en-US" altLang="en-US"/>
              <a:t>When young people are financially stable, and are able to pay all bills on time, have savings in place and have extra income, investing can be a way to grow wealth. </a:t>
            </a:r>
          </a:p>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78915BEB-BFA1-5045-9CBB-8B5E36E946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439549-F27C-944D-86E1-60067E46148B}" type="slidenum">
              <a:rPr lang="en-US" altLang="en-US" sz="1200">
                <a:latin typeface="Calibri" panose="020F0502020204030204" pitchFamily="34" charset="0"/>
              </a:rPr>
              <a:pPr/>
              <a:t>2</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6F5FE54-67D8-AA4F-8934-C313DAC567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640C873-9C22-E44D-9CD6-15AA74DA45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Familiarize yourself with the Alejandro scenario in the original Keys content: </a:t>
            </a:r>
            <a:r>
              <a:rPr lang="en-US" altLang="en-US">
                <a:hlinkClick r:id="rId3"/>
              </a:rPr>
              <a:t>https://www.aecf.org/m/resourcedoc/aecf-keyscurriculumfacilitator-key6-2019.pdf</a:t>
            </a:r>
            <a:endParaRPr lang="en-US" altLang="en-US"/>
          </a:p>
          <a:p>
            <a:pPr eaLnBrk="1" hangingPunct="1">
              <a:spcBef>
                <a:spcPct val="0"/>
              </a:spcBef>
            </a:pPr>
            <a:endParaRPr lang="en-US" altLang="en-US"/>
          </a:p>
          <a:p>
            <a:pPr eaLnBrk="1" hangingPunct="1">
              <a:spcBef>
                <a:spcPct val="0"/>
              </a:spcBef>
            </a:pPr>
            <a:r>
              <a:rPr lang="en-US" altLang="en-US"/>
              <a:t>Tell the participants that you are going to talk about an example of a young person who is trying to decide whether to save his money or invest it. Summarize his situation with the statements on the slide. </a:t>
            </a:r>
          </a:p>
        </p:txBody>
      </p:sp>
      <p:sp>
        <p:nvSpPr>
          <p:cNvPr id="73732" name="Slide Number Placeholder 3">
            <a:extLst>
              <a:ext uri="{FF2B5EF4-FFF2-40B4-BE49-F238E27FC236}">
                <a16:creationId xmlns:a16="http://schemas.microsoft.com/office/drawing/2014/main" id="{FB700006-9985-A346-8FAB-00DEA43A2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D885EE-57DA-CB45-8257-DB6AC9F8435D}" type="slidenum">
              <a:rPr lang="en-US" altLang="en-US" sz="1200">
                <a:latin typeface="Calibri" panose="020F0502020204030204" pitchFamily="34" charset="0"/>
              </a:rPr>
              <a:pPr/>
              <a:t>11</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BBE0435-F32F-C840-ADCB-883B79BF2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802548DE-9A8E-544F-91E9-2C896DE2D0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Continue to talk about Alejandro by saying that he has a high tolerance for risk and is willing to invest his money to earn a higher return. State that he is working part time while finishing high school and thinks he can save $200 a month for those 15 months = $3000. He has a savings account that earns 1% interest but is interested in investing in Facebook which would cost $51 a share. </a:t>
            </a:r>
          </a:p>
          <a:p>
            <a:pPr eaLnBrk="1" hangingPunct="1">
              <a:spcBef>
                <a:spcPct val="0"/>
              </a:spcBef>
            </a:pPr>
            <a:endParaRPr lang="en-US" altLang="en-US"/>
          </a:p>
          <a:p>
            <a:pPr eaLnBrk="1" hangingPunct="1">
              <a:spcBef>
                <a:spcPct val="0"/>
              </a:spcBef>
            </a:pPr>
            <a:r>
              <a:rPr lang="en-US" altLang="en-US"/>
              <a:t>Ask the participants to summarize Alejandro’s goals: Save for the equipment he will need in electrical school and for living expenses.  Ask them what they think he should do-save or invest? Direct the conversation as to why savings would be the best option for him. </a:t>
            </a:r>
          </a:p>
          <a:p>
            <a:pPr eaLnBrk="1" hangingPunct="1">
              <a:spcBef>
                <a:spcPct val="0"/>
              </a:spcBef>
            </a:pPr>
            <a:endParaRPr lang="en-US" altLang="en-US"/>
          </a:p>
          <a:p>
            <a:pPr eaLnBrk="1" hangingPunct="1">
              <a:spcBef>
                <a:spcPct val="0"/>
              </a:spcBef>
            </a:pPr>
            <a:r>
              <a:rPr lang="en-US" altLang="en-US"/>
              <a:t>After discussion, emphasize that investing is not a short-term strategy so Alejandro may not earn enough in the investment to warrant the risk. Point out that he could lose money on the investment which would harm his goal. Point out that once he is done with school, has a job with a steady income and has emergency savings, he might want to consider investing then. </a:t>
            </a:r>
          </a:p>
        </p:txBody>
      </p:sp>
      <p:sp>
        <p:nvSpPr>
          <p:cNvPr id="75780" name="Slide Number Placeholder 3">
            <a:extLst>
              <a:ext uri="{FF2B5EF4-FFF2-40B4-BE49-F238E27FC236}">
                <a16:creationId xmlns:a16="http://schemas.microsoft.com/office/drawing/2014/main" id="{46D2439C-460A-9D47-AC1A-4C999C72C6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ABB88-77AB-804A-AE38-9162F5C779F0}"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CBB81EE-A719-0D49-962A-98862003C7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271D57C-76BB-FE42-83DF-CBC8B3D745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Tell young people that “When you deposit money in a savings account or a similar account, you’ll usually receive interest based on the amount that you deposited. For example, if you deposit $1,000 in an account that pays 1 percent annual interest, you’d get $10 in interest after a year. </a:t>
            </a:r>
            <a:r>
              <a:rPr lang="en-US" altLang="en-US" b="1"/>
              <a:t>Compound interest is interest that you earn on interest</a:t>
            </a:r>
            <a:r>
              <a:rPr lang="en-US" altLang="en-US"/>
              <a:t>. So, in the example, in year two, you’d earn 1 percent on $1,010, or $10.10 in interest payouts. Compound interest accelerates your interest earnings, helping your savings grow more quickly.” (Source: Bankrate.com)</a:t>
            </a:r>
          </a:p>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a:t>Facilitator shares their screen and goes the website that is embedded in the slide and is here: </a:t>
            </a:r>
            <a:r>
              <a:rPr lang="en-US" altLang="en-US">
                <a:hlinkClick r:id="rId3"/>
              </a:rPr>
              <a:t>https://www.themint.org/teens/compounding-calculator.html</a:t>
            </a:r>
            <a:r>
              <a:rPr lang="en-US" altLang="en-US"/>
              <a:t>,  to do an activity on compounding. Enter in $500 as a savings goal and click on Standard Savings, CD and Stock Market options to show the different results.</a:t>
            </a:r>
          </a:p>
        </p:txBody>
      </p:sp>
      <p:sp>
        <p:nvSpPr>
          <p:cNvPr id="77828" name="Slide Number Placeholder 3">
            <a:extLst>
              <a:ext uri="{FF2B5EF4-FFF2-40B4-BE49-F238E27FC236}">
                <a16:creationId xmlns:a16="http://schemas.microsoft.com/office/drawing/2014/main" id="{ED130D60-5A86-2748-BFC8-26CADC010B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F5B4B0-D6DC-2242-8A24-AF98A96E2861}"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046274FE-3C2D-C94E-BF30-C9B5EAC1E9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7D04D460-8C9A-8242-A456-F2C9E66C6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Tell the young people that you are going to discuss the Racial Wealth Gap and how investing affects it. Remind them from the 1</a:t>
            </a:r>
            <a:r>
              <a:rPr lang="en-US" altLang="en-US" baseline="30000"/>
              <a:t>st</a:t>
            </a:r>
            <a:r>
              <a:rPr lang="en-US" altLang="en-US"/>
              <a:t> Key that the median wealth of white households is 16 times higher than African American households.  State that Blacks are 35 percent less likely than whites who have similar income to invest in the stock market (Source: Charles Schwab). Investments are a large part of that wealth. Let them know that you are going to show them a story about Mr. Earl who lived in Baltimore. Share your screen and show the video which is embedded in the slide or can be found here:https://www.youtube.com/watch?v=ov3y_tas6J8  that shares how Mr. Earl, who never made more than $12 per hour, </a:t>
            </a:r>
            <a:r>
              <a:rPr lang="en-US" altLang="en-US" b="1"/>
              <a:t>yet he has a net worth over half a million dollars.</a:t>
            </a:r>
          </a:p>
          <a:p>
            <a:pPr eaLnBrk="1" hangingPunct="1">
              <a:spcBef>
                <a:spcPct val="0"/>
              </a:spcBef>
            </a:pPr>
            <a:endParaRPr lang="en-US" altLang="en-US" b="1"/>
          </a:p>
          <a:p>
            <a:pPr eaLnBrk="1" hangingPunct="1">
              <a:spcBef>
                <a:spcPct val="0"/>
              </a:spcBef>
            </a:pPr>
            <a:r>
              <a:rPr lang="en-US" altLang="en-US"/>
              <a:t>Ask for comments and if the young people feel they can achieve something similar in their future.</a:t>
            </a:r>
          </a:p>
        </p:txBody>
      </p:sp>
      <p:sp>
        <p:nvSpPr>
          <p:cNvPr id="79876" name="Slide Number Placeholder 3">
            <a:extLst>
              <a:ext uri="{FF2B5EF4-FFF2-40B4-BE49-F238E27FC236}">
                <a16:creationId xmlns:a16="http://schemas.microsoft.com/office/drawing/2014/main" id="{03FCA470-C0F6-4546-ABDD-840A2CF3A3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E4F4BE-5274-8142-A1ED-9CFB2476A266}"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F7C0715-821F-B745-87F4-F4333F485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7CE89D1-EF87-3947-A78F-427B8BBB1491}"/>
              </a:ext>
            </a:extLst>
          </p:cNvPr>
          <p:cNvSpPr>
            <a:spLocks noGrp="1" noChangeArrowheads="1"/>
          </p:cNvSpPr>
          <p:nvPr>
            <p:ph type="body" idx="1"/>
          </p:nvPr>
        </p:nvSpPr>
        <p:spPr bwMode="auto">
          <a:xfrm>
            <a:off x="914400" y="3300413"/>
            <a:ext cx="7315200" cy="302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Let the participants know that one common method of investing for their future is if their employer offers a plan for retirement savings, 401(k) (or 403(b) for a non-profit).  Share your screen and show the video that explains 401(k) plans The video is embedded in the slide and can be found here: https://www.youtube.com/watch?v=KrmZDqorxB4</a:t>
            </a:r>
          </a:p>
          <a:p>
            <a:pPr eaLnBrk="1" hangingPunct="1">
              <a:spcBef>
                <a:spcPct val="0"/>
              </a:spcBef>
            </a:pPr>
            <a:endParaRPr lang="en-US" altLang="en-US"/>
          </a:p>
          <a:p>
            <a:pPr eaLnBrk="1" hangingPunct="1">
              <a:spcBef>
                <a:spcPct val="0"/>
              </a:spcBef>
            </a:pPr>
            <a:r>
              <a:rPr lang="en-US" altLang="en-US"/>
              <a:t>Ask if the young people know anyone who has this type of plan and what their thoughts are on it. Emphasize that if they work for an employer who offers a “match” on the plan, where the employer contributes money to it, they should consider participating in it. Otherwise, the young people will not get that money from the employer. </a:t>
            </a:r>
          </a:p>
        </p:txBody>
      </p:sp>
      <p:sp>
        <p:nvSpPr>
          <p:cNvPr id="81924" name="Slide Number Placeholder 3">
            <a:extLst>
              <a:ext uri="{FF2B5EF4-FFF2-40B4-BE49-F238E27FC236}">
                <a16:creationId xmlns:a16="http://schemas.microsoft.com/office/drawing/2014/main" id="{9685F5E8-89D5-314F-89CE-4CF316A8AA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B8E97B-F245-EB4D-B432-6B98B8258F95}" type="slidenum">
              <a:rPr lang="en-US" altLang="en-US" sz="1200">
                <a:latin typeface="Calibri" panose="020F0502020204030204" pitchFamily="34" charset="0"/>
              </a:rPr>
              <a:pPr/>
              <a:t>15</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C0DFFFE-C22E-EA4C-87F7-6C16EAA6FC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FBF62C09-8730-D640-962E-5F1B00D27E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Read the scenario for 2 investors: Haruto and Hailey. Ask a participant to say at what age Haruto started investing, and what age Hailey started. State that they each saved $500 a year and received a return of 5% on their investments after fees. Ask the same person to read the boxes highlighted in yellow on how much Haruto and Hailey have in their investments. Ask if anyone has any ideas on why Haruto’s is higher? Answer’s may include: compound interest, Haruto started 12 years earlier and had more time for his money to grow etc. </a:t>
            </a:r>
          </a:p>
          <a:p>
            <a:pPr eaLnBrk="1" hangingPunct="1">
              <a:spcBef>
                <a:spcPct val="0"/>
              </a:spcBef>
            </a:pPr>
            <a:endParaRPr lang="en-US" altLang="en-US"/>
          </a:p>
          <a:p>
            <a:pPr eaLnBrk="1" hangingPunct="1">
              <a:spcBef>
                <a:spcPct val="0"/>
              </a:spcBef>
            </a:pPr>
            <a:r>
              <a:rPr lang="en-US" altLang="en-US"/>
              <a:t> </a:t>
            </a:r>
          </a:p>
        </p:txBody>
      </p:sp>
      <p:sp>
        <p:nvSpPr>
          <p:cNvPr id="83972" name="Slide Number Placeholder 3">
            <a:extLst>
              <a:ext uri="{FF2B5EF4-FFF2-40B4-BE49-F238E27FC236}">
                <a16:creationId xmlns:a16="http://schemas.microsoft.com/office/drawing/2014/main" id="{804BD5F5-484F-A048-B1AA-DD64617DD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C4F6A1-7654-AA42-8057-D7AA617870B7}"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62107DC-2984-F544-BACF-08F40ADED2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99AE5CB-D609-3A4B-93A4-AC412368DB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Let the young people know that you are going to cover more about how amazing compound interest works.  Facilitator shares their screen and goes to the  </a:t>
            </a:r>
            <a:r>
              <a:rPr lang="en-US" altLang="en-US" u="sng">
                <a:hlinkClick r:id="rId3"/>
              </a:rPr>
              <a:t>the investment calculator website</a:t>
            </a:r>
            <a:r>
              <a:rPr lang="en-US" altLang="en-US"/>
              <a:t> which is embedded in the slide and can be found here: https://www.calculator.net/investment-calculator.html</a:t>
            </a:r>
          </a:p>
          <a:p>
            <a:pPr eaLnBrk="1" hangingPunct="1">
              <a:spcBef>
                <a:spcPct val="0"/>
              </a:spcBef>
            </a:pPr>
            <a:endParaRPr lang="en-US" altLang="en-US"/>
          </a:p>
          <a:p>
            <a:pPr eaLnBrk="1" hangingPunct="1">
              <a:spcBef>
                <a:spcPct val="0"/>
              </a:spcBef>
            </a:pPr>
            <a:r>
              <a:rPr lang="en-US" altLang="en-US"/>
              <a:t>Put $1,000 as the initial investment, 30 years at the time frame, 8% as the interest, with an additional $1,000 a year. Discuss the end amount of the investment, $123,345.  Point out that $1,000 a year is $83 a month. Also, point our that the money invested was $30,000 but the interest earned was 3x’s that amount = $92,345.  Ask for comments. </a:t>
            </a:r>
          </a:p>
          <a:p>
            <a:pPr eaLnBrk="1" hangingPunct="1">
              <a:spcBef>
                <a:spcPct val="0"/>
              </a:spcBef>
            </a:pPr>
            <a:r>
              <a:rPr lang="en-US" altLang="en-US"/>
              <a:t> </a:t>
            </a:r>
          </a:p>
          <a:p>
            <a:pPr eaLnBrk="1" hangingPunct="1">
              <a:spcBef>
                <a:spcPct val="0"/>
              </a:spcBef>
            </a:pPr>
            <a:r>
              <a:rPr lang="en-US" altLang="en-US"/>
              <a:t> </a:t>
            </a:r>
          </a:p>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A4EEBC1D-8F65-604C-B31D-4FF7735C86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3586B4-D32F-5746-9A76-2E6D1F73919B}" type="slidenum">
              <a:rPr lang="en-US" altLang="en-US" sz="1200">
                <a:latin typeface="Calibri" panose="020F0502020204030204" pitchFamily="34" charset="0"/>
              </a:rPr>
              <a:pPr/>
              <a:t>17</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3AF79830-2172-4E46-9F41-7188DE02A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8F67BABC-6DBF-E440-8F8A-A88613DDD3CC}"/>
              </a:ext>
            </a:extLst>
          </p:cNvPr>
          <p:cNvSpPr>
            <a:spLocks noGrp="1" noChangeArrowheads="1"/>
          </p:cNvSpPr>
          <p:nvPr>
            <p:ph type="body" idx="1"/>
          </p:nvPr>
        </p:nvSpPr>
        <p:spPr bwMode="auto">
          <a:xfrm>
            <a:off x="914400" y="3300413"/>
            <a:ext cx="7315200" cy="287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Summarize by reviewing that there are Assets and Liabilities, which were covered in Key 1. Read the Key Concept and the text in the orange box. Emphasize that the goal is build assets and keep liabilities as low as possible. Say that investing is one way to build assets. However, since it is risky and there is potential to lose money, it’s important that when they are ready to invest, they learn the necessary terms and choose an investment option carefully. </a:t>
            </a:r>
          </a:p>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45A31773-3BD9-1648-8A26-12045518E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1665E3-D0C5-ED40-87BD-9F2EE2CF41C5}"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C9E7784-F0C0-FA4F-A06C-5412A87DB4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77437081-E00A-AD43-AF94-027EA43658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Facilitator introduces themselves. </a:t>
            </a:r>
          </a:p>
          <a:p>
            <a:pPr eaLnBrk="1" hangingPunct="1">
              <a:spcBef>
                <a:spcPct val="0"/>
              </a:spcBef>
            </a:pPr>
            <a:r>
              <a:rPr lang="en-US" altLang="en-US"/>
              <a:t>Ask participants to say their name. </a:t>
            </a:r>
          </a:p>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F51149E1-8403-A448-AA4F-9ABFAC17F6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9EE95D-28E9-8C4C-96FA-E34021B773C4}"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Do a fun icebreaker question where participants can take themselves off of mute and say their answer or put in chat box, such as:</a:t>
            </a:r>
            <a:br>
              <a:rPr lang="en-US" altLang="en-US" dirty="0"/>
            </a:br>
            <a:endParaRPr lang="en-US" altLang="en-US" dirty="0"/>
          </a:p>
          <a:p>
            <a:pPr eaLnBrk="1" hangingPunct="1">
              <a:spcBef>
                <a:spcPct val="0"/>
              </a:spcBef>
            </a:pPr>
            <a:r>
              <a:rPr lang="en-US" altLang="en-US" dirty="0"/>
              <a:t>What are your ideas on a tool to create a budget?</a:t>
            </a:r>
          </a:p>
          <a:p>
            <a:pPr eaLnBrk="1" hangingPunct="1">
              <a:spcBef>
                <a:spcPct val="0"/>
              </a:spcBef>
            </a:pPr>
            <a:endParaRPr lang="en-US" altLang="en-US" dirty="0"/>
          </a:p>
          <a:p>
            <a:pPr eaLnBrk="1" hangingPunct="1">
              <a:spcBef>
                <a:spcPct val="0"/>
              </a:spcBef>
            </a:pPr>
            <a:r>
              <a:rPr lang="en-US" altLang="en-US" dirty="0"/>
              <a:t>What are your thoughts about saving money?</a:t>
            </a:r>
          </a:p>
          <a:p>
            <a:endParaRPr lang="en-US" dirty="0"/>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4</a:t>
            </a:fld>
            <a:endParaRPr lang="en-US" altLang="en-US"/>
          </a:p>
        </p:txBody>
      </p:sp>
    </p:spTree>
    <p:extLst>
      <p:ext uri="{BB962C8B-B14F-4D97-AF65-F5344CB8AC3E}">
        <p14:creationId xmlns:p14="http://schemas.microsoft.com/office/powerpoint/2010/main" val="216747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Ask a participant to read the “What is Savings” and the the corresponding definition. Ask someone else to read the “What is Investing” and definition.</a:t>
            </a:r>
          </a:p>
          <a:p>
            <a:pPr eaLnBrk="1" hangingPunct="1">
              <a:spcBef>
                <a:spcPct val="0"/>
              </a:spcBef>
            </a:pPr>
            <a:endParaRPr lang="en-US" altLang="en-US" dirty="0"/>
          </a:p>
          <a:p>
            <a:pPr eaLnBrk="1" hangingPunct="1">
              <a:spcBef>
                <a:spcPct val="0"/>
              </a:spcBef>
            </a:pPr>
            <a:r>
              <a:rPr lang="en-US" altLang="en-US" dirty="0"/>
              <a:t>Mention that you will discuss these in more detail, but a key point is that Investments have risk because they can go up and down in value. Investors need to be able to leave their money in an investment for a longer period of time to see the growth in the money they earn.  It’s not a good strategy to start an investment and try to cash it out in 6 months. </a:t>
            </a:r>
          </a:p>
          <a:p>
            <a:endParaRPr lang="en-US" dirty="0"/>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5</a:t>
            </a:fld>
            <a:endParaRPr lang="en-US" altLang="en-US"/>
          </a:p>
        </p:txBody>
      </p:sp>
    </p:spTree>
    <p:extLst>
      <p:ext uri="{BB962C8B-B14F-4D97-AF65-F5344CB8AC3E}">
        <p14:creationId xmlns:p14="http://schemas.microsoft.com/office/powerpoint/2010/main" val="14252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E6DE96F-B458-A84A-9033-BC7B8EEF7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ED0B6EE4-B96D-8142-BD65-00314723DD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Ask a participant to read the Savings box. Discuss the points: that Savings can start today, with just saving the change they have, and that Savings Accounts at banks/credit unions are insured by the government so no one will lose the amount in the account. However, those accounts usually offer low “returns” or interest rates so they will not earn a lot of money on the accounts. Account holders can withdraw money from these accounts, up to 6 times a month, for any needs such as emergencies etc. Ask young people if anyone already has a savings account and if they know how much interest they earn.</a:t>
            </a:r>
          </a:p>
          <a:p>
            <a:pPr eaLnBrk="1" hangingPunct="1">
              <a:spcBef>
                <a:spcPct val="0"/>
              </a:spcBef>
            </a:pPr>
            <a:endParaRPr lang="en-US" altLang="en-US"/>
          </a:p>
          <a:p>
            <a:pPr eaLnBrk="1" hangingPunct="1">
              <a:spcBef>
                <a:spcPct val="0"/>
              </a:spcBef>
            </a:pPr>
            <a:r>
              <a:rPr lang="en-US" altLang="en-US"/>
              <a:t>Tell the participants that while they need to save up money for it, investing is different from saving. It usually has a higher minimum to start investing and there is no insurance for investments, which means there is risk. However, it also usually has a higher rate of return on average which means they can make more money in an investment than a savings account. Investors can sell their investments but it will take a while to get their money. </a:t>
            </a:r>
          </a:p>
        </p:txBody>
      </p:sp>
      <p:sp>
        <p:nvSpPr>
          <p:cNvPr id="63492" name="Slide Number Placeholder 3">
            <a:extLst>
              <a:ext uri="{FF2B5EF4-FFF2-40B4-BE49-F238E27FC236}">
                <a16:creationId xmlns:a16="http://schemas.microsoft.com/office/drawing/2014/main" id="{45E55878-E811-5245-9C4C-04E0B8FAD0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E87B02-5221-3F45-BCA5-1C2745A7F41B}"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Ask young people where they save their money? Ask if anyone has saved their change and put it in a jar at home. </a:t>
            </a:r>
          </a:p>
          <a:p>
            <a:pPr eaLnBrk="1" hangingPunct="1">
              <a:spcBef>
                <a:spcPct val="0"/>
              </a:spcBef>
            </a:pPr>
            <a:r>
              <a:rPr lang="en-US" altLang="en-US" dirty="0"/>
              <a:t>Explain that some people use a pre-paid card to put their savings on. Most people use a savings account with a bank or credit union. Explain that Certificate of Deposits or CDs are savings vehicles into which money is deposited for a fixed time period at a fixed return. The higher the amount invested and the longer the time period, the higher the interest rate you will earn. Money market deposit accounts are interest-bearing savings accounts with limited transaction privileges (six withdrawals with no more than three as checks), higher minimum balance requirements and higher rates of interest than a saving</a:t>
            </a:r>
          </a:p>
          <a:p>
            <a:endParaRPr lang="en-US" dirty="0"/>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7</a:t>
            </a:fld>
            <a:endParaRPr lang="en-US" altLang="en-US"/>
          </a:p>
        </p:txBody>
      </p:sp>
    </p:spTree>
    <p:extLst>
      <p:ext uri="{BB962C8B-B14F-4D97-AF65-F5344CB8AC3E}">
        <p14:creationId xmlns:p14="http://schemas.microsoft.com/office/powerpoint/2010/main" val="1634307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06C0EB13-C5B0-434E-8557-B6461EF82C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E96A5E81-69BD-A942-A49A-D3813B490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7588" name="Slide Number Placeholder 3">
            <a:extLst>
              <a:ext uri="{FF2B5EF4-FFF2-40B4-BE49-F238E27FC236}">
                <a16:creationId xmlns:a16="http://schemas.microsoft.com/office/drawing/2014/main" id="{64CBBA43-6041-9445-98E7-520493FE89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8BD087-C6CB-C343-8561-CEA548528B80}"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DBCCE60-DAC4-9340-BBB8-F3DE950AC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E40FC87-BFF9-BC46-94A9-C92E464F9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Ask a young person to read the Key Concept. State that common investments are buying stocks and bonds through different ways to invest in the stock market, buying real estate, or even investing in a specific business (whether their own or others). Show the Stocks, Bonds, and Mutual Funds Video that explains those 3 types of investments. (Stop at 2 min, 47sec) The video is embedded in the slide and can be found here: https://www.youtube.com/watch?v=pyjX9Nwh49Q</a:t>
            </a:r>
          </a:p>
          <a:p>
            <a:pPr eaLnBrk="1" hangingPunct="1">
              <a:spcBef>
                <a:spcPct val="0"/>
              </a:spcBef>
            </a:pPr>
            <a:endParaRPr lang="en-US" altLang="en-US"/>
          </a:p>
          <a:p>
            <a:pPr eaLnBrk="1" hangingPunct="1">
              <a:spcBef>
                <a:spcPct val="0"/>
              </a:spcBef>
            </a:pPr>
            <a:r>
              <a:rPr lang="en-US" altLang="en-US"/>
              <a:t>State that investments involve different levels of risk, usually the more potential to earn money means the more risk. The rule of thumb is: Greater Reward = Greater Risk.</a:t>
            </a:r>
          </a:p>
          <a:p>
            <a:pPr eaLnBrk="1" hangingPunct="1">
              <a:spcBef>
                <a:spcPct val="0"/>
              </a:spcBef>
            </a:pPr>
            <a:endParaRPr lang="en-US" altLang="en-US"/>
          </a:p>
          <a:p>
            <a:pPr eaLnBrk="1" hangingPunct="1">
              <a:spcBef>
                <a:spcPct val="0"/>
              </a:spcBef>
            </a:pPr>
            <a:r>
              <a:rPr lang="en-US" altLang="en-US"/>
              <a:t>Mention that it’s important to understand how much risk they are willing to take with their investments and that there are some risk assessment quizzes they can talk in the Resources Handout. </a:t>
            </a:r>
          </a:p>
        </p:txBody>
      </p:sp>
      <p:sp>
        <p:nvSpPr>
          <p:cNvPr id="69636" name="Slide Number Placeholder 3">
            <a:extLst>
              <a:ext uri="{FF2B5EF4-FFF2-40B4-BE49-F238E27FC236}">
                <a16:creationId xmlns:a16="http://schemas.microsoft.com/office/drawing/2014/main" id="{DD362975-BC30-874C-8DFB-F640635188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3B209C-CB97-CE47-82AC-40967BF1B435}"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1E9A8B3-D800-5742-8F20-3A019DE07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44B379B-D3D7-C740-AC73-1747AF3BF2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Facilitator shares their screen and shows the “Why Invest” video that shows the risk of only using a Savings Account to grow wealth vs Investing.  The video in embedded in the slide and can be found here: https://www.youtube.com/watch?v=x7msE3tx8QI</a:t>
            </a:r>
          </a:p>
          <a:p>
            <a:pPr eaLnBrk="1" hangingPunct="1">
              <a:spcBef>
                <a:spcPct val="0"/>
              </a:spcBef>
            </a:pPr>
            <a:r>
              <a:rPr lang="en-US" altLang="en-US"/>
              <a:t>Ask for comments. </a:t>
            </a:r>
          </a:p>
        </p:txBody>
      </p:sp>
      <p:sp>
        <p:nvSpPr>
          <p:cNvPr id="71684" name="Slide Number Placeholder 3">
            <a:extLst>
              <a:ext uri="{FF2B5EF4-FFF2-40B4-BE49-F238E27FC236}">
                <a16:creationId xmlns:a16="http://schemas.microsoft.com/office/drawing/2014/main" id="{DA869F5B-21DF-3842-8A04-20013A1858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E6072C-C0F2-5945-B4E5-E02BCC91D610}"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4C427-F472-0349-8CA1-E47F5EE666E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2F474707-9293-E54D-8D0D-5FFD1E083D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64878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76A4E8E7-F3D7-0849-872D-488E1921D2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F04348E-497F-3A49-8503-4FF059171F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01082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015ADC7D-2110-EA47-AA42-8E8C1FBBC7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511147A3-50B8-094C-BB89-757D186CAD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004989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4372DB59-12E6-DE45-B4F5-D3E54FB1EA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E44F7C7-70A4-C64C-820F-87B4B6A94E42}"/>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93A81231-370E-9540-95FB-DA5852CAE1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6255866-6901-3D4D-9E6C-6D8CD5EFCA91}"/>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461613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B358EDB-D444-2849-960F-CD5CA2EEFD99}"/>
              </a:ext>
            </a:extLst>
          </p:cNvPr>
          <p:cNvSpPr>
            <a:spLocks noGrp="1"/>
          </p:cNvSpPr>
          <p:nvPr>
            <p:ph type="sldNum" sz="quarter" idx="10"/>
          </p:nvPr>
        </p:nvSpPr>
        <p:spPr/>
        <p:txBody>
          <a:bodyPr/>
          <a:lstStyle>
            <a:lvl1pPr>
              <a:defRPr/>
            </a:lvl1pPr>
          </a:lstStyle>
          <a:p>
            <a:fld id="{2559EFDB-72E2-2E46-B11F-21CC5C06A226}" type="slidenum">
              <a:rPr lang="en-US" altLang="en-US"/>
              <a:pPr/>
              <a:t>‹#›</a:t>
            </a:fld>
            <a:endParaRPr lang="en-US" altLang="en-US"/>
          </a:p>
        </p:txBody>
      </p:sp>
    </p:spTree>
    <p:extLst>
      <p:ext uri="{BB962C8B-B14F-4D97-AF65-F5344CB8AC3E}">
        <p14:creationId xmlns:p14="http://schemas.microsoft.com/office/powerpoint/2010/main" val="259078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A380F7EF-B9B7-9F42-9239-B670B746A92C}"/>
              </a:ext>
            </a:extLst>
          </p:cNvPr>
          <p:cNvSpPr>
            <a:spLocks noGrp="1"/>
          </p:cNvSpPr>
          <p:nvPr>
            <p:ph type="sldNum" sz="quarter" idx="12"/>
          </p:nvPr>
        </p:nvSpPr>
        <p:spPr/>
        <p:txBody>
          <a:bodyPr/>
          <a:lstStyle>
            <a:lvl1pPr>
              <a:defRPr/>
            </a:lvl1pPr>
          </a:lstStyle>
          <a:p>
            <a:fld id="{120BD40C-B671-434B-BF05-F6086CB15CBF}" type="slidenum">
              <a:rPr lang="en-US" altLang="en-US"/>
              <a:pPr/>
              <a:t>‹#›</a:t>
            </a:fld>
            <a:endParaRPr lang="en-US" altLang="en-US"/>
          </a:p>
        </p:txBody>
      </p:sp>
    </p:spTree>
    <p:extLst>
      <p:ext uri="{BB962C8B-B14F-4D97-AF65-F5344CB8AC3E}">
        <p14:creationId xmlns:p14="http://schemas.microsoft.com/office/powerpoint/2010/main" val="358937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696A0DE-7082-F146-B145-83F093C36690}"/>
              </a:ext>
            </a:extLst>
          </p:cNvPr>
          <p:cNvSpPr>
            <a:spLocks noGrp="1"/>
          </p:cNvSpPr>
          <p:nvPr>
            <p:ph type="sldNum" sz="quarter" idx="10"/>
          </p:nvPr>
        </p:nvSpPr>
        <p:spPr/>
        <p:txBody>
          <a:bodyPr/>
          <a:lstStyle>
            <a:lvl1pPr>
              <a:defRPr/>
            </a:lvl1pPr>
          </a:lstStyle>
          <a:p>
            <a:fld id="{A381D275-7CC4-A44C-8850-31258E8D23F4}" type="slidenum">
              <a:rPr lang="en-US" altLang="en-US"/>
              <a:pPr/>
              <a:t>‹#›</a:t>
            </a:fld>
            <a:endParaRPr lang="en-US" altLang="en-US"/>
          </a:p>
        </p:txBody>
      </p:sp>
    </p:spTree>
    <p:extLst>
      <p:ext uri="{BB962C8B-B14F-4D97-AF65-F5344CB8AC3E}">
        <p14:creationId xmlns:p14="http://schemas.microsoft.com/office/powerpoint/2010/main" val="335964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E64EF6-C2AA-7D44-A85A-18678C3C0B1B}"/>
              </a:ext>
            </a:extLst>
          </p:cNvPr>
          <p:cNvSpPr>
            <a:spLocks noGrp="1"/>
          </p:cNvSpPr>
          <p:nvPr>
            <p:ph type="sldNum" sz="quarter" idx="10"/>
          </p:nvPr>
        </p:nvSpPr>
        <p:spPr/>
        <p:txBody>
          <a:bodyPr/>
          <a:lstStyle>
            <a:lvl1pPr>
              <a:defRPr/>
            </a:lvl1pPr>
          </a:lstStyle>
          <a:p>
            <a:fld id="{27412536-8DA9-4B4B-AED2-BC076B8039FC}" type="slidenum">
              <a:rPr lang="en-US" altLang="en-US"/>
              <a:pPr/>
              <a:t>‹#›</a:t>
            </a:fld>
            <a:endParaRPr lang="en-US" altLang="en-US"/>
          </a:p>
        </p:txBody>
      </p:sp>
    </p:spTree>
    <p:extLst>
      <p:ext uri="{BB962C8B-B14F-4D97-AF65-F5344CB8AC3E}">
        <p14:creationId xmlns:p14="http://schemas.microsoft.com/office/powerpoint/2010/main" val="153665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7FFF435A-F6C6-154E-B341-D6AE06426DBD}"/>
              </a:ext>
            </a:extLst>
          </p:cNvPr>
          <p:cNvSpPr>
            <a:spLocks noGrp="1"/>
          </p:cNvSpPr>
          <p:nvPr>
            <p:ph type="sldNum" sz="quarter" idx="10"/>
          </p:nvPr>
        </p:nvSpPr>
        <p:spPr/>
        <p:txBody>
          <a:bodyPr/>
          <a:lstStyle>
            <a:lvl1pPr>
              <a:defRPr/>
            </a:lvl1pPr>
          </a:lstStyle>
          <a:p>
            <a:fld id="{2869D2D3-10E7-6C43-AF2D-6501F1C76999}" type="slidenum">
              <a:rPr lang="en-US" altLang="en-US"/>
              <a:pPr/>
              <a:t>‹#›</a:t>
            </a:fld>
            <a:endParaRPr lang="en-US" altLang="en-US"/>
          </a:p>
        </p:txBody>
      </p:sp>
    </p:spTree>
    <p:extLst>
      <p:ext uri="{BB962C8B-B14F-4D97-AF65-F5344CB8AC3E}">
        <p14:creationId xmlns:p14="http://schemas.microsoft.com/office/powerpoint/2010/main" val="412534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65D2DAE-00E1-A74B-B993-A25A42BA030E}"/>
              </a:ext>
            </a:extLst>
          </p:cNvPr>
          <p:cNvSpPr>
            <a:spLocks noGrp="1"/>
          </p:cNvSpPr>
          <p:nvPr>
            <p:ph type="sldNum" sz="quarter" idx="10"/>
          </p:nvPr>
        </p:nvSpPr>
        <p:spPr/>
        <p:txBody>
          <a:bodyPr/>
          <a:lstStyle>
            <a:lvl1pPr>
              <a:defRPr/>
            </a:lvl1pPr>
          </a:lstStyle>
          <a:p>
            <a:fld id="{7CDF840B-9AE6-804E-BD07-5D14C5CF9892}" type="slidenum">
              <a:rPr lang="en-US" altLang="en-US"/>
              <a:pPr/>
              <a:t>‹#›</a:t>
            </a:fld>
            <a:endParaRPr lang="en-US" altLang="en-US"/>
          </a:p>
        </p:txBody>
      </p:sp>
    </p:spTree>
    <p:extLst>
      <p:ext uri="{BB962C8B-B14F-4D97-AF65-F5344CB8AC3E}">
        <p14:creationId xmlns:p14="http://schemas.microsoft.com/office/powerpoint/2010/main" val="78412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5942F86-4401-6847-9B9E-44A41BD03FE7}"/>
              </a:ext>
            </a:extLst>
          </p:cNvPr>
          <p:cNvSpPr>
            <a:spLocks noGrp="1"/>
          </p:cNvSpPr>
          <p:nvPr>
            <p:ph type="sldNum" sz="quarter" idx="10"/>
          </p:nvPr>
        </p:nvSpPr>
        <p:spPr/>
        <p:txBody>
          <a:bodyPr/>
          <a:lstStyle>
            <a:lvl1pPr>
              <a:defRPr/>
            </a:lvl1pPr>
          </a:lstStyle>
          <a:p>
            <a:fld id="{0365D72D-8AEC-F943-838F-9F9788AC5EFA}" type="slidenum">
              <a:rPr lang="en-US" altLang="en-US"/>
              <a:pPr/>
              <a:t>‹#›</a:t>
            </a:fld>
            <a:endParaRPr lang="en-US" altLang="en-US"/>
          </a:p>
        </p:txBody>
      </p:sp>
    </p:spTree>
    <p:extLst>
      <p:ext uri="{BB962C8B-B14F-4D97-AF65-F5344CB8AC3E}">
        <p14:creationId xmlns:p14="http://schemas.microsoft.com/office/powerpoint/2010/main" val="223286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E4B0DF77-B119-FB40-AE9A-2A308500ED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125448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2079734-841B-A548-98D1-0C9B106B32F3}"/>
              </a:ext>
            </a:extLst>
          </p:cNvPr>
          <p:cNvSpPr>
            <a:spLocks noGrp="1"/>
          </p:cNvSpPr>
          <p:nvPr>
            <p:ph type="sldNum" sz="quarter" idx="10"/>
          </p:nvPr>
        </p:nvSpPr>
        <p:spPr/>
        <p:txBody>
          <a:bodyPr/>
          <a:lstStyle>
            <a:lvl1pPr>
              <a:defRPr/>
            </a:lvl1pPr>
          </a:lstStyle>
          <a:p>
            <a:fld id="{94CD7B77-1844-8242-AC05-EBCCDB6821E4}" type="slidenum">
              <a:rPr lang="en-US" altLang="en-US"/>
              <a:pPr/>
              <a:t>‹#›</a:t>
            </a:fld>
            <a:endParaRPr lang="en-US" altLang="en-US"/>
          </a:p>
        </p:txBody>
      </p:sp>
    </p:spTree>
    <p:extLst>
      <p:ext uri="{BB962C8B-B14F-4D97-AF65-F5344CB8AC3E}">
        <p14:creationId xmlns:p14="http://schemas.microsoft.com/office/powerpoint/2010/main" val="59453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2AAF1AA-C1CF-EE49-B401-177C8C48FC00}"/>
              </a:ext>
            </a:extLst>
          </p:cNvPr>
          <p:cNvSpPr>
            <a:spLocks noGrp="1"/>
          </p:cNvSpPr>
          <p:nvPr>
            <p:ph type="sldNum" sz="quarter" idx="10"/>
          </p:nvPr>
        </p:nvSpPr>
        <p:spPr/>
        <p:txBody>
          <a:bodyPr/>
          <a:lstStyle>
            <a:lvl1pPr>
              <a:defRPr/>
            </a:lvl1pPr>
          </a:lstStyle>
          <a:p>
            <a:fld id="{71512CFC-A029-5A44-9CDA-4EBE44D8C328}" type="slidenum">
              <a:rPr lang="en-US" altLang="en-US"/>
              <a:pPr/>
              <a:t>‹#›</a:t>
            </a:fld>
            <a:endParaRPr lang="en-US" altLang="en-US"/>
          </a:p>
        </p:txBody>
      </p:sp>
    </p:spTree>
    <p:extLst>
      <p:ext uri="{BB962C8B-B14F-4D97-AF65-F5344CB8AC3E}">
        <p14:creationId xmlns:p14="http://schemas.microsoft.com/office/powerpoint/2010/main" val="2907131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F2318DA-8C4B-DA40-8D5A-63C81F34996D}"/>
              </a:ext>
            </a:extLst>
          </p:cNvPr>
          <p:cNvSpPr>
            <a:spLocks noGrp="1"/>
          </p:cNvSpPr>
          <p:nvPr>
            <p:ph type="sldNum" sz="quarter" idx="10"/>
          </p:nvPr>
        </p:nvSpPr>
        <p:spPr/>
        <p:txBody>
          <a:bodyPr/>
          <a:lstStyle>
            <a:lvl1pPr>
              <a:defRPr/>
            </a:lvl1pPr>
          </a:lstStyle>
          <a:p>
            <a:fld id="{70371509-4267-AE41-AEA3-8C797089589B}" type="slidenum">
              <a:rPr lang="en-US" altLang="en-US"/>
              <a:pPr/>
              <a:t>‹#›</a:t>
            </a:fld>
            <a:endParaRPr lang="en-US" altLang="en-US"/>
          </a:p>
        </p:txBody>
      </p:sp>
    </p:spTree>
    <p:extLst>
      <p:ext uri="{BB962C8B-B14F-4D97-AF65-F5344CB8AC3E}">
        <p14:creationId xmlns:p14="http://schemas.microsoft.com/office/powerpoint/2010/main" val="1745220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D74E02C6-6FA7-3641-8E36-AF5FF355F119}"/>
              </a:ext>
            </a:extLst>
          </p:cNvPr>
          <p:cNvSpPr>
            <a:spLocks noGrp="1"/>
          </p:cNvSpPr>
          <p:nvPr>
            <p:ph type="sldNum" sz="quarter" idx="12"/>
          </p:nvPr>
        </p:nvSpPr>
        <p:spPr/>
        <p:txBody>
          <a:bodyPr/>
          <a:lstStyle>
            <a:lvl1pPr>
              <a:defRPr/>
            </a:lvl1pPr>
          </a:lstStyle>
          <a:p>
            <a:fld id="{31A8BC25-78F1-CD40-B87F-70FAEA0312BE}" type="slidenum">
              <a:rPr lang="en-US" altLang="en-US"/>
              <a:pPr/>
              <a:t>‹#›</a:t>
            </a:fld>
            <a:endParaRPr lang="en-US" altLang="en-US"/>
          </a:p>
        </p:txBody>
      </p:sp>
    </p:spTree>
    <p:extLst>
      <p:ext uri="{BB962C8B-B14F-4D97-AF65-F5344CB8AC3E}">
        <p14:creationId xmlns:p14="http://schemas.microsoft.com/office/powerpoint/2010/main" val="199601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C2C93A8-B52B-9947-B802-A2782E8E1501}"/>
              </a:ext>
            </a:extLst>
          </p:cNvPr>
          <p:cNvSpPr>
            <a:spLocks noGrp="1"/>
          </p:cNvSpPr>
          <p:nvPr>
            <p:ph type="sldNum" sz="quarter" idx="10"/>
          </p:nvPr>
        </p:nvSpPr>
        <p:spPr/>
        <p:txBody>
          <a:bodyPr/>
          <a:lstStyle>
            <a:lvl1pPr>
              <a:defRPr/>
            </a:lvl1pPr>
          </a:lstStyle>
          <a:p>
            <a:fld id="{7652BA0F-330C-9143-96FE-3641B6FA4209}" type="slidenum">
              <a:rPr lang="en-US" altLang="en-US"/>
              <a:pPr/>
              <a:t>‹#›</a:t>
            </a:fld>
            <a:endParaRPr lang="en-US" altLang="en-US"/>
          </a:p>
        </p:txBody>
      </p:sp>
    </p:spTree>
    <p:extLst>
      <p:ext uri="{BB962C8B-B14F-4D97-AF65-F5344CB8AC3E}">
        <p14:creationId xmlns:p14="http://schemas.microsoft.com/office/powerpoint/2010/main" val="326170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AEB0CA5-5061-E344-A0BA-25431B07B410}"/>
              </a:ext>
            </a:extLst>
          </p:cNvPr>
          <p:cNvSpPr>
            <a:spLocks noGrp="1"/>
          </p:cNvSpPr>
          <p:nvPr>
            <p:ph type="sldNum" sz="quarter" idx="10"/>
          </p:nvPr>
        </p:nvSpPr>
        <p:spPr/>
        <p:txBody>
          <a:bodyPr/>
          <a:lstStyle>
            <a:lvl1pPr>
              <a:defRPr/>
            </a:lvl1pPr>
          </a:lstStyle>
          <a:p>
            <a:fld id="{3FF39385-5A30-FE49-945D-7BA27D248441}" type="slidenum">
              <a:rPr lang="en-US" altLang="en-US"/>
              <a:pPr/>
              <a:t>‹#›</a:t>
            </a:fld>
            <a:endParaRPr lang="en-US" altLang="en-US"/>
          </a:p>
        </p:txBody>
      </p:sp>
    </p:spTree>
    <p:extLst>
      <p:ext uri="{BB962C8B-B14F-4D97-AF65-F5344CB8AC3E}">
        <p14:creationId xmlns:p14="http://schemas.microsoft.com/office/powerpoint/2010/main" val="275271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31556201-17B5-F446-80A0-C6473570F6D4}"/>
              </a:ext>
            </a:extLst>
          </p:cNvPr>
          <p:cNvSpPr>
            <a:spLocks noGrp="1"/>
          </p:cNvSpPr>
          <p:nvPr>
            <p:ph type="sldNum" sz="quarter" idx="12"/>
          </p:nvPr>
        </p:nvSpPr>
        <p:spPr/>
        <p:txBody>
          <a:bodyPr/>
          <a:lstStyle>
            <a:lvl1pPr>
              <a:defRPr/>
            </a:lvl1pPr>
          </a:lstStyle>
          <a:p>
            <a:fld id="{E16CFF91-2AA1-AB4F-B9CC-2FEA67E514F7}" type="slidenum">
              <a:rPr lang="en-US" altLang="en-US"/>
              <a:pPr/>
              <a:t>‹#›</a:t>
            </a:fld>
            <a:endParaRPr lang="en-US" altLang="en-US"/>
          </a:p>
        </p:txBody>
      </p:sp>
    </p:spTree>
    <p:extLst>
      <p:ext uri="{BB962C8B-B14F-4D97-AF65-F5344CB8AC3E}">
        <p14:creationId xmlns:p14="http://schemas.microsoft.com/office/powerpoint/2010/main" val="2853978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CF039694-EE0E-284E-B613-9109D9783AAA}"/>
              </a:ext>
            </a:extLst>
          </p:cNvPr>
          <p:cNvSpPr>
            <a:spLocks noGrp="1"/>
          </p:cNvSpPr>
          <p:nvPr>
            <p:ph type="sldNum" sz="quarter" idx="13"/>
          </p:nvPr>
        </p:nvSpPr>
        <p:spPr/>
        <p:txBody>
          <a:bodyPr/>
          <a:lstStyle>
            <a:lvl1pPr>
              <a:defRPr/>
            </a:lvl1pPr>
          </a:lstStyle>
          <a:p>
            <a:fld id="{6D35B6F3-9574-1444-B8CC-6BDDB9EA13CE}" type="slidenum">
              <a:rPr lang="en-US" altLang="en-US"/>
              <a:pPr/>
              <a:t>‹#›</a:t>
            </a:fld>
            <a:endParaRPr lang="en-US" altLang="en-US"/>
          </a:p>
        </p:txBody>
      </p:sp>
    </p:spTree>
    <p:extLst>
      <p:ext uri="{BB962C8B-B14F-4D97-AF65-F5344CB8AC3E}">
        <p14:creationId xmlns:p14="http://schemas.microsoft.com/office/powerpoint/2010/main" val="2335432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F9088A97-8022-6E4E-8242-F25B6F392946}"/>
              </a:ext>
            </a:extLst>
          </p:cNvPr>
          <p:cNvSpPr>
            <a:spLocks noGrp="1"/>
          </p:cNvSpPr>
          <p:nvPr>
            <p:ph type="sldNum" sz="quarter" idx="13"/>
          </p:nvPr>
        </p:nvSpPr>
        <p:spPr/>
        <p:txBody>
          <a:bodyPr/>
          <a:lstStyle>
            <a:lvl1pPr>
              <a:defRPr/>
            </a:lvl1pPr>
          </a:lstStyle>
          <a:p>
            <a:fld id="{F09C1F4E-A933-3248-A7EB-2A20D7135093}" type="slidenum">
              <a:rPr lang="en-US" altLang="en-US"/>
              <a:pPr/>
              <a:t>‹#›</a:t>
            </a:fld>
            <a:endParaRPr lang="en-US" altLang="en-US"/>
          </a:p>
        </p:txBody>
      </p:sp>
    </p:spTree>
    <p:extLst>
      <p:ext uri="{BB962C8B-B14F-4D97-AF65-F5344CB8AC3E}">
        <p14:creationId xmlns:p14="http://schemas.microsoft.com/office/powerpoint/2010/main" val="360293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F0CDAC5B-159B-D34E-9985-7D1D7DF1F436}"/>
              </a:ext>
            </a:extLst>
          </p:cNvPr>
          <p:cNvSpPr>
            <a:spLocks noGrp="1"/>
          </p:cNvSpPr>
          <p:nvPr>
            <p:ph type="sldNum" sz="quarter" idx="12"/>
          </p:nvPr>
        </p:nvSpPr>
        <p:spPr/>
        <p:txBody>
          <a:bodyPr/>
          <a:lstStyle>
            <a:lvl1pPr>
              <a:defRPr/>
            </a:lvl1pPr>
          </a:lstStyle>
          <a:p>
            <a:fld id="{424F1388-E4CF-8542-91C3-6BF3D5315D50}" type="slidenum">
              <a:rPr lang="en-US" altLang="en-US"/>
              <a:pPr/>
              <a:t>‹#›</a:t>
            </a:fld>
            <a:endParaRPr lang="en-US" altLang="en-US"/>
          </a:p>
        </p:txBody>
      </p:sp>
    </p:spTree>
    <p:extLst>
      <p:ext uri="{BB962C8B-B14F-4D97-AF65-F5344CB8AC3E}">
        <p14:creationId xmlns:p14="http://schemas.microsoft.com/office/powerpoint/2010/main" val="9307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4665EC-8F1B-1240-AB69-7F2F31983398}"/>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EEEAEF68-A650-4142-89FE-609F1B6F3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588258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8203CB1A-312E-804B-A3E5-F5FA5A9AB753}"/>
              </a:ext>
            </a:extLst>
          </p:cNvPr>
          <p:cNvSpPr>
            <a:spLocks noGrp="1"/>
          </p:cNvSpPr>
          <p:nvPr>
            <p:ph type="sldNum" sz="quarter" idx="15"/>
          </p:nvPr>
        </p:nvSpPr>
        <p:spPr/>
        <p:txBody>
          <a:bodyPr/>
          <a:lstStyle>
            <a:lvl1pPr>
              <a:defRPr/>
            </a:lvl1pPr>
          </a:lstStyle>
          <a:p>
            <a:fld id="{30A02E50-1E79-9147-A6B6-5409FC495AD1}" type="slidenum">
              <a:rPr lang="en-US" altLang="en-US"/>
              <a:pPr/>
              <a:t>‹#›</a:t>
            </a:fld>
            <a:endParaRPr lang="en-US" altLang="en-US"/>
          </a:p>
        </p:txBody>
      </p:sp>
    </p:spTree>
    <p:extLst>
      <p:ext uri="{BB962C8B-B14F-4D97-AF65-F5344CB8AC3E}">
        <p14:creationId xmlns:p14="http://schemas.microsoft.com/office/powerpoint/2010/main" val="1817904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9FE6E276-354D-604A-892A-1B4D82D26E6F}"/>
              </a:ext>
            </a:extLst>
          </p:cNvPr>
          <p:cNvSpPr>
            <a:spLocks noGrp="1"/>
          </p:cNvSpPr>
          <p:nvPr>
            <p:ph type="sldNum" sz="quarter" idx="10"/>
          </p:nvPr>
        </p:nvSpPr>
        <p:spPr/>
        <p:txBody>
          <a:bodyPr/>
          <a:lstStyle>
            <a:lvl1pPr>
              <a:defRPr/>
            </a:lvl1pPr>
          </a:lstStyle>
          <a:p>
            <a:fld id="{C4BF8DE2-6B3F-CB42-9DCF-884EEADF4F6C}" type="slidenum">
              <a:rPr lang="en-US" altLang="en-US"/>
              <a:pPr/>
              <a:t>‹#›</a:t>
            </a:fld>
            <a:endParaRPr lang="en-US" altLang="en-US"/>
          </a:p>
        </p:txBody>
      </p:sp>
    </p:spTree>
    <p:extLst>
      <p:ext uri="{BB962C8B-B14F-4D97-AF65-F5344CB8AC3E}">
        <p14:creationId xmlns:p14="http://schemas.microsoft.com/office/powerpoint/2010/main" val="2614080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629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1334825-6861-0B4E-B7AF-8A7DF7E93ED1}"/>
              </a:ext>
            </a:extLst>
          </p:cNvPr>
          <p:cNvSpPr>
            <a:spLocks noGrp="1"/>
          </p:cNvSpPr>
          <p:nvPr>
            <p:ph type="sldNum" sz="quarter" idx="10"/>
          </p:nvPr>
        </p:nvSpPr>
        <p:spPr/>
        <p:txBody>
          <a:bodyPr/>
          <a:lstStyle>
            <a:lvl1pPr>
              <a:defRPr/>
            </a:lvl1pPr>
          </a:lstStyle>
          <a:p>
            <a:fld id="{96D88E08-D1DC-5D41-A30E-FC7A7A38DBAE}" type="slidenum">
              <a:rPr lang="en-US" altLang="en-US"/>
              <a:pPr/>
              <a:t>‹#›</a:t>
            </a:fld>
            <a:endParaRPr lang="en-US" altLang="en-US"/>
          </a:p>
        </p:txBody>
      </p:sp>
    </p:spTree>
    <p:extLst>
      <p:ext uri="{BB962C8B-B14F-4D97-AF65-F5344CB8AC3E}">
        <p14:creationId xmlns:p14="http://schemas.microsoft.com/office/powerpoint/2010/main" val="412234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56095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6668B-6505-E248-B382-33852AA57910}"/>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35774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8219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61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02AE9340-1708-C646-B3DD-81A61674DAB3}"/>
              </a:ext>
            </a:extLst>
          </p:cNvPr>
          <p:cNvSpPr>
            <a:spLocks noGrp="1"/>
          </p:cNvSpPr>
          <p:nvPr>
            <p:ph type="sldNum" sz="quarter" idx="10"/>
          </p:nvPr>
        </p:nvSpPr>
        <p:spPr/>
        <p:txBody>
          <a:bodyPr/>
          <a:lstStyle>
            <a:lvl1pPr>
              <a:defRPr/>
            </a:lvl1pPr>
          </a:lstStyle>
          <a:p>
            <a:fld id="{60A8FEA7-6AB3-D34E-A8C1-7F1737D58788}" type="slidenum">
              <a:rPr lang="en-US" altLang="en-US"/>
              <a:pPr/>
              <a:t>‹#›</a:t>
            </a:fld>
            <a:endParaRPr lang="en-US" altLang="en-US"/>
          </a:p>
        </p:txBody>
      </p:sp>
    </p:spTree>
    <p:extLst>
      <p:ext uri="{BB962C8B-B14F-4D97-AF65-F5344CB8AC3E}">
        <p14:creationId xmlns:p14="http://schemas.microsoft.com/office/powerpoint/2010/main" val="508163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32928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8D326A6E-E472-1244-AD1A-952D300F55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44330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153778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202047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2597479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186542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1877761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3267144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187222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4211226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3796757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370475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5EB2D4F4-8B4F-944B-94B7-FC9A701614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25AF3BD-1ADF-E54B-B1DE-38E1DB2AC2FD}"/>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08252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917646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3936442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371477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1646288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2140795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1113471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395139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242123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2026146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317438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077D3EAB-D8FD-9848-B19A-6105C958DA6D}"/>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2CEE872-A96F-4440-89E1-AE81931E7C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51289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997758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9/30/2021</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1661059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C98AD374-84E5-D040-90BD-FCEB4B2390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E79C5EF6-A151-C64E-8B61-6DBB7FF913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49437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D08418DF-249A-4541-A53C-C6A38494DB2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B8BD285-F691-FA46-8005-9B3A32D119AF}"/>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8CBC0019-4BA6-C343-ABFC-C448D43059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1C491F5-C01D-7143-BD4A-796144E0852D}"/>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5941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D13EDBB-7F23-434B-AB5E-416927ABBE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8F67D1B-7631-B54C-B240-A88BA977C7B4}"/>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44631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10.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FA677-0CDB-0946-BDA5-8E9074E70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A2CC986F-51FA-D74F-829D-F2945080BB60}"/>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5229571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DF9D1-B668-6B43-B914-12AE374EA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6007E3D-A8AE-174C-8578-B1A49E6CD194}"/>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59FCF-13D1-9449-A6C7-4A3761A43860}"/>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9D42693D-1365-EA43-99A3-0253862006A2}"/>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D8DEB-F546-4D46-BD76-63511F86F1E1}"/>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686266E3-B66F-9542-8FFC-EE7FEA84358B}"/>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522F-EAEB-8842-9AFB-725E3618A2BA}"/>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A03A190B-BC31-3544-948C-FE866100D1FE}"/>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066C2C1-69AF-204A-9F84-087E7A7A2B2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D38FB7D7-26BA-604B-AB55-889547A5D38B}" type="slidenum">
              <a:rPr lang="en-US" altLang="en-US"/>
              <a:pPr/>
              <a:t>‹#›</a:t>
            </a:fld>
            <a:endParaRPr lang="en-US" altLang="en-US"/>
          </a:p>
        </p:txBody>
      </p:sp>
      <p:cxnSp>
        <p:nvCxnSpPr>
          <p:cNvPr id="5" name="Straight Connector 4">
            <a:extLst>
              <a:ext uri="{FF2B5EF4-FFF2-40B4-BE49-F238E27FC236}">
                <a16:creationId xmlns:a16="http://schemas.microsoft.com/office/drawing/2014/main" id="{4F0319B2-9D3D-BC40-824F-94E5201FCE25}"/>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98" r:id="rId20"/>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7252FA-29B8-8143-8DBF-8B2DA7D3DE9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00B23ED2-8B3D-C748-820F-2E0A18DF48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3"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97C96-C306-6148-BEC2-BE94B7E17B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2EFC6445-903E-6346-A03B-D46E62B290C0}"/>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4" r:id="rId1"/>
    <p:sldLayoutId id="2147483899" r:id="rId2"/>
    <p:sldLayoutId id="2147483900" r:id="rId3"/>
    <p:sldLayoutId id="2147483901"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FD3B-B46B-5D4C-92DC-3C69980DCDFF}"/>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6083" name="Text Placeholder 2">
            <a:extLst>
              <a:ext uri="{FF2B5EF4-FFF2-40B4-BE49-F238E27FC236}">
                <a16:creationId xmlns:a16="http://schemas.microsoft.com/office/drawing/2014/main" id="{B64B9236-DF3B-F747-AD66-CFEB4BA07995}"/>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157D24CC-D770-ED45-AB52-86FF3C9982D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94C748B-BE8B-704B-871A-55654996C6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5"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476430808"/>
      </p:ext>
    </p:extLst>
  </p:cSld>
  <p:clrMap bg1="lt1" tx1="dk1" bg2="lt2" tx2="dk2" accent1="accent1" accent2="accent2" accent3="accent3" accent4="accent4" accent5="accent5" accent6="accent6" hlink="hlink" folHlink="folHlink"/>
  <p:sldLayoutIdLst>
    <p:sldLayoutId id="2147483903" r:id="rId1"/>
    <p:sldLayoutId id="2147483904"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hyperlink" Target="https://www.youtube.com/watch?v=x7msE3tx8Q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hyperlink" Target="https://www.themint.org/teens/compounding-calculator.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v3y_tas6J8&amp;feature=youtu.be"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hyperlink" Target="https://www.youtube.com/watch?v=KrmZDqorxB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calculator.net/investment-calculator.html"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pyjX9Nwh49Q"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dirty="0">
                <a:latin typeface="Arial Narrow" panose="020B0604020202020204" pitchFamily="34" charset="0"/>
              </a:rPr>
              <a:t>Key 6: Saving and Investing</a:t>
            </a:r>
          </a:p>
        </p:txBody>
      </p:sp>
      <p:sp>
        <p:nvSpPr>
          <p:cNvPr id="4" name="Text Placeholder 3">
            <a:extLst>
              <a:ext uri="{FF2B5EF4-FFF2-40B4-BE49-F238E27FC236}">
                <a16:creationId xmlns:a16="http://schemas.microsoft.com/office/drawing/2014/main" id="{5199434F-2565-C042-9E52-37498BD843F0}"/>
              </a:ext>
            </a:extLst>
          </p:cNvPr>
          <p:cNvSpPr>
            <a:spLocks noGrp="1"/>
          </p:cNvSpPr>
          <p:nvPr>
            <p:ph type="body" sz="quarter" idx="12"/>
          </p:nvPr>
        </p:nvSpPr>
        <p:spPr/>
        <p:txBody>
          <a:bodyPr/>
          <a:lstStyle/>
          <a:p>
            <a:r>
              <a:rPr lang="en-US" dirty="0"/>
              <a:t>Jim Casey Youth Opportunities Initiative</a:t>
            </a:r>
          </a:p>
        </p:txBody>
      </p:sp>
      <p:sp>
        <p:nvSpPr>
          <p:cNvPr id="5" name="Text Placeholder 4">
            <a:extLst>
              <a:ext uri="{FF2B5EF4-FFF2-40B4-BE49-F238E27FC236}">
                <a16:creationId xmlns:a16="http://schemas.microsoft.com/office/drawing/2014/main" id="{4149E240-D43C-D541-99CE-7E14FB3FE32A}"/>
              </a:ext>
            </a:extLst>
          </p:cNvPr>
          <p:cNvSpPr>
            <a:spLocks noGrp="1"/>
          </p:cNvSpPr>
          <p:nvPr>
            <p:ph type="body" sz="quarter" idx="13"/>
          </p:nvPr>
        </p:nvSpPr>
        <p:spPr/>
        <p:txBody>
          <a:bodyPr/>
          <a:lstStyle/>
          <a:p>
            <a:r>
              <a:rPr lang="en-US" dirty="0"/>
              <a:t>September 2021</a:t>
            </a:r>
          </a:p>
        </p:txBody>
      </p:sp>
    </p:spTree>
    <p:extLst>
      <p:ext uri="{BB962C8B-B14F-4D97-AF65-F5344CB8AC3E}">
        <p14:creationId xmlns:p14="http://schemas.microsoft.com/office/powerpoint/2010/main" val="2209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A picture containing venn diagram&#10;&#10;Description automatically generated">
            <a:extLst>
              <a:ext uri="{FF2B5EF4-FFF2-40B4-BE49-F238E27FC236}">
                <a16:creationId xmlns:a16="http://schemas.microsoft.com/office/drawing/2014/main" id="{B9A00B93-31BD-234D-BD8A-80CDD85F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6"/>
          <a:stretch>
            <a:fillRect/>
          </a:stretch>
        </p:blipFill>
        <p:spPr bwMode="auto">
          <a:xfrm>
            <a:off x="6553200" y="2284413"/>
            <a:ext cx="4191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5F8276E-A53C-094C-B208-A4D518930C70}"/>
              </a:ext>
            </a:extLst>
          </p:cNvPr>
          <p:cNvSpPr>
            <a:spLocks noChangeArrowheads="1"/>
          </p:cNvSpPr>
          <p:nvPr/>
        </p:nvSpPr>
        <p:spPr bwMode="auto">
          <a:xfrm>
            <a:off x="1371600" y="2284413"/>
            <a:ext cx="9372600" cy="2743200"/>
          </a:xfrm>
          <a:prstGeom prst="rect">
            <a:avLst/>
          </a:prstGeom>
          <a:noFill/>
          <a:ln w="25400">
            <a:solidFill>
              <a:schemeClr val="tx1"/>
            </a:solidFill>
            <a:round/>
            <a:headEnd/>
            <a:tailEnd/>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spAutoFit/>
          </a:bodyPr>
          <a:lstStyle/>
          <a:p>
            <a:pPr algn="ctr">
              <a:defRPr/>
            </a:pPr>
            <a:endParaRPr lang="en-US" sz="4500" b="1" dirty="0">
              <a:ln w="0"/>
              <a:solidFill>
                <a:schemeClr val="accent2"/>
              </a:solidFill>
              <a:latin typeface="+mj-lt"/>
              <a:ea typeface="+mn-ea"/>
            </a:endParaRPr>
          </a:p>
        </p:txBody>
      </p:sp>
      <p:sp>
        <p:nvSpPr>
          <p:cNvPr id="70660" name="object 20">
            <a:extLst>
              <a:ext uri="{FF2B5EF4-FFF2-40B4-BE49-F238E27FC236}">
                <a16:creationId xmlns:a16="http://schemas.microsoft.com/office/drawing/2014/main" id="{EC0AB6E9-2C15-9A4E-8554-6177900B1980}"/>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70663" name="TextBox 6">
            <a:extLst>
              <a:ext uri="{FF2B5EF4-FFF2-40B4-BE49-F238E27FC236}">
                <a16:creationId xmlns:a16="http://schemas.microsoft.com/office/drawing/2014/main" id="{9A81ABCE-D357-8E4C-92B7-CE7B15AB111D}"/>
              </a:ext>
            </a:extLst>
          </p:cNvPr>
          <p:cNvSpPr txBox="1">
            <a:spLocks noChangeArrowheads="1"/>
          </p:cNvSpPr>
          <p:nvPr/>
        </p:nvSpPr>
        <p:spPr bwMode="auto">
          <a:xfrm>
            <a:off x="2286000" y="3351213"/>
            <a:ext cx="3384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a:hlinkClick r:id="rId4"/>
              </a:rPr>
              <a:t>Why Invest Video?</a:t>
            </a:r>
            <a:endParaRPr lang="en-US" altLang="en-US" sz="3000"/>
          </a:p>
        </p:txBody>
      </p:sp>
      <p:cxnSp>
        <p:nvCxnSpPr>
          <p:cNvPr id="10" name="Straight Connector 9">
            <a:extLst>
              <a:ext uri="{FF2B5EF4-FFF2-40B4-BE49-F238E27FC236}">
                <a16:creationId xmlns:a16="http://schemas.microsoft.com/office/drawing/2014/main" id="{C28F3003-B1DD-8549-9C07-5B1AD1444B2C}"/>
              </a:ext>
            </a:extLst>
          </p:cNvPr>
          <p:cNvCxnSpPr/>
          <p:nvPr/>
        </p:nvCxnSpPr>
        <p:spPr>
          <a:xfrm rot="5400000" flipH="1" flipV="1">
            <a:off x="5181601" y="3656012"/>
            <a:ext cx="2743200" cy="3175"/>
          </a:xfrm>
          <a:prstGeom prst="line">
            <a:avLst/>
          </a:prstGeom>
          <a:ln w="25400" cap="flat" cmpd="sng" algn="ctr">
            <a:solidFill>
              <a:schemeClr val="accent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AC56FF58-1460-C64B-B5E6-B592740FA4B8}"/>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Investing — Why?</a:t>
            </a:r>
            <a:endParaRPr lang="en-US" dirty="0"/>
          </a:p>
        </p:txBody>
      </p:sp>
      <p:sp>
        <p:nvSpPr>
          <p:cNvPr id="11" name="Slide Number Placeholder 4">
            <a:extLst>
              <a:ext uri="{FF2B5EF4-FFF2-40B4-BE49-F238E27FC236}">
                <a16:creationId xmlns:a16="http://schemas.microsoft.com/office/drawing/2014/main" id="{EDE9C628-01AD-9B4F-B236-B37CBACD483D}"/>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object 18">
            <a:extLst>
              <a:ext uri="{FF2B5EF4-FFF2-40B4-BE49-F238E27FC236}">
                <a16:creationId xmlns:a16="http://schemas.microsoft.com/office/drawing/2014/main" id="{B3D0B5CC-80F2-7846-8269-94A44F072B6E}"/>
              </a:ext>
            </a:extLst>
          </p:cNvPr>
          <p:cNvSpPr>
            <a:spLocks/>
          </p:cNvSpPr>
          <p:nvPr/>
        </p:nvSpPr>
        <p:spPr bwMode="auto">
          <a:xfrm>
            <a:off x="838200" y="1295400"/>
            <a:ext cx="10591800" cy="125413"/>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72710" name="Picture 9">
            <a:extLst>
              <a:ext uri="{FF2B5EF4-FFF2-40B4-BE49-F238E27FC236}">
                <a16:creationId xmlns:a16="http://schemas.microsoft.com/office/drawing/2014/main" id="{FD20162C-372B-F94D-9EFE-5E8793EEC5E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676400"/>
            <a:ext cx="3930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636FAC70-A2A8-2542-9456-F1097BBA6B80}"/>
              </a:ext>
            </a:extLst>
          </p:cNvPr>
          <p:cNvSpPr>
            <a:spLocks noGrp="1"/>
          </p:cNvSpPr>
          <p:nvPr>
            <p:ph type="title"/>
          </p:nvPr>
        </p:nvSpPr>
        <p:spPr>
          <a:xfrm>
            <a:off x="838200" y="457200"/>
            <a:ext cx="10515600" cy="865188"/>
          </a:xfrm>
        </p:spPr>
        <p:txBody>
          <a:bodyPr/>
          <a:lstStyle/>
          <a:p>
            <a:r>
              <a:rPr lang="en-US" altLang="en-US" dirty="0">
                <a:solidFill>
                  <a:srgbClr val="DA5521"/>
                </a:solidFill>
                <a:latin typeface="Arial Narrow" panose="020B0604020202020204" pitchFamily="34" charset="0"/>
                <a:cs typeface="Arial" panose="020B0604020202020204" pitchFamily="34" charset="0"/>
              </a:rPr>
              <a:t>Alejandro — Save or Invest?</a:t>
            </a:r>
            <a:endParaRPr lang="en-US" dirty="0"/>
          </a:p>
        </p:txBody>
      </p:sp>
      <p:sp>
        <p:nvSpPr>
          <p:cNvPr id="4" name="Content Placeholder 3">
            <a:extLst>
              <a:ext uri="{FF2B5EF4-FFF2-40B4-BE49-F238E27FC236}">
                <a16:creationId xmlns:a16="http://schemas.microsoft.com/office/drawing/2014/main" id="{75F84747-E7B4-0649-9D62-23156A477EC8}"/>
              </a:ext>
            </a:extLst>
          </p:cNvPr>
          <p:cNvSpPr>
            <a:spLocks noGrp="1"/>
          </p:cNvSpPr>
          <p:nvPr>
            <p:ph sz="half" idx="1"/>
          </p:nvPr>
        </p:nvSpPr>
        <p:spPr/>
        <p:txBody>
          <a:bodyPr/>
          <a:lstStyle/>
          <a:p>
            <a:r>
              <a:rPr lang="en-US" dirty="0"/>
              <a:t>18 years old</a:t>
            </a:r>
          </a:p>
          <a:p>
            <a:r>
              <a:rPr lang="en-US" dirty="0"/>
              <a:t>Graduates in 15 months</a:t>
            </a:r>
          </a:p>
          <a:p>
            <a:r>
              <a:rPr lang="en-US" dirty="0"/>
              <a:t>Wants to go to trade school to be electrician</a:t>
            </a:r>
          </a:p>
          <a:p>
            <a:r>
              <a:rPr lang="en-US" dirty="0"/>
              <a:t>ETV will pay tuition</a:t>
            </a:r>
          </a:p>
          <a:p>
            <a:r>
              <a:rPr lang="en-US" dirty="0"/>
              <a:t>Needs money for equipment and living expenses</a:t>
            </a:r>
          </a:p>
          <a:p>
            <a:endParaRPr lang="en-US" dirty="0"/>
          </a:p>
          <a:p>
            <a:endParaRPr lang="en-US" dirty="0"/>
          </a:p>
        </p:txBody>
      </p:sp>
      <p:sp>
        <p:nvSpPr>
          <p:cNvPr id="13" name="Slide Number Placeholder 4">
            <a:extLst>
              <a:ext uri="{FF2B5EF4-FFF2-40B4-BE49-F238E27FC236}">
                <a16:creationId xmlns:a16="http://schemas.microsoft.com/office/drawing/2014/main" id="{30999DBF-EE23-9545-94BC-EB4447920C46}"/>
              </a:ext>
            </a:extLst>
          </p:cNvPr>
          <p:cNvSpPr>
            <a:spLocks noGrp="1"/>
          </p:cNvSpPr>
          <p:nvPr>
            <p:ph type="sldNum" sz="quarter" idx="10"/>
          </p:nvPr>
        </p:nvSpPr>
        <p:spPr/>
        <p:txBody>
          <a:bodyPr/>
          <a:lstStyle/>
          <a:p>
            <a:fld id="{2869D2D3-10E7-6C43-AF2D-6501F1C76999}"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18">
            <a:extLst>
              <a:ext uri="{FF2B5EF4-FFF2-40B4-BE49-F238E27FC236}">
                <a16:creationId xmlns:a16="http://schemas.microsoft.com/office/drawing/2014/main" id="{49007524-BCDC-E049-8035-626F0CF9EB24}"/>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 name="text 1">
            <a:extLst>
              <a:ext uri="{FF2B5EF4-FFF2-40B4-BE49-F238E27FC236}">
                <a16:creationId xmlns:a16="http://schemas.microsoft.com/office/drawing/2014/main" id="{2E2F8D02-BD19-AF41-BDC8-DF6724D533D7}"/>
              </a:ext>
            </a:extLst>
          </p:cNvPr>
          <p:cNvSpPr txBox="1"/>
          <p:nvPr/>
        </p:nvSpPr>
        <p:spPr>
          <a:xfrm>
            <a:off x="838200" y="3733800"/>
            <a:ext cx="10439400" cy="2205219"/>
          </a:xfrm>
          <a:prstGeom prst="rect">
            <a:avLst/>
          </a:prstGeom>
        </p:spPr>
        <p:txBody>
          <a:bodyPr lIns="0" tIns="0" rIns="0" bIns="0">
            <a:spAutoFit/>
          </a:bodyPr>
          <a:lstStyle>
            <a:lvl1pPr marL="182563" indent="-182563">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lgn="ctr" eaLnBrk="1" hangingPunct="1">
              <a:lnSpc>
                <a:spcPct val="105000"/>
              </a:lnSpc>
              <a:buClr>
                <a:schemeClr val="accent2"/>
              </a:buClr>
              <a:buFont typeface="Wingdings" pitchFamily="2" charset="2"/>
              <a:buChar char="§"/>
            </a:pPr>
            <a:r>
              <a:rPr lang="en-US" altLang="en-US" sz="2200" dirty="0">
                <a:solidFill>
                  <a:srgbClr val="595959"/>
                </a:solidFill>
                <a:cs typeface="Arial" panose="020B0604020202020204" pitchFamily="34" charset="0"/>
              </a:rPr>
              <a:t>High risk tolerance</a:t>
            </a:r>
          </a:p>
          <a:p>
            <a:pPr marL="342900" indent="-342900" algn="ctr" eaLnBrk="1" hangingPunct="1">
              <a:lnSpc>
                <a:spcPct val="105000"/>
              </a:lnSpc>
              <a:buClr>
                <a:schemeClr val="accent2"/>
              </a:buClr>
              <a:buFont typeface="Wingdings" pitchFamily="2" charset="2"/>
              <a:buChar char="§"/>
            </a:pPr>
            <a:endParaRPr lang="en-US" altLang="en-US" sz="2200" dirty="0">
              <a:solidFill>
                <a:srgbClr val="595959"/>
              </a:solidFill>
              <a:cs typeface="Arial" panose="020B0604020202020204" pitchFamily="34" charset="0"/>
            </a:endParaRPr>
          </a:p>
          <a:p>
            <a:pPr marL="342900" indent="-342900" algn="ctr" eaLnBrk="1" hangingPunct="1">
              <a:lnSpc>
                <a:spcPct val="105000"/>
              </a:lnSpc>
              <a:buClr>
                <a:schemeClr val="accent2"/>
              </a:buClr>
              <a:buFont typeface="Wingdings" pitchFamily="2" charset="2"/>
              <a:buChar char="§"/>
            </a:pPr>
            <a:r>
              <a:rPr lang="en-US" altLang="en-US" sz="2200" dirty="0">
                <a:solidFill>
                  <a:srgbClr val="595959"/>
                </a:solidFill>
                <a:cs typeface="Arial" panose="020B0604020202020204" pitchFamily="34" charset="0"/>
              </a:rPr>
              <a:t>Can save $200 a month</a:t>
            </a:r>
          </a:p>
          <a:p>
            <a:pPr algn="ctr" eaLnBrk="1" hangingPunct="1"/>
            <a:endParaRPr lang="en-US" altLang="en-US" sz="2200" dirty="0">
              <a:solidFill>
                <a:srgbClr val="595959"/>
              </a:solidFill>
              <a:cs typeface="Arial" panose="020B0604020202020204" pitchFamily="34" charset="0"/>
            </a:endParaRPr>
          </a:p>
          <a:p>
            <a:pPr algn="ctr" eaLnBrk="1" hangingPunct="1"/>
            <a:r>
              <a:rPr lang="en-US" altLang="en-US" sz="3000" b="1" dirty="0">
                <a:solidFill>
                  <a:srgbClr val="595959"/>
                </a:solidFill>
                <a:cs typeface="Arial" panose="020B0604020202020204" pitchFamily="34" charset="0"/>
              </a:rPr>
              <a:t>What do you think he should do?</a:t>
            </a:r>
          </a:p>
          <a:p>
            <a:pPr eaLnBrk="1" hangingPunct="1"/>
            <a:endParaRPr lang="en-US" altLang="en-US" sz="2200" dirty="0">
              <a:cs typeface="Arial" panose="020B0604020202020204" pitchFamily="34" charset="0"/>
            </a:endParaRPr>
          </a:p>
        </p:txBody>
      </p:sp>
      <p:pic>
        <p:nvPicPr>
          <p:cNvPr id="74757" name="Picture 2" descr="India Bank Crisis: You could lose a large chunk of your deposits ...">
            <a:extLst>
              <a:ext uri="{FF2B5EF4-FFF2-40B4-BE49-F238E27FC236}">
                <a16:creationId xmlns:a16="http://schemas.microsoft.com/office/drawing/2014/main" id="{AB1336E8-A45E-204D-95D0-C154EA9C6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10">
            <a:extLst>
              <a:ext uri="{FF2B5EF4-FFF2-40B4-BE49-F238E27FC236}">
                <a16:creationId xmlns:a16="http://schemas.microsoft.com/office/drawing/2014/main" id="{868937E3-4070-904A-953D-F9699B0D83DE}"/>
              </a:ext>
            </a:extLst>
          </p:cNvPr>
          <p:cNvSpPr txBox="1">
            <a:spLocks noChangeArrowheads="1"/>
          </p:cNvSpPr>
          <p:nvPr/>
        </p:nvSpPr>
        <p:spPr bwMode="auto">
          <a:xfrm>
            <a:off x="2438400" y="2133600"/>
            <a:ext cx="374904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chemeClr val="accent2"/>
                </a:solidFill>
              </a:rPr>
              <a:t>1% </a:t>
            </a:r>
            <a:r>
              <a:rPr lang="en-US" altLang="en-US" sz="2200" dirty="0"/>
              <a:t>Interest Savings Account</a:t>
            </a:r>
          </a:p>
        </p:txBody>
      </p:sp>
      <p:pic>
        <p:nvPicPr>
          <p:cNvPr id="74759" name="Picture 11">
            <a:extLst>
              <a:ext uri="{FF2B5EF4-FFF2-40B4-BE49-F238E27FC236}">
                <a16:creationId xmlns:a16="http://schemas.microsoft.com/office/drawing/2014/main" id="{026F6EFC-BABA-A848-90EA-F2FF7B92E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981200"/>
            <a:ext cx="67468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Box 12">
            <a:extLst>
              <a:ext uri="{FF2B5EF4-FFF2-40B4-BE49-F238E27FC236}">
                <a16:creationId xmlns:a16="http://schemas.microsoft.com/office/drawing/2014/main" id="{63AB252C-1453-A641-8CFA-02B6805B2C35}"/>
              </a:ext>
            </a:extLst>
          </p:cNvPr>
          <p:cNvSpPr txBox="1">
            <a:spLocks noChangeArrowheads="1"/>
          </p:cNvSpPr>
          <p:nvPr/>
        </p:nvSpPr>
        <p:spPr bwMode="auto">
          <a:xfrm>
            <a:off x="8305800" y="2133600"/>
            <a:ext cx="33020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a:solidFill>
                  <a:schemeClr val="accent2"/>
                </a:solidFill>
              </a:rPr>
              <a:t>$51 </a:t>
            </a:r>
            <a:r>
              <a:rPr lang="en-US" altLang="en-US" sz="2200"/>
              <a:t>share price</a:t>
            </a:r>
          </a:p>
        </p:txBody>
      </p:sp>
      <p:cxnSp>
        <p:nvCxnSpPr>
          <p:cNvPr id="14" name="Straight Connector 13">
            <a:extLst>
              <a:ext uri="{FF2B5EF4-FFF2-40B4-BE49-F238E27FC236}">
                <a16:creationId xmlns:a16="http://schemas.microsoft.com/office/drawing/2014/main" id="{9EFBB2C8-6072-5941-A7F6-6E944B478E01}"/>
              </a:ext>
            </a:extLst>
          </p:cNvPr>
          <p:cNvCxnSpPr/>
          <p:nvPr/>
        </p:nvCxnSpPr>
        <p:spPr>
          <a:xfrm>
            <a:off x="838200" y="3097213"/>
            <a:ext cx="104394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200E172-8327-9C47-A95D-5FF51945ED2C}"/>
              </a:ext>
            </a:extLst>
          </p:cNvPr>
          <p:cNvCxnSpPr/>
          <p:nvPr/>
        </p:nvCxnSpPr>
        <p:spPr>
          <a:xfrm rot="5400000">
            <a:off x="5791200" y="2255838"/>
            <a:ext cx="1677987"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F72F796-4E2C-8A47-B59B-9BD12675310F}"/>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2" name="Title 1">
            <a:extLst>
              <a:ext uri="{FF2B5EF4-FFF2-40B4-BE49-F238E27FC236}">
                <a16:creationId xmlns:a16="http://schemas.microsoft.com/office/drawing/2014/main" id="{902332BF-8289-DA41-AAA8-30023BC69CF8}"/>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Alejandro — Save or Invest?</a:t>
            </a:r>
            <a:endParaRPr lang="en-US" dirty="0"/>
          </a:p>
        </p:txBody>
      </p:sp>
      <p:sp>
        <p:nvSpPr>
          <p:cNvPr id="15" name="Slide Number Placeholder 4">
            <a:extLst>
              <a:ext uri="{FF2B5EF4-FFF2-40B4-BE49-F238E27FC236}">
                <a16:creationId xmlns:a16="http://schemas.microsoft.com/office/drawing/2014/main" id="{BB6B3A39-B0EE-DF46-B523-90631C4BFBA4}"/>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5" descr="Graphical user interface, website&#10;&#10;Description automatically generated">
            <a:extLst>
              <a:ext uri="{FF2B5EF4-FFF2-40B4-BE49-F238E27FC236}">
                <a16:creationId xmlns:a16="http://schemas.microsoft.com/office/drawing/2014/main" id="{76526A1C-B1C4-7C4D-8E2C-DD05FFE610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443788"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pic>
      <p:sp>
        <p:nvSpPr>
          <p:cNvPr id="9" name="Rectangle 8">
            <a:extLst>
              <a:ext uri="{FF2B5EF4-FFF2-40B4-BE49-F238E27FC236}">
                <a16:creationId xmlns:a16="http://schemas.microsoft.com/office/drawing/2014/main" id="{D460EDE4-28ED-C249-8CFD-06B6606859EA}"/>
              </a:ext>
            </a:extLst>
          </p:cNvPr>
          <p:cNvSpPr>
            <a:spLocks noChangeArrowheads="1"/>
          </p:cNvSpPr>
          <p:nvPr/>
        </p:nvSpPr>
        <p:spPr bwMode="auto">
          <a:xfrm>
            <a:off x="7391400" y="3733800"/>
            <a:ext cx="3886200" cy="914400"/>
          </a:xfrm>
          <a:prstGeom prst="rect">
            <a:avLst/>
          </a:prstGeom>
          <a:noFill/>
          <a:ln w="25400">
            <a:solidFill>
              <a:schemeClr val="tx1"/>
            </a:solidFill>
            <a:round/>
            <a:headEnd/>
            <a:tailEnd/>
          </a:ln>
          <a:effectLst>
            <a:outerShdw sx="999" sy="999" algn="ctr" rotWithShape="0">
              <a:schemeClr val="bg1"/>
            </a:outerShdw>
          </a:effectLst>
        </p:spPr>
        <p:txBody>
          <a:bodyPr wrap="none" anchor="ctr">
            <a:spAutoFit/>
          </a:bodyPr>
          <a:lstStyle/>
          <a:p>
            <a:pPr algn="ctr">
              <a:defRPr/>
            </a:pPr>
            <a:endParaRPr lang="en-US" sz="4500" b="1" dirty="0">
              <a:ln w="0"/>
              <a:solidFill>
                <a:schemeClr val="accent2"/>
              </a:solidFill>
              <a:latin typeface="+mj-lt"/>
              <a:ea typeface="+mn-ea"/>
            </a:endParaRPr>
          </a:p>
        </p:txBody>
      </p:sp>
      <p:sp>
        <p:nvSpPr>
          <p:cNvPr id="76804" name="object 20">
            <a:extLst>
              <a:ext uri="{FF2B5EF4-FFF2-40B4-BE49-F238E27FC236}">
                <a16:creationId xmlns:a16="http://schemas.microsoft.com/office/drawing/2014/main" id="{AAA78193-A4A2-484D-8C79-7E0EA3C393D1}"/>
              </a:ext>
            </a:extLst>
          </p:cNvPr>
          <p:cNvSpPr>
            <a:spLocks/>
          </p:cNvSpPr>
          <p:nvPr/>
        </p:nvSpPr>
        <p:spPr bwMode="auto">
          <a:xfrm>
            <a:off x="838200" y="1371600"/>
            <a:ext cx="10591800" cy="125413"/>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76806" name="TextBox 6">
            <a:extLst>
              <a:ext uri="{FF2B5EF4-FFF2-40B4-BE49-F238E27FC236}">
                <a16:creationId xmlns:a16="http://schemas.microsoft.com/office/drawing/2014/main" id="{F37EA4EB-E298-9048-9887-73E3E4C842C0}"/>
              </a:ext>
            </a:extLst>
          </p:cNvPr>
          <p:cNvSpPr txBox="1">
            <a:spLocks noChangeArrowheads="1"/>
          </p:cNvSpPr>
          <p:nvPr/>
        </p:nvSpPr>
        <p:spPr bwMode="auto">
          <a:xfrm>
            <a:off x="7543800" y="3962400"/>
            <a:ext cx="35448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hlinkClick r:id="rId4"/>
              </a:rPr>
              <a:t>Compound Interest Activity</a:t>
            </a:r>
            <a:endParaRPr lang="en-US" altLang="en-US" sz="2200" dirty="0"/>
          </a:p>
        </p:txBody>
      </p:sp>
      <p:sp>
        <p:nvSpPr>
          <p:cNvPr id="8" name="Rectangle 7">
            <a:extLst>
              <a:ext uri="{FF2B5EF4-FFF2-40B4-BE49-F238E27FC236}">
                <a16:creationId xmlns:a16="http://schemas.microsoft.com/office/drawing/2014/main" id="{39F858D9-C686-8C44-B554-FAC67305AEB0}"/>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5" name="Title 4">
            <a:extLst>
              <a:ext uri="{FF2B5EF4-FFF2-40B4-BE49-F238E27FC236}">
                <a16:creationId xmlns:a16="http://schemas.microsoft.com/office/drawing/2014/main" id="{2FA47982-3FD6-AD45-9BDB-DB9651167DD7}"/>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Compound Interest</a:t>
            </a:r>
            <a:endParaRPr lang="en-US" dirty="0"/>
          </a:p>
        </p:txBody>
      </p:sp>
      <p:sp>
        <p:nvSpPr>
          <p:cNvPr id="12" name="Slide Number Placeholder 4">
            <a:extLst>
              <a:ext uri="{FF2B5EF4-FFF2-40B4-BE49-F238E27FC236}">
                <a16:creationId xmlns:a16="http://schemas.microsoft.com/office/drawing/2014/main" id="{DBB4E3F6-E350-4E43-B73F-411ACACF8BBB}"/>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205EE7-8B82-5C45-B28F-94115FF58856}"/>
              </a:ext>
            </a:extLst>
          </p:cNvPr>
          <p:cNvSpPr>
            <a:spLocks noChangeArrowheads="1"/>
          </p:cNvSpPr>
          <p:nvPr/>
        </p:nvSpPr>
        <p:spPr bwMode="auto">
          <a:xfrm>
            <a:off x="7391400" y="3733800"/>
            <a:ext cx="3886200" cy="914400"/>
          </a:xfrm>
          <a:prstGeom prst="rect">
            <a:avLst/>
          </a:prstGeom>
          <a:noFill/>
          <a:ln w="25400">
            <a:solidFill>
              <a:schemeClr val="tx1"/>
            </a:solid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78852" name="object 20">
            <a:extLst>
              <a:ext uri="{FF2B5EF4-FFF2-40B4-BE49-F238E27FC236}">
                <a16:creationId xmlns:a16="http://schemas.microsoft.com/office/drawing/2014/main" id="{29065FE0-C552-D746-A431-A40138D295AD}"/>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78855" name="TextBox 6">
            <a:extLst>
              <a:ext uri="{FF2B5EF4-FFF2-40B4-BE49-F238E27FC236}">
                <a16:creationId xmlns:a16="http://schemas.microsoft.com/office/drawing/2014/main" id="{C8C1E81F-FBB3-8C49-AEC4-D36CBA2FFB9B}"/>
              </a:ext>
            </a:extLst>
          </p:cNvPr>
          <p:cNvSpPr txBox="1">
            <a:spLocks noChangeArrowheads="1"/>
          </p:cNvSpPr>
          <p:nvPr/>
        </p:nvSpPr>
        <p:spPr bwMode="auto">
          <a:xfrm>
            <a:off x="7162800" y="3886200"/>
            <a:ext cx="4349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dirty="0">
                <a:hlinkClick r:id="rId3"/>
              </a:rPr>
              <a:t>Mr. Earl’s Investment</a:t>
            </a:r>
            <a:endParaRPr lang="en-US" altLang="en-US" sz="2200" dirty="0"/>
          </a:p>
        </p:txBody>
      </p:sp>
      <p:sp>
        <p:nvSpPr>
          <p:cNvPr id="3" name="Title 2">
            <a:extLst>
              <a:ext uri="{FF2B5EF4-FFF2-40B4-BE49-F238E27FC236}">
                <a16:creationId xmlns:a16="http://schemas.microsoft.com/office/drawing/2014/main" id="{3B7390C9-73F9-B947-A0FF-6D562C487CFF}"/>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Investing — Why?</a:t>
            </a:r>
            <a:endParaRPr lang="en-US" dirty="0"/>
          </a:p>
        </p:txBody>
      </p:sp>
      <p:sp>
        <p:nvSpPr>
          <p:cNvPr id="9" name="Slide Number Placeholder 4">
            <a:extLst>
              <a:ext uri="{FF2B5EF4-FFF2-40B4-BE49-F238E27FC236}">
                <a16:creationId xmlns:a16="http://schemas.microsoft.com/office/drawing/2014/main" id="{860B4508-CC52-FF41-9AFA-F2E390DC6382}"/>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14</a:t>
            </a:fld>
            <a:endParaRPr lang="en-US" altLang="en-US"/>
          </a:p>
        </p:txBody>
      </p:sp>
      <p:pic>
        <p:nvPicPr>
          <p:cNvPr id="5" name="Picture 4" descr="A picture containing text, car, person, outdoor&#10;&#10;Description automatically generated">
            <a:extLst>
              <a:ext uri="{FF2B5EF4-FFF2-40B4-BE49-F238E27FC236}">
                <a16:creationId xmlns:a16="http://schemas.microsoft.com/office/drawing/2014/main" id="{EF6D0602-B162-164B-B2DD-EA32960AF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81200"/>
            <a:ext cx="5600700" cy="3962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46854-E312-6142-AA70-E28F3F9616C3}"/>
              </a:ext>
            </a:extLst>
          </p:cNvPr>
          <p:cNvSpPr>
            <a:spLocks noChangeArrowheads="1"/>
          </p:cNvSpPr>
          <p:nvPr/>
        </p:nvSpPr>
        <p:spPr bwMode="auto">
          <a:xfrm>
            <a:off x="4419600" y="4800600"/>
            <a:ext cx="3200400" cy="914400"/>
          </a:xfrm>
          <a:prstGeom prst="rect">
            <a:avLst/>
          </a:prstGeom>
          <a:noFill/>
          <a:ln w="25400">
            <a:no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80899" name="object 22">
            <a:extLst>
              <a:ext uri="{FF2B5EF4-FFF2-40B4-BE49-F238E27FC236}">
                <a16:creationId xmlns:a16="http://schemas.microsoft.com/office/drawing/2014/main" id="{AC42AD6C-158C-904F-B826-2C7E6EB7DB4E}"/>
              </a:ext>
            </a:extLst>
          </p:cNvPr>
          <p:cNvSpPr>
            <a:spLocks/>
          </p:cNvSpPr>
          <p:nvPr/>
        </p:nvSpPr>
        <p:spPr bwMode="auto">
          <a:xfrm>
            <a:off x="838200" y="1371600"/>
            <a:ext cx="10591800" cy="46038"/>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80902" name="Picture 6" descr="A picture containing text&#10;&#10;Description automatically generated">
            <a:extLst>
              <a:ext uri="{FF2B5EF4-FFF2-40B4-BE49-F238E27FC236}">
                <a16:creationId xmlns:a16="http://schemas.microsoft.com/office/drawing/2014/main" id="{1A27800B-4469-284E-8B1F-BB432E7FD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52600"/>
            <a:ext cx="4572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Box 7">
            <a:extLst>
              <a:ext uri="{FF2B5EF4-FFF2-40B4-BE49-F238E27FC236}">
                <a16:creationId xmlns:a16="http://schemas.microsoft.com/office/drawing/2014/main" id="{6D057B0B-AA1F-9345-89EE-16270185D716}"/>
              </a:ext>
            </a:extLst>
          </p:cNvPr>
          <p:cNvSpPr txBox="1">
            <a:spLocks noChangeArrowheads="1"/>
          </p:cNvSpPr>
          <p:nvPr/>
        </p:nvSpPr>
        <p:spPr bwMode="auto">
          <a:xfrm>
            <a:off x="4876800" y="4953000"/>
            <a:ext cx="24320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a:hlinkClick r:id="rId4"/>
              </a:rPr>
              <a:t>401(k) Video</a:t>
            </a:r>
            <a:endParaRPr lang="en-US" altLang="en-US" sz="3000"/>
          </a:p>
        </p:txBody>
      </p:sp>
      <p:sp>
        <p:nvSpPr>
          <p:cNvPr id="8" name="Rectangle 7">
            <a:extLst>
              <a:ext uri="{FF2B5EF4-FFF2-40B4-BE49-F238E27FC236}">
                <a16:creationId xmlns:a16="http://schemas.microsoft.com/office/drawing/2014/main" id="{C8A03B11-7534-8049-A16B-5785D34EFE18}"/>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4" name="Title 3">
            <a:extLst>
              <a:ext uri="{FF2B5EF4-FFF2-40B4-BE49-F238E27FC236}">
                <a16:creationId xmlns:a16="http://schemas.microsoft.com/office/drawing/2014/main" id="{700DBE07-D9CC-9A48-9C75-259AC832E8F5}"/>
              </a:ext>
            </a:extLst>
          </p:cNvPr>
          <p:cNvSpPr>
            <a:spLocks noGrp="1"/>
          </p:cNvSpPr>
          <p:nvPr>
            <p:ph type="title"/>
          </p:nvPr>
        </p:nvSpPr>
        <p:spPr>
          <a:xfrm>
            <a:off x="838200" y="493776"/>
            <a:ext cx="10515600" cy="859536"/>
          </a:xfrm>
        </p:spPr>
        <p:txBody>
          <a:bodyPr/>
          <a:lstStyle/>
          <a:p>
            <a:r>
              <a:rPr lang="en-US" altLang="en-US" dirty="0"/>
              <a:t>Investing </a:t>
            </a:r>
            <a:r>
              <a:rPr lang="en-US" altLang="en-US" dirty="0">
                <a:solidFill>
                  <a:srgbClr val="DA5521"/>
                </a:solidFill>
                <a:latin typeface="Arial Narrow" panose="020B0604020202020204" pitchFamily="34" charset="0"/>
                <a:cs typeface="Arial" panose="020B0604020202020204" pitchFamily="34" charset="0"/>
              </a:rPr>
              <a:t>—</a:t>
            </a:r>
            <a:r>
              <a:rPr lang="en-US" altLang="en-US" dirty="0"/>
              <a:t> How?</a:t>
            </a:r>
            <a:endParaRPr lang="en-US" dirty="0"/>
          </a:p>
        </p:txBody>
      </p:sp>
      <p:sp>
        <p:nvSpPr>
          <p:cNvPr id="10" name="Slide Number Placeholder 4">
            <a:extLst>
              <a:ext uri="{FF2B5EF4-FFF2-40B4-BE49-F238E27FC236}">
                <a16:creationId xmlns:a16="http://schemas.microsoft.com/office/drawing/2014/main" id="{CC60A8C3-DE35-724A-BC6F-9056F1C19CD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7" name="object 24">
            <a:extLst>
              <a:ext uri="{FF2B5EF4-FFF2-40B4-BE49-F238E27FC236}">
                <a16:creationId xmlns:a16="http://schemas.microsoft.com/office/drawing/2014/main" id="{86C52488-6180-B24D-A14B-BC726034C9C4}"/>
              </a:ext>
            </a:extLst>
          </p:cNvPr>
          <p:cNvSpPr>
            <a:spLocks/>
          </p:cNvSpPr>
          <p:nvPr/>
        </p:nvSpPr>
        <p:spPr bwMode="auto">
          <a:xfrm>
            <a:off x="838200" y="1295400"/>
            <a:ext cx="10591800" cy="15240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82950" name="Picture 12" descr="Table&#10;&#10;Description automatically generated">
            <a:extLst>
              <a:ext uri="{FF2B5EF4-FFF2-40B4-BE49-F238E27FC236}">
                <a16:creationId xmlns:a16="http://schemas.microsoft.com/office/drawing/2014/main" id="{ECEF36CD-94E1-5C4B-8585-AF694DACF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
          <a:stretch>
            <a:fillRect/>
          </a:stretch>
        </p:blipFill>
        <p:spPr bwMode="auto">
          <a:xfrm>
            <a:off x="2438400" y="1362075"/>
            <a:ext cx="6654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ight Arrow 25">
            <a:extLst>
              <a:ext uri="{FF2B5EF4-FFF2-40B4-BE49-F238E27FC236}">
                <a16:creationId xmlns:a16="http://schemas.microsoft.com/office/drawing/2014/main" id="{B141F9C8-4DA9-3B48-BD8E-9E6C4525EED8}"/>
              </a:ext>
            </a:extLst>
          </p:cNvPr>
          <p:cNvSpPr/>
          <p:nvPr/>
        </p:nvSpPr>
        <p:spPr>
          <a:xfrm>
            <a:off x="1676400" y="1752600"/>
            <a:ext cx="727075" cy="29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ight Arrow 28">
            <a:extLst>
              <a:ext uri="{FF2B5EF4-FFF2-40B4-BE49-F238E27FC236}">
                <a16:creationId xmlns:a16="http://schemas.microsoft.com/office/drawing/2014/main" id="{CD5F3AD8-9FC7-B442-AE64-532E20710012}"/>
              </a:ext>
            </a:extLst>
          </p:cNvPr>
          <p:cNvSpPr/>
          <p:nvPr/>
        </p:nvSpPr>
        <p:spPr>
          <a:xfrm>
            <a:off x="5214938" y="4114800"/>
            <a:ext cx="628650" cy="255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2953" name="Ink 29">
            <a:extLst>
              <a:ext uri="{FF2B5EF4-FFF2-40B4-BE49-F238E27FC236}">
                <a16:creationId xmlns:a16="http://schemas.microsoft.com/office/drawing/2014/main" id="{30F7F1B7-6982-1F49-8243-045AC3086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50" y="6019800"/>
            <a:ext cx="6921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Ink 30">
            <a:extLst>
              <a:ext uri="{FF2B5EF4-FFF2-40B4-BE49-F238E27FC236}">
                <a16:creationId xmlns:a16="http://schemas.microsoft.com/office/drawing/2014/main" id="{58C755BE-32EF-104B-87F0-64E66E54D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6019800"/>
            <a:ext cx="736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BD5D3E5B-7976-1145-8ED1-4CB9E2D578D1}"/>
              </a:ext>
            </a:extLst>
          </p:cNvPr>
          <p:cNvSpPr>
            <a:spLocks noGrp="1"/>
          </p:cNvSpPr>
          <p:nvPr>
            <p:ph type="title"/>
          </p:nvPr>
        </p:nvSpPr>
        <p:spPr/>
        <p:txBody>
          <a:bodyPr/>
          <a:lstStyle/>
          <a:p>
            <a:r>
              <a:rPr lang="en-US" altLang="en-US" dirty="0" err="1">
                <a:solidFill>
                  <a:srgbClr val="DA5521"/>
                </a:solidFill>
                <a:latin typeface="Arial Narrow" panose="020B0604020202020204" pitchFamily="34" charset="0"/>
                <a:cs typeface="Arial" panose="020B0604020202020204" pitchFamily="34" charset="0"/>
              </a:rPr>
              <a:t>Haruto’s</a:t>
            </a:r>
            <a:r>
              <a:rPr lang="en-US" altLang="en-US" dirty="0">
                <a:solidFill>
                  <a:srgbClr val="DA5521"/>
                </a:solidFill>
                <a:latin typeface="Arial Narrow" panose="020B0604020202020204" pitchFamily="34" charset="0"/>
                <a:cs typeface="Arial" panose="020B0604020202020204" pitchFamily="34" charset="0"/>
              </a:rPr>
              <a:t> and Hailey’s Investments</a:t>
            </a:r>
            <a:endParaRPr lang="en-US" dirty="0"/>
          </a:p>
        </p:txBody>
      </p:sp>
      <p:sp>
        <p:nvSpPr>
          <p:cNvPr id="13" name="Slide Number Placeholder 4">
            <a:extLst>
              <a:ext uri="{FF2B5EF4-FFF2-40B4-BE49-F238E27FC236}">
                <a16:creationId xmlns:a16="http://schemas.microsoft.com/office/drawing/2014/main" id="{F12863E7-C578-B444-BF9D-F632DC61380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5" name="object 26">
            <a:extLst>
              <a:ext uri="{FF2B5EF4-FFF2-40B4-BE49-F238E27FC236}">
                <a16:creationId xmlns:a16="http://schemas.microsoft.com/office/drawing/2014/main" id="{CE6E3E54-2A46-F842-BC5F-3E0003212F4E}"/>
              </a:ext>
            </a:extLst>
          </p:cNvPr>
          <p:cNvSpPr>
            <a:spLocks/>
          </p:cNvSpPr>
          <p:nvPr/>
        </p:nvSpPr>
        <p:spPr bwMode="auto">
          <a:xfrm>
            <a:off x="838200" y="1219200"/>
            <a:ext cx="10515600" cy="22860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84998" name="TextBox 6">
            <a:extLst>
              <a:ext uri="{FF2B5EF4-FFF2-40B4-BE49-F238E27FC236}">
                <a16:creationId xmlns:a16="http://schemas.microsoft.com/office/drawing/2014/main" id="{937B6D97-D90E-1844-9153-BEF646D10F86}"/>
              </a:ext>
            </a:extLst>
          </p:cNvPr>
          <p:cNvSpPr txBox="1">
            <a:spLocks noChangeArrowheads="1"/>
          </p:cNvSpPr>
          <p:nvPr/>
        </p:nvSpPr>
        <p:spPr bwMode="auto">
          <a:xfrm>
            <a:off x="7620000" y="2971800"/>
            <a:ext cx="3962400" cy="1108075"/>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dirty="0">
                <a:hlinkClick r:id="rId3"/>
              </a:rPr>
              <a:t>Making Your Money </a:t>
            </a:r>
            <a:br>
              <a:rPr lang="en-US" altLang="en-US" sz="2200" dirty="0">
                <a:hlinkClick r:id="rId3"/>
              </a:rPr>
            </a:br>
            <a:r>
              <a:rPr lang="en-US" altLang="en-US" sz="2200" dirty="0">
                <a:hlinkClick r:id="rId3"/>
              </a:rPr>
              <a:t>Work for You</a:t>
            </a:r>
            <a:br>
              <a:rPr lang="en-US" altLang="en-US" sz="2200" dirty="0"/>
            </a:br>
            <a:endParaRPr lang="en-US" altLang="en-US" sz="2200" dirty="0"/>
          </a:p>
        </p:txBody>
      </p:sp>
      <p:pic>
        <p:nvPicPr>
          <p:cNvPr id="84999" name="Picture 4" descr="Graphical user interface&#10;&#10;Description automatically generated">
            <a:extLst>
              <a:ext uri="{FF2B5EF4-FFF2-40B4-BE49-F238E27FC236}">
                <a16:creationId xmlns:a16="http://schemas.microsoft.com/office/drawing/2014/main" id="{E0DD8FC4-03E5-3545-BF8E-F847B9EB4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28800"/>
            <a:ext cx="61722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690B101-1F6F-ED4C-8852-7F3E92DCF64E}"/>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3" name="Title 2">
            <a:extLst>
              <a:ext uri="{FF2B5EF4-FFF2-40B4-BE49-F238E27FC236}">
                <a16:creationId xmlns:a16="http://schemas.microsoft.com/office/drawing/2014/main" id="{9C8B1E88-EB20-2C44-8132-786949F414E8}"/>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Investments</a:t>
            </a:r>
            <a:endParaRPr lang="en-US" dirty="0"/>
          </a:p>
        </p:txBody>
      </p:sp>
      <p:sp>
        <p:nvSpPr>
          <p:cNvPr id="10" name="Slide Number Placeholder 4">
            <a:extLst>
              <a:ext uri="{FF2B5EF4-FFF2-40B4-BE49-F238E27FC236}">
                <a16:creationId xmlns:a16="http://schemas.microsoft.com/office/drawing/2014/main" id="{2871F7E4-87F2-2944-9EA6-864ED18E4C18}"/>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ext 1">
            <a:extLst>
              <a:ext uri="{FF2B5EF4-FFF2-40B4-BE49-F238E27FC236}">
                <a16:creationId xmlns:a16="http://schemas.microsoft.com/office/drawing/2014/main" id="{8267317F-CED2-4941-8715-141A6160E3A0}"/>
              </a:ext>
            </a:extLst>
          </p:cNvPr>
          <p:cNvSpPr txBox="1">
            <a:spLocks noChangeArrowheads="1"/>
          </p:cNvSpPr>
          <p:nvPr/>
        </p:nvSpPr>
        <p:spPr bwMode="auto">
          <a:xfrm>
            <a:off x="838200" y="381000"/>
            <a:ext cx="80740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endParaRPr lang="en-US" altLang="en-US" sz="3300" dirty="0">
              <a:solidFill>
                <a:schemeClr val="accent2"/>
              </a:solidFill>
              <a:latin typeface="Arial Narrow" panose="020B0604020202020204" pitchFamily="34" charset="0"/>
            </a:endParaRPr>
          </a:p>
        </p:txBody>
      </p:sp>
      <p:sp>
        <p:nvSpPr>
          <p:cNvPr id="87043" name="object 26">
            <a:extLst>
              <a:ext uri="{FF2B5EF4-FFF2-40B4-BE49-F238E27FC236}">
                <a16:creationId xmlns:a16="http://schemas.microsoft.com/office/drawing/2014/main" id="{8B6381A9-3795-E547-AC8F-32E65384A5A6}"/>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3" name="TextBox 12">
            <a:extLst>
              <a:ext uri="{FF2B5EF4-FFF2-40B4-BE49-F238E27FC236}">
                <a16:creationId xmlns:a16="http://schemas.microsoft.com/office/drawing/2014/main" id="{923FD515-82CC-BF40-A6F7-B84DA3BC97F2}"/>
              </a:ext>
            </a:extLst>
          </p:cNvPr>
          <p:cNvSpPr txBox="1"/>
          <p:nvPr/>
        </p:nvSpPr>
        <p:spPr>
          <a:xfrm>
            <a:off x="3429000" y="2292350"/>
            <a:ext cx="7239000" cy="1060450"/>
          </a:xfrm>
          <a:prstGeom prst="rect">
            <a:avLst/>
          </a:prstGeom>
          <a:noFill/>
          <a:ln w="6350">
            <a:noFill/>
          </a:ln>
        </p:spPr>
        <p:txBody>
          <a:bodyP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2200" b="1" u="sng" dirty="0">
                <a:solidFill>
                  <a:srgbClr val="595959"/>
                </a:solidFill>
              </a:rPr>
              <a:t>Asset building</a:t>
            </a:r>
            <a:r>
              <a:rPr lang="en-US" altLang="en-US" sz="2200" b="1" dirty="0">
                <a:solidFill>
                  <a:srgbClr val="595959"/>
                </a:solidFill>
              </a:rPr>
              <a:t> </a:t>
            </a:r>
            <a:r>
              <a:rPr lang="en-US" altLang="en-US" sz="2200" dirty="0">
                <a:solidFill>
                  <a:srgbClr val="595959"/>
                </a:solidFill>
              </a:rPr>
              <a:t>is about saving money and investing that money in assets that will help you achieve your goals and your life vision</a:t>
            </a:r>
          </a:p>
        </p:txBody>
      </p:sp>
      <p:sp>
        <p:nvSpPr>
          <p:cNvPr id="14" name="TextBox 13">
            <a:extLst>
              <a:ext uri="{FF2B5EF4-FFF2-40B4-BE49-F238E27FC236}">
                <a16:creationId xmlns:a16="http://schemas.microsoft.com/office/drawing/2014/main" id="{54ADC2C1-B370-2B4E-8113-A3BAA120E768}"/>
              </a:ext>
            </a:extLst>
          </p:cNvPr>
          <p:cNvSpPr txBox="1"/>
          <p:nvPr/>
        </p:nvSpPr>
        <p:spPr>
          <a:xfrm>
            <a:off x="3429000" y="4168775"/>
            <a:ext cx="6858000" cy="1393825"/>
          </a:xfrm>
          <a:prstGeom prst="rect">
            <a:avLst/>
          </a:prstGeom>
          <a:noFill/>
          <a:ln w="6350">
            <a:noFill/>
          </a:ln>
        </p:spPr>
        <p:txBody>
          <a:bodyP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spcAft>
                <a:spcPts val="1200"/>
              </a:spcAft>
              <a:buClr>
                <a:srgbClr val="DA5521"/>
              </a:buClr>
            </a:pPr>
            <a:r>
              <a:rPr lang="en-US" altLang="en-US" sz="2200" b="1" u="sng">
                <a:solidFill>
                  <a:srgbClr val="595959"/>
                </a:solidFill>
              </a:rPr>
              <a:t>Liability</a:t>
            </a:r>
            <a:r>
              <a:rPr lang="en-US" altLang="en-US" sz="2200" b="1">
                <a:solidFill>
                  <a:srgbClr val="595959"/>
                </a:solidFill>
              </a:rPr>
              <a:t> </a:t>
            </a:r>
            <a:r>
              <a:rPr lang="en-US" altLang="en-US" sz="2200">
                <a:solidFill>
                  <a:srgbClr val="595959"/>
                </a:solidFill>
              </a:rPr>
              <a:t>is something you owe</a:t>
            </a:r>
          </a:p>
          <a:p>
            <a:pPr>
              <a:lnSpc>
                <a:spcPct val="95000"/>
              </a:lnSpc>
              <a:spcBef>
                <a:spcPts val="1400"/>
              </a:spcBef>
              <a:spcAft>
                <a:spcPts val="1200"/>
              </a:spcAft>
              <a:buClr>
                <a:srgbClr val="DA5521"/>
              </a:buClr>
            </a:pPr>
            <a:r>
              <a:rPr lang="en-US" altLang="en-US" sz="2200" b="1" u="sng">
                <a:solidFill>
                  <a:srgbClr val="595959"/>
                </a:solidFill>
              </a:rPr>
              <a:t>Debt</a:t>
            </a:r>
            <a:r>
              <a:rPr lang="en-US" altLang="en-US" sz="2200">
                <a:solidFill>
                  <a:srgbClr val="595959"/>
                </a:solidFill>
              </a:rPr>
              <a:t> is money you owe to another person, business or the government</a:t>
            </a:r>
          </a:p>
        </p:txBody>
      </p:sp>
      <p:cxnSp>
        <p:nvCxnSpPr>
          <p:cNvPr id="16" name="Straight Connector 15">
            <a:extLst>
              <a:ext uri="{FF2B5EF4-FFF2-40B4-BE49-F238E27FC236}">
                <a16:creationId xmlns:a16="http://schemas.microsoft.com/office/drawing/2014/main" id="{D6940459-D9BD-DC4E-A3A1-B17EA9F3C20F}"/>
              </a:ext>
            </a:extLst>
          </p:cNvPr>
          <p:cNvCxnSpPr/>
          <p:nvPr/>
        </p:nvCxnSpPr>
        <p:spPr>
          <a:xfrm rot="5400000">
            <a:off x="2477294" y="2856706"/>
            <a:ext cx="1600200" cy="1588"/>
          </a:xfrm>
          <a:prstGeom prst="line">
            <a:avLst/>
          </a:prstGeom>
          <a:ln w="76200" cap="flat" cmpd="sng" algn="ctr">
            <a:solidFill>
              <a:schemeClr val="tx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38087C4-2620-134C-ABFC-210B47FD3463}"/>
              </a:ext>
            </a:extLst>
          </p:cNvPr>
          <p:cNvCxnSpPr/>
          <p:nvPr/>
        </p:nvCxnSpPr>
        <p:spPr>
          <a:xfrm rot="5400000">
            <a:off x="2438401" y="4876800"/>
            <a:ext cx="1676400" cy="3175"/>
          </a:xfrm>
          <a:prstGeom prst="line">
            <a:avLst/>
          </a:prstGeom>
          <a:ln w="76200" cap="flat" cmpd="sng" algn="ctr">
            <a:solidFill>
              <a:schemeClr val="accent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BE45490-85FD-0441-803E-6DC4C050D73B}"/>
              </a:ext>
            </a:extLst>
          </p:cNvPr>
          <p:cNvCxnSpPr/>
          <p:nvPr/>
        </p:nvCxnSpPr>
        <p:spPr>
          <a:xfrm>
            <a:off x="3240088" y="3657600"/>
            <a:ext cx="7086600" cy="1588"/>
          </a:xfrm>
          <a:prstGeom prst="line">
            <a:avLst/>
          </a:prstGeom>
          <a:ln w="76200" cap="flat" cmpd="sng" algn="ctr">
            <a:solidFill>
              <a:schemeClr val="tx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60CFD01-9D65-CA4C-B177-C64D0612F4F5}"/>
              </a:ext>
            </a:extLst>
          </p:cNvPr>
          <p:cNvCxnSpPr/>
          <p:nvPr/>
        </p:nvCxnSpPr>
        <p:spPr>
          <a:xfrm>
            <a:off x="3240088" y="5715000"/>
            <a:ext cx="7086600" cy="1588"/>
          </a:xfrm>
          <a:prstGeom prst="line">
            <a:avLst/>
          </a:prstGeom>
          <a:ln w="76200" cap="flat" cmpd="sng" algn="ctr">
            <a:solidFill>
              <a:srgbClr val="DA552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5C1F56E-0485-CE4C-B076-23CAA7CA6334}"/>
              </a:ext>
            </a:extLst>
          </p:cNvPr>
          <p:cNvSpPr>
            <a:spLocks noGrp="1"/>
          </p:cNvSpPr>
          <p:nvPr>
            <p:ph type="title"/>
          </p:nvPr>
        </p:nvSpPr>
        <p:spPr/>
        <p:txBody>
          <a:bodyPr/>
          <a:lstStyle/>
          <a:p>
            <a:r>
              <a:rPr lang="en-US" altLang="en-US" dirty="0">
                <a:latin typeface="Arial Narrow" panose="020B0604020202020204" pitchFamily="34" charset="0"/>
              </a:rPr>
              <a:t>Assets and Liabilities</a:t>
            </a:r>
            <a:endParaRPr lang="en-US" dirty="0"/>
          </a:p>
        </p:txBody>
      </p:sp>
      <p:sp>
        <p:nvSpPr>
          <p:cNvPr id="15" name="Slide Number Placeholder 4">
            <a:extLst>
              <a:ext uri="{FF2B5EF4-FFF2-40B4-BE49-F238E27FC236}">
                <a16:creationId xmlns:a16="http://schemas.microsoft.com/office/drawing/2014/main" id="{B4E28C05-72B2-7348-9D0C-B08F6F8F1D1B}"/>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18</a:t>
            </a:fld>
            <a:endParaRPr lang="en-US" altLang="en-US"/>
          </a:p>
        </p:txBody>
      </p:sp>
      <p:pic>
        <p:nvPicPr>
          <p:cNvPr id="18" name="Picture 17" descr="Icon&#10;&#10;Description automatically generated">
            <a:extLst>
              <a:ext uri="{FF2B5EF4-FFF2-40B4-BE49-F238E27FC236}">
                <a16:creationId xmlns:a16="http://schemas.microsoft.com/office/drawing/2014/main" id="{B83F80C6-0B89-AB4E-A2DF-510CE25E61A7}"/>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1107283" y="3084978"/>
            <a:ext cx="1371600" cy="14719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a:t>
            </a:r>
          </a:p>
        </p:txBody>
      </p:sp>
      <p:sp>
        <p:nvSpPr>
          <p:cNvPr id="90116" name="Rectangle 4">
            <a:extLst>
              <a:ext uri="{FF2B5EF4-FFF2-40B4-BE49-F238E27FC236}">
                <a16:creationId xmlns:a16="http://schemas.microsoft.com/office/drawing/2014/main" id="{CEC71C07-70B0-224D-B4DF-7F90F3858CA8}"/>
              </a:ext>
            </a:extLst>
          </p:cNvPr>
          <p:cNvSpPr>
            <a:spLocks noChangeArrowheads="1"/>
          </p:cNvSpPr>
          <p:nvPr/>
        </p:nvSpPr>
        <p:spPr bwMode="auto">
          <a:xfrm>
            <a:off x="848638" y="1844042"/>
            <a:ext cx="609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600"/>
              </a:spcBef>
              <a:spcAft>
                <a:spcPct val="0"/>
              </a:spcAft>
              <a:buClr>
                <a:srgbClr val="DA5521"/>
              </a:buClr>
              <a:buSzTx/>
              <a:buFont typeface="Wingdings" pitchFamily="2" charset="2"/>
              <a:buChar char="ü"/>
              <a:tabLst/>
              <a:defRPr/>
            </a:pPr>
            <a:r>
              <a:rPr kumimoji="0" lang="en-US" altLang="en-US" sz="3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rPr>
              <a:t> Questions?</a:t>
            </a:r>
          </a:p>
          <a:p>
            <a:pPr marL="0" marR="0" lvl="0" indent="0" algn="l" defTabSz="914400" rtl="0" eaLnBrk="0" fontAlgn="base" latinLnBrk="0" hangingPunct="0">
              <a:lnSpc>
                <a:spcPct val="100000"/>
              </a:lnSpc>
              <a:spcBef>
                <a:spcPct val="0"/>
              </a:spcBef>
              <a:spcAft>
                <a:spcPct val="0"/>
              </a:spcAft>
              <a:buClr>
                <a:srgbClr val="DA5521"/>
              </a:buClr>
              <a:buSzTx/>
              <a:buFont typeface="Wingdings" pitchFamily="2" charset="2"/>
              <a:buChar char="ü"/>
              <a:tabLst/>
              <a:defRPr/>
            </a:pPr>
            <a:endParaRPr kumimoji="0" lang="en-US" altLang="en-US" sz="3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
                <a:srgbClr val="DA5521"/>
              </a:buClr>
              <a:buSzTx/>
              <a:buFont typeface="Wingdings" pitchFamily="2" charset="2"/>
              <a:buChar char="ü"/>
              <a:tabLst/>
              <a:defRPr/>
            </a:pPr>
            <a:endParaRPr kumimoji="0" lang="en-US" altLang="en-US" sz="3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
                <a:srgbClr val="DA5521"/>
              </a:buClr>
              <a:buSzTx/>
              <a:buFont typeface="Wingdings" pitchFamily="2" charset="2"/>
              <a:buChar char="ü"/>
              <a:tabLst/>
              <a:defRPr/>
            </a:pPr>
            <a:r>
              <a:rPr kumimoji="0" lang="en-US" altLang="en-US" sz="3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rPr>
              <a:t> What’s one thing you learned?</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descr="Icon&#10;&#10;Description automatically generated">
            <a:extLst>
              <a:ext uri="{FF2B5EF4-FFF2-40B4-BE49-F238E27FC236}">
                <a16:creationId xmlns:a16="http://schemas.microsoft.com/office/drawing/2014/main" id="{05645C06-B2E5-AC4F-A9B3-09BD87351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360" y="4572000"/>
            <a:ext cx="3383280" cy="9540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child, smiling&#10;&#10;Description automatically generated">
            <a:extLst>
              <a:ext uri="{FF2B5EF4-FFF2-40B4-BE49-F238E27FC236}">
                <a16:creationId xmlns:a16="http://schemas.microsoft.com/office/drawing/2014/main" id="{749093A7-4F17-324F-81F0-87A83E0A7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318" y="1676400"/>
            <a:ext cx="2890470" cy="3785616"/>
          </a:xfrm>
          <a:prstGeom prst="rect">
            <a:avLst/>
          </a:prstGeom>
        </p:spPr>
      </p:pic>
      <p:sp>
        <p:nvSpPr>
          <p:cNvPr id="12" name="Title 11">
            <a:extLst>
              <a:ext uri="{FF2B5EF4-FFF2-40B4-BE49-F238E27FC236}">
                <a16:creationId xmlns:a16="http://schemas.microsoft.com/office/drawing/2014/main" id="{1A7885A2-1FED-1E47-A285-3717AC6B244E}"/>
              </a:ext>
            </a:extLst>
          </p:cNvPr>
          <p:cNvSpPr>
            <a:spLocks noGrp="1"/>
          </p:cNvSpPr>
          <p:nvPr>
            <p:ph type="title"/>
          </p:nvPr>
        </p:nvSpPr>
        <p:spPr/>
        <p:txBody>
          <a:bodyPr/>
          <a:lstStyle/>
          <a:p>
            <a:r>
              <a:rPr lang="en-US" altLang="en-US" dirty="0">
                <a:latin typeface="Arial Narrow" panose="020B0604020202020204" pitchFamily="34" charset="0"/>
              </a:rPr>
              <a:t>What You’re Going to Know or Be Able to Do</a:t>
            </a:r>
            <a:endParaRPr lang="en-US" dirty="0"/>
          </a:p>
        </p:txBody>
      </p:sp>
      <p:sp>
        <p:nvSpPr>
          <p:cNvPr id="13" name="Content Placeholder 12">
            <a:extLst>
              <a:ext uri="{FF2B5EF4-FFF2-40B4-BE49-F238E27FC236}">
                <a16:creationId xmlns:a16="http://schemas.microsoft.com/office/drawing/2014/main" id="{E3116BC0-1D33-654D-AEA9-63D83EACB174}"/>
              </a:ext>
            </a:extLst>
          </p:cNvPr>
          <p:cNvSpPr>
            <a:spLocks noGrp="1"/>
          </p:cNvSpPr>
          <p:nvPr>
            <p:ph idx="1"/>
          </p:nvPr>
        </p:nvSpPr>
        <p:spPr>
          <a:xfrm>
            <a:off x="838200" y="1646238"/>
            <a:ext cx="7543800" cy="4662487"/>
          </a:xfrm>
        </p:spPr>
        <p:txBody>
          <a:bodyPr/>
          <a:lstStyle/>
          <a:p>
            <a:r>
              <a:rPr lang="en-US" b="1" dirty="0"/>
              <a:t>Differentiate</a:t>
            </a:r>
            <a:r>
              <a:rPr lang="en-US" dirty="0"/>
              <a:t> between saving and investing</a:t>
            </a:r>
          </a:p>
          <a:p>
            <a:r>
              <a:rPr lang="en-US" b="1" dirty="0"/>
              <a:t>List</a:t>
            </a:r>
            <a:r>
              <a:rPr lang="en-US" dirty="0"/>
              <a:t> ways to find money to save in your budget and identify strategies that will work for you</a:t>
            </a:r>
          </a:p>
          <a:p>
            <a:r>
              <a:rPr lang="en-US" b="1" dirty="0"/>
              <a:t>Explain</a:t>
            </a:r>
            <a:r>
              <a:rPr lang="en-US" dirty="0"/>
              <a:t> where you can save and where you can invest</a:t>
            </a:r>
          </a:p>
          <a:p>
            <a:r>
              <a:rPr lang="en-US" b="1" dirty="0"/>
              <a:t>Define</a:t>
            </a:r>
            <a:r>
              <a:rPr lang="en-US" dirty="0"/>
              <a:t> key terms about saving and investing</a:t>
            </a:r>
          </a:p>
          <a:p>
            <a:r>
              <a:rPr lang="en-US" b="1" dirty="0"/>
              <a:t>Explain</a:t>
            </a:r>
            <a:r>
              <a:rPr lang="en-US" dirty="0"/>
              <a:t> inflation and the reasons it’s important to understand when saving and investing</a:t>
            </a:r>
          </a:p>
          <a:p>
            <a:r>
              <a:rPr lang="en-US" b="1" dirty="0"/>
              <a:t>Explain</a:t>
            </a:r>
            <a:r>
              <a:rPr lang="en-US" dirty="0"/>
              <a:t> the time value of money and compounding</a:t>
            </a:r>
          </a:p>
          <a:p>
            <a:endParaRPr lang="en-US" dirty="0"/>
          </a:p>
        </p:txBody>
      </p:sp>
      <p:sp>
        <p:nvSpPr>
          <p:cNvPr id="15" name="Slide Number Placeholder 3">
            <a:extLst>
              <a:ext uri="{FF2B5EF4-FFF2-40B4-BE49-F238E27FC236}">
                <a16:creationId xmlns:a16="http://schemas.microsoft.com/office/drawing/2014/main" id="{6B6BBD97-F98D-0F48-BE0A-9B751D2832EB}"/>
              </a:ext>
            </a:extLst>
          </p:cNvPr>
          <p:cNvSpPr>
            <a:spLocks noGrp="1"/>
          </p:cNvSpPr>
          <p:nvPr>
            <p:ph type="sldNum" sz="quarter" idx="10"/>
          </p:nvPr>
        </p:nvSpPr>
        <p:spPr>
          <a:xfrm>
            <a:off x="8610600" y="6356350"/>
            <a:ext cx="2743200" cy="365125"/>
          </a:xfrm>
        </p:spPr>
        <p:txBody>
          <a:bodyPr/>
          <a:lstStyle/>
          <a:p>
            <a:fld id="{1A582F0A-4E05-4C4F-ADF6-220E05476D2F}"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 1">
            <a:extLst>
              <a:ext uri="{FF2B5EF4-FFF2-40B4-BE49-F238E27FC236}">
                <a16:creationId xmlns:a16="http://schemas.microsoft.com/office/drawing/2014/main" id="{E5404DAB-E5B3-4845-A1A2-E972E0CCB5F1}"/>
              </a:ext>
            </a:extLst>
          </p:cNvPr>
          <p:cNvSpPr txBox="1">
            <a:spLocks noChangeArrowheads="1"/>
          </p:cNvSpPr>
          <p:nvPr/>
        </p:nvSpPr>
        <p:spPr bwMode="auto">
          <a:xfrm>
            <a:off x="9883775" y="6480175"/>
            <a:ext cx="6508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solidFill>
                  <a:srgbClr val="9A9A9A"/>
                </a:solidFill>
                <a:cs typeface="Arial" panose="020B0604020202020204" pitchFamily="34" charset="0"/>
              </a:rPr>
              <a:t>3</a:t>
            </a:r>
            <a:endParaRPr lang="en-US" altLang="en-US" sz="900">
              <a:cs typeface="Arial" panose="020B0604020202020204" pitchFamily="34" charset="0"/>
            </a:endParaRPr>
          </a:p>
        </p:txBody>
      </p:sp>
      <p:sp>
        <p:nvSpPr>
          <p:cNvPr id="9" name="Rectangle 8" descr="&quot;&quot;">
            <a:extLst>
              <a:ext uri="{FF2B5EF4-FFF2-40B4-BE49-F238E27FC236}">
                <a16:creationId xmlns:a16="http://schemas.microsoft.com/office/drawing/2014/main" id="{8285F429-2D97-4C4E-AB73-6DD7BB72EEC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itle 1">
            <a:extLst>
              <a:ext uri="{FF2B5EF4-FFF2-40B4-BE49-F238E27FC236}">
                <a16:creationId xmlns:a16="http://schemas.microsoft.com/office/drawing/2014/main" id="{420E1C79-3A4B-434F-B4C5-346C0BAF5B15}"/>
              </a:ext>
            </a:extLst>
          </p:cNvPr>
          <p:cNvSpPr txBox="1">
            <a:spLocks/>
          </p:cNvSpPr>
          <p:nvPr/>
        </p:nvSpPr>
        <p:spPr>
          <a:xfrm>
            <a:off x="0" y="2120900"/>
            <a:ext cx="12172950" cy="1389063"/>
          </a:xfrm>
          <a:prstGeom prst="rect">
            <a:avLst/>
          </a:prstGeom>
          <a:ln>
            <a:noFill/>
          </a:ln>
        </p:spPr>
        <p:txBody>
          <a:bodyPr lIns="457200" rIns="457200" anchor="ctr"/>
          <a:lstStyle/>
          <a:p>
            <a:pPr algn="ctr" defTabSz="685800" eaLnBrk="1" fontAlgn="auto" hangingPunct="1">
              <a:lnSpc>
                <a:spcPct val="87000"/>
              </a:lnSpc>
              <a:spcAft>
                <a:spcPts val="0"/>
              </a:spcAft>
              <a:defRPr/>
            </a:pPr>
            <a:r>
              <a:rPr lang="en-US" sz="4000" b="1" kern="2200" spc="30" dirty="0">
                <a:solidFill>
                  <a:schemeClr val="accent2"/>
                </a:solidFill>
                <a:latin typeface="+mj-lt"/>
                <a:ea typeface="+mj-ea"/>
                <a:cs typeface="+mj-cs"/>
              </a:rPr>
              <a:t>Introductions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6EC9-EA3E-094F-9EAA-C572B8DE6C0E}"/>
              </a:ext>
            </a:extLst>
          </p:cNvPr>
          <p:cNvSpPr>
            <a:spLocks noGrp="1"/>
          </p:cNvSpPr>
          <p:nvPr>
            <p:ph type="title"/>
          </p:nvPr>
        </p:nvSpPr>
        <p:spPr/>
        <p:txBody>
          <a:bodyPr/>
          <a:lstStyle/>
          <a:p>
            <a:r>
              <a:rPr lang="en-US" dirty="0"/>
              <a:t>Icebreaker</a:t>
            </a:r>
          </a:p>
        </p:txBody>
      </p:sp>
      <p:sp>
        <p:nvSpPr>
          <p:cNvPr id="6" name="Content Placeholder 5">
            <a:extLst>
              <a:ext uri="{FF2B5EF4-FFF2-40B4-BE49-F238E27FC236}">
                <a16:creationId xmlns:a16="http://schemas.microsoft.com/office/drawing/2014/main" id="{93238623-F8DB-654C-8F35-BF4F935006E7}"/>
              </a:ext>
            </a:extLst>
          </p:cNvPr>
          <p:cNvSpPr>
            <a:spLocks noGrp="1"/>
          </p:cNvSpPr>
          <p:nvPr>
            <p:ph idx="1"/>
          </p:nvPr>
        </p:nvSpPr>
        <p:spPr/>
        <p:txBody>
          <a:bodyPr/>
          <a:lstStyle/>
          <a:p>
            <a:r>
              <a:rPr lang="en-US" dirty="0"/>
              <a:t>What are your ideas on a tool to create a budget?</a:t>
            </a:r>
          </a:p>
          <a:p>
            <a:r>
              <a:rPr lang="en-US" dirty="0"/>
              <a:t>What are your thoughts about saving money?</a:t>
            </a:r>
          </a:p>
          <a:p>
            <a:endParaRPr lang="en-US" dirty="0"/>
          </a:p>
        </p:txBody>
      </p:sp>
      <p:sp>
        <p:nvSpPr>
          <p:cNvPr id="5" name="Slide Number Placeholder 4">
            <a:extLst>
              <a:ext uri="{FF2B5EF4-FFF2-40B4-BE49-F238E27FC236}">
                <a16:creationId xmlns:a16="http://schemas.microsoft.com/office/drawing/2014/main" id="{44834D27-04A4-5B45-A827-FC0582BBDDEF}"/>
              </a:ext>
            </a:extLst>
          </p:cNvPr>
          <p:cNvSpPr>
            <a:spLocks noGrp="1"/>
          </p:cNvSpPr>
          <p:nvPr>
            <p:ph type="sldNum" sz="quarter" idx="10"/>
          </p:nvPr>
        </p:nvSpPr>
        <p:spPr/>
        <p:txBody>
          <a:bodyPr/>
          <a:lstStyle/>
          <a:p>
            <a:fld id="{2869D2D3-10E7-6C43-AF2D-6501F1C76999}" type="slidenum">
              <a:rPr lang="en-US" altLang="en-US" smtClean="0"/>
              <a:pPr/>
              <a:t>4</a:t>
            </a:fld>
            <a:endParaRPr lang="en-US" altLang="en-US"/>
          </a:p>
        </p:txBody>
      </p:sp>
      <p:pic>
        <p:nvPicPr>
          <p:cNvPr id="7" name="Picture 2" descr="Budget - Wooden Tile Images">
            <a:extLst>
              <a:ext uri="{FF2B5EF4-FFF2-40B4-BE49-F238E27FC236}">
                <a16:creationId xmlns:a16="http://schemas.microsoft.com/office/drawing/2014/main" id="{7339D077-8552-A64F-887B-3EF700A7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733800"/>
            <a:ext cx="42259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23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9586-8CC6-6B47-8700-E303EC34E00A}"/>
              </a:ext>
            </a:extLst>
          </p:cNvPr>
          <p:cNvSpPr>
            <a:spLocks noGrp="1"/>
          </p:cNvSpPr>
          <p:nvPr>
            <p:ph type="title"/>
          </p:nvPr>
        </p:nvSpPr>
        <p:spPr/>
        <p:txBody>
          <a:bodyPr/>
          <a:lstStyle/>
          <a:p>
            <a:r>
              <a:rPr lang="en-US" dirty="0"/>
              <a:t>Saving vs. Investing</a:t>
            </a:r>
          </a:p>
        </p:txBody>
      </p:sp>
      <p:sp>
        <p:nvSpPr>
          <p:cNvPr id="5" name="Slide Number Placeholder 4">
            <a:extLst>
              <a:ext uri="{FF2B5EF4-FFF2-40B4-BE49-F238E27FC236}">
                <a16:creationId xmlns:a16="http://schemas.microsoft.com/office/drawing/2014/main" id="{108BCAFB-7FE3-9545-B7FE-2C3CDFE5F5EA}"/>
              </a:ext>
            </a:extLst>
          </p:cNvPr>
          <p:cNvSpPr>
            <a:spLocks noGrp="1"/>
          </p:cNvSpPr>
          <p:nvPr>
            <p:ph type="sldNum" sz="quarter" idx="10"/>
          </p:nvPr>
        </p:nvSpPr>
        <p:spPr/>
        <p:txBody>
          <a:bodyPr/>
          <a:lstStyle/>
          <a:p>
            <a:fld id="{2869D2D3-10E7-6C43-AF2D-6501F1C76999}" type="slidenum">
              <a:rPr lang="en-US" altLang="en-US" smtClean="0"/>
              <a:pPr/>
              <a:t>5</a:t>
            </a:fld>
            <a:endParaRPr lang="en-US" altLang="en-US"/>
          </a:p>
        </p:txBody>
      </p:sp>
      <p:sp>
        <p:nvSpPr>
          <p:cNvPr id="6" name="Content Placeholder 11">
            <a:extLst>
              <a:ext uri="{FF2B5EF4-FFF2-40B4-BE49-F238E27FC236}">
                <a16:creationId xmlns:a16="http://schemas.microsoft.com/office/drawing/2014/main" id="{6C59618C-15A7-1446-866C-3C255A164A7A}"/>
              </a:ext>
            </a:extLst>
          </p:cNvPr>
          <p:cNvSpPr>
            <a:spLocks noGrp="1"/>
          </p:cNvSpPr>
          <p:nvPr>
            <p:ph sz="half" idx="1"/>
          </p:nvPr>
        </p:nvSpPr>
        <p:spPr>
          <a:xfrm>
            <a:off x="838200" y="1646238"/>
            <a:ext cx="5181600" cy="4662487"/>
          </a:xfrm>
        </p:spPr>
        <p:txBody>
          <a:bodyPr/>
          <a:lstStyle/>
          <a:p>
            <a:pPr marL="0" indent="0">
              <a:buNone/>
            </a:pPr>
            <a:r>
              <a:rPr lang="en-US" altLang="en-US" b="1" dirty="0"/>
              <a:t>What is saving?</a:t>
            </a:r>
            <a:endParaRPr lang="en-US" b="1" dirty="0"/>
          </a:p>
          <a:p>
            <a:r>
              <a:rPr lang="en-US" dirty="0"/>
              <a:t>Saving is setting aside money, holding onto it. </a:t>
            </a:r>
          </a:p>
          <a:p>
            <a:r>
              <a:rPr lang="en-US" dirty="0"/>
              <a:t>It can be for short-term use or longer-term use.</a:t>
            </a:r>
          </a:p>
          <a:p>
            <a:endParaRPr lang="en-US" dirty="0"/>
          </a:p>
          <a:p>
            <a:endParaRPr lang="en-US" dirty="0"/>
          </a:p>
        </p:txBody>
      </p:sp>
      <p:sp>
        <p:nvSpPr>
          <p:cNvPr id="7" name="Content Placeholder 24">
            <a:extLst>
              <a:ext uri="{FF2B5EF4-FFF2-40B4-BE49-F238E27FC236}">
                <a16:creationId xmlns:a16="http://schemas.microsoft.com/office/drawing/2014/main" id="{3ED94141-32B6-BA4B-8772-5096D5DECD35}"/>
              </a:ext>
            </a:extLst>
          </p:cNvPr>
          <p:cNvSpPr>
            <a:spLocks noGrp="1"/>
          </p:cNvSpPr>
          <p:nvPr>
            <p:ph sz="half" idx="2"/>
          </p:nvPr>
        </p:nvSpPr>
        <p:spPr>
          <a:xfrm>
            <a:off x="6172200" y="1646238"/>
            <a:ext cx="5181600" cy="4662487"/>
          </a:xfrm>
        </p:spPr>
        <p:txBody>
          <a:bodyPr/>
          <a:lstStyle/>
          <a:p>
            <a:pPr marL="0" indent="0">
              <a:buNone/>
            </a:pPr>
            <a:r>
              <a:rPr lang="en-US" b="1" dirty="0"/>
              <a:t>What is investing?</a:t>
            </a:r>
          </a:p>
          <a:p>
            <a:r>
              <a:rPr lang="en-US" dirty="0"/>
              <a:t>Investing is putting money into an asset with the expectation of achieving a profit.</a:t>
            </a:r>
          </a:p>
          <a:p>
            <a:r>
              <a:rPr lang="en-US" dirty="0"/>
              <a:t>It is usually for long-term future use.</a:t>
            </a:r>
          </a:p>
          <a:p>
            <a:endParaRPr lang="en-US" dirty="0"/>
          </a:p>
        </p:txBody>
      </p:sp>
      <p:pic>
        <p:nvPicPr>
          <p:cNvPr id="8" name="Picture 2" descr="India Bank Crisis: You could lose a large chunk of your deposits ...">
            <a:extLst>
              <a:ext uri="{FF2B5EF4-FFF2-40B4-BE49-F238E27FC236}">
                <a16:creationId xmlns:a16="http://schemas.microsoft.com/office/drawing/2014/main" id="{2EF3A55E-E4EC-5847-9DC4-21ED0D731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958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Stock Investing - Handwriting image">
            <a:extLst>
              <a:ext uri="{FF2B5EF4-FFF2-40B4-BE49-F238E27FC236}">
                <a16:creationId xmlns:a16="http://schemas.microsoft.com/office/drawing/2014/main" id="{A8E68C10-84B6-E741-BD50-A356333ED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724400"/>
            <a:ext cx="2133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1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bject 9">
            <a:extLst>
              <a:ext uri="{FF2B5EF4-FFF2-40B4-BE49-F238E27FC236}">
                <a16:creationId xmlns:a16="http://schemas.microsoft.com/office/drawing/2014/main" id="{9EA40A6A-E768-9B48-921B-BEA7371FB6CF}"/>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 name="Title 1">
            <a:extLst>
              <a:ext uri="{FF2B5EF4-FFF2-40B4-BE49-F238E27FC236}">
                <a16:creationId xmlns:a16="http://schemas.microsoft.com/office/drawing/2014/main" id="{B183D2B1-5C2B-AC40-A0DA-B2277123C75B}"/>
              </a:ext>
            </a:extLst>
          </p:cNvPr>
          <p:cNvSpPr>
            <a:spLocks noGrp="1"/>
          </p:cNvSpPr>
          <p:nvPr>
            <p:ph type="title"/>
          </p:nvPr>
        </p:nvSpPr>
        <p:spPr>
          <a:xfrm>
            <a:off x="838200" y="495300"/>
            <a:ext cx="10515600" cy="865188"/>
          </a:xfrm>
        </p:spPr>
        <p:txBody>
          <a:bodyPr/>
          <a:lstStyle/>
          <a:p>
            <a:r>
              <a:rPr lang="en-US" dirty="0"/>
              <a:t>Saving vs. Investing</a:t>
            </a:r>
          </a:p>
        </p:txBody>
      </p:sp>
      <p:sp>
        <p:nvSpPr>
          <p:cNvPr id="5" name="Content Placeholder 4">
            <a:extLst>
              <a:ext uri="{FF2B5EF4-FFF2-40B4-BE49-F238E27FC236}">
                <a16:creationId xmlns:a16="http://schemas.microsoft.com/office/drawing/2014/main" id="{B4F612F4-37A1-2449-BD77-AB089882D339}"/>
              </a:ext>
            </a:extLst>
          </p:cNvPr>
          <p:cNvSpPr>
            <a:spLocks noGrp="1"/>
          </p:cNvSpPr>
          <p:nvPr>
            <p:ph sz="half" idx="2"/>
          </p:nvPr>
        </p:nvSpPr>
        <p:spPr>
          <a:xfrm>
            <a:off x="6172200" y="1646238"/>
            <a:ext cx="5181600" cy="4662487"/>
          </a:xfrm>
        </p:spPr>
        <p:txBody>
          <a:bodyPr/>
          <a:lstStyle/>
          <a:p>
            <a:pPr marL="0" indent="0">
              <a:buNone/>
            </a:pPr>
            <a:r>
              <a:rPr lang="en-US" altLang="en-US" b="1" dirty="0"/>
              <a:t>Investing</a:t>
            </a:r>
          </a:p>
          <a:p>
            <a:r>
              <a:rPr lang="en-US" altLang="en-US" dirty="0"/>
              <a:t>Usually has a minimum amount to start</a:t>
            </a:r>
          </a:p>
          <a:p>
            <a:r>
              <a:rPr lang="en-US" altLang="en-US" dirty="0"/>
              <a:t>No guarantees = risk</a:t>
            </a:r>
          </a:p>
          <a:p>
            <a:r>
              <a:rPr lang="en-US" altLang="en-US" dirty="0"/>
              <a:t>Higher rates of return on average</a:t>
            </a:r>
          </a:p>
          <a:p>
            <a:r>
              <a:rPr lang="en-US" altLang="en-US" dirty="0"/>
              <a:t>Can access the money but takes longer </a:t>
            </a:r>
            <a:endParaRPr lang="en-US" dirty="0"/>
          </a:p>
          <a:p>
            <a:endParaRPr lang="en-US" dirty="0"/>
          </a:p>
          <a:p>
            <a:endParaRPr lang="en-US" dirty="0"/>
          </a:p>
        </p:txBody>
      </p:sp>
      <p:sp>
        <p:nvSpPr>
          <p:cNvPr id="14" name="Slide Number Placeholder 3">
            <a:extLst>
              <a:ext uri="{FF2B5EF4-FFF2-40B4-BE49-F238E27FC236}">
                <a16:creationId xmlns:a16="http://schemas.microsoft.com/office/drawing/2014/main" id="{490D9975-A75F-9B42-827F-F65A86EC386F}"/>
              </a:ext>
            </a:extLst>
          </p:cNvPr>
          <p:cNvSpPr>
            <a:spLocks noGrp="1"/>
          </p:cNvSpPr>
          <p:nvPr>
            <p:ph type="sldNum" sz="quarter" idx="10"/>
          </p:nvPr>
        </p:nvSpPr>
        <p:spPr>
          <a:xfrm>
            <a:off x="8610600" y="6356350"/>
            <a:ext cx="2743200" cy="365125"/>
          </a:xfrm>
        </p:spPr>
        <p:txBody>
          <a:bodyPr/>
          <a:lstStyle/>
          <a:p>
            <a:fld id="{1A582F0A-4E05-4C4F-ADF6-220E05476D2F}" type="slidenum">
              <a:rPr lang="en-US" altLang="en-US" smtClean="0"/>
              <a:pPr/>
              <a:t>6</a:t>
            </a:fld>
            <a:endParaRPr lang="en-US" altLang="en-US" dirty="0"/>
          </a:p>
        </p:txBody>
      </p:sp>
      <p:sp>
        <p:nvSpPr>
          <p:cNvPr id="3" name="Content Placeholder 2">
            <a:extLst>
              <a:ext uri="{FF2B5EF4-FFF2-40B4-BE49-F238E27FC236}">
                <a16:creationId xmlns:a16="http://schemas.microsoft.com/office/drawing/2014/main" id="{524331EC-E3A7-7D46-8D33-3EB6E6E36A88}"/>
              </a:ext>
            </a:extLst>
          </p:cNvPr>
          <p:cNvSpPr>
            <a:spLocks noGrp="1"/>
          </p:cNvSpPr>
          <p:nvPr>
            <p:ph sz="half" idx="1"/>
          </p:nvPr>
        </p:nvSpPr>
        <p:spPr>
          <a:xfrm>
            <a:off x="838200" y="1646238"/>
            <a:ext cx="5181600" cy="4662487"/>
          </a:xfrm>
        </p:spPr>
        <p:txBody>
          <a:bodyPr/>
          <a:lstStyle/>
          <a:p>
            <a:pPr marL="0" indent="0">
              <a:buNone/>
            </a:pPr>
            <a:r>
              <a:rPr lang="en-US" altLang="en-US" b="1" dirty="0"/>
              <a:t>Saving</a:t>
            </a:r>
          </a:p>
          <a:p>
            <a:r>
              <a:rPr lang="en-US" altLang="en-US" dirty="0"/>
              <a:t>Can be as little as a penny</a:t>
            </a:r>
          </a:p>
          <a:p>
            <a:r>
              <a:rPr lang="en-US" altLang="en-US" dirty="0"/>
              <a:t>Savings accounts are insured </a:t>
            </a:r>
            <a:br>
              <a:rPr lang="en-US" altLang="en-US" dirty="0"/>
            </a:br>
            <a:r>
              <a:rPr lang="en-US" altLang="en-US" dirty="0"/>
              <a:t>= minimum risk</a:t>
            </a:r>
          </a:p>
          <a:p>
            <a:r>
              <a:rPr lang="en-US" altLang="en-US" dirty="0"/>
              <a:t>Low interest rates</a:t>
            </a:r>
          </a:p>
          <a:p>
            <a:r>
              <a:rPr lang="en-US" altLang="en-US" dirty="0"/>
              <a:t>Can withdraw from savings </a:t>
            </a:r>
            <a:br>
              <a:rPr lang="en-US" altLang="en-US" dirty="0"/>
            </a:br>
            <a:r>
              <a:rPr lang="en-US" altLang="en-US" dirty="0"/>
              <a:t>account easily</a:t>
            </a:r>
          </a:p>
          <a:p>
            <a:endParaRPr lang="en-US" alt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4D0AFF-0F74-1C42-9F9A-EFA52BC7AA6F}"/>
              </a:ext>
            </a:extLst>
          </p:cNvPr>
          <p:cNvSpPr>
            <a:spLocks noGrp="1"/>
          </p:cNvSpPr>
          <p:nvPr>
            <p:ph type="title"/>
          </p:nvPr>
        </p:nvSpPr>
        <p:spPr>
          <a:xfrm>
            <a:off x="838200" y="495300"/>
            <a:ext cx="10515600" cy="865188"/>
          </a:xfrm>
        </p:spPr>
        <p:txBody>
          <a:bodyPr/>
          <a:lstStyle/>
          <a:p>
            <a:r>
              <a:rPr lang="en-US" dirty="0"/>
              <a:t>Saving vs. Investing</a:t>
            </a:r>
          </a:p>
        </p:txBody>
      </p:sp>
      <p:sp>
        <p:nvSpPr>
          <p:cNvPr id="11" name="Content Placeholder 10">
            <a:extLst>
              <a:ext uri="{FF2B5EF4-FFF2-40B4-BE49-F238E27FC236}">
                <a16:creationId xmlns:a16="http://schemas.microsoft.com/office/drawing/2014/main" id="{34C7318D-5B37-5340-8751-75ECFC2EA9D4}"/>
              </a:ext>
            </a:extLst>
          </p:cNvPr>
          <p:cNvSpPr>
            <a:spLocks noGrp="1"/>
          </p:cNvSpPr>
          <p:nvPr>
            <p:ph sz="half" idx="1"/>
          </p:nvPr>
        </p:nvSpPr>
        <p:spPr>
          <a:xfrm>
            <a:off x="838200" y="1645920"/>
            <a:ext cx="5181600" cy="4663439"/>
          </a:xfrm>
        </p:spPr>
        <p:txBody>
          <a:bodyPr/>
          <a:lstStyle/>
          <a:p>
            <a:pPr marL="0" indent="0">
              <a:buNone/>
            </a:pPr>
            <a:r>
              <a:rPr lang="en-US" b="1" dirty="0"/>
              <a:t>Saving — Insured</a:t>
            </a:r>
          </a:p>
          <a:p>
            <a:r>
              <a:rPr lang="en-US" dirty="0"/>
              <a:t> Savings Accounts</a:t>
            </a:r>
          </a:p>
          <a:p>
            <a:r>
              <a:rPr lang="en-US" dirty="0"/>
              <a:t> CDs</a:t>
            </a:r>
          </a:p>
          <a:p>
            <a:r>
              <a:rPr lang="en-US" dirty="0"/>
              <a:t> Money Market Accounts</a:t>
            </a:r>
          </a:p>
          <a:p>
            <a:endParaRPr lang="en-US" dirty="0"/>
          </a:p>
        </p:txBody>
      </p:sp>
      <p:sp>
        <p:nvSpPr>
          <p:cNvPr id="12" name="Content Placeholder 11">
            <a:extLst>
              <a:ext uri="{FF2B5EF4-FFF2-40B4-BE49-F238E27FC236}">
                <a16:creationId xmlns:a16="http://schemas.microsoft.com/office/drawing/2014/main" id="{29704185-6A65-5043-BD84-21384ADCDD04}"/>
              </a:ext>
            </a:extLst>
          </p:cNvPr>
          <p:cNvSpPr>
            <a:spLocks noGrp="1"/>
          </p:cNvSpPr>
          <p:nvPr>
            <p:ph sz="half" idx="2"/>
          </p:nvPr>
        </p:nvSpPr>
        <p:spPr>
          <a:xfrm>
            <a:off x="6172200" y="1645920"/>
            <a:ext cx="5181600" cy="4663439"/>
          </a:xfrm>
        </p:spPr>
        <p:txBody>
          <a:bodyPr/>
          <a:lstStyle/>
          <a:p>
            <a:pPr marL="0" indent="0">
              <a:buNone/>
            </a:pPr>
            <a:r>
              <a:rPr lang="en-US" b="1" dirty="0"/>
              <a:t>Investing — Not Insured</a:t>
            </a:r>
          </a:p>
          <a:p>
            <a:r>
              <a:rPr lang="en-US" dirty="0"/>
              <a:t> Stocks</a:t>
            </a:r>
          </a:p>
          <a:p>
            <a:r>
              <a:rPr lang="en-US" dirty="0"/>
              <a:t> Bonds</a:t>
            </a:r>
          </a:p>
          <a:p>
            <a:r>
              <a:rPr lang="en-US" dirty="0"/>
              <a:t> Mutual Funds</a:t>
            </a:r>
          </a:p>
          <a:p>
            <a:r>
              <a:rPr lang="en-US" dirty="0"/>
              <a:t> IRA/Retirement Funds</a:t>
            </a:r>
          </a:p>
          <a:p>
            <a:endParaRPr lang="en-US" dirty="0"/>
          </a:p>
        </p:txBody>
      </p:sp>
      <p:sp>
        <p:nvSpPr>
          <p:cNvPr id="5" name="Slide Number Placeholder 4">
            <a:extLst>
              <a:ext uri="{FF2B5EF4-FFF2-40B4-BE49-F238E27FC236}">
                <a16:creationId xmlns:a16="http://schemas.microsoft.com/office/drawing/2014/main" id="{5981B7A6-E01A-3F49-8966-CA60CD8F6D9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7</a:t>
            </a:fld>
            <a:endParaRPr lang="en-US" altLang="en-US"/>
          </a:p>
        </p:txBody>
      </p:sp>
      <p:pic>
        <p:nvPicPr>
          <p:cNvPr id="13" name="Picture 2" descr="Royalty-Free photo: Selective focus photography of silver-colored coins  with plants | PickPik">
            <a:extLst>
              <a:ext uri="{FF2B5EF4-FFF2-40B4-BE49-F238E27FC236}">
                <a16:creationId xmlns:a16="http://schemas.microsoft.com/office/drawing/2014/main" id="{FC123732-6A79-0546-AADF-BA31EEB8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406900"/>
            <a:ext cx="3784600" cy="2146300"/>
          </a:xfrm>
          <a:prstGeom prst="rect">
            <a:avLst/>
          </a:prstGeom>
          <a:noFill/>
          <a:ln w="476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Down Arrow 13">
            <a:extLst>
              <a:ext uri="{FF2B5EF4-FFF2-40B4-BE49-F238E27FC236}">
                <a16:creationId xmlns:a16="http://schemas.microsoft.com/office/drawing/2014/main" id="{9372FBE9-C1FB-4C49-B62A-9149AB05384D}"/>
              </a:ext>
            </a:extLst>
          </p:cNvPr>
          <p:cNvSpPr/>
          <p:nvPr/>
        </p:nvSpPr>
        <p:spPr>
          <a:xfrm rot="16200000">
            <a:off x="2983706" y="5309394"/>
            <a:ext cx="468313" cy="949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Down Arrow 14">
            <a:extLst>
              <a:ext uri="{FF2B5EF4-FFF2-40B4-BE49-F238E27FC236}">
                <a16:creationId xmlns:a16="http://schemas.microsoft.com/office/drawing/2014/main" id="{AFE7164D-4387-4B44-B5B5-E1A22F070288}"/>
              </a:ext>
            </a:extLst>
          </p:cNvPr>
          <p:cNvSpPr/>
          <p:nvPr/>
        </p:nvSpPr>
        <p:spPr>
          <a:xfrm rot="5400000">
            <a:off x="7943056" y="4312444"/>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09365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object 13">
            <a:extLst>
              <a:ext uri="{FF2B5EF4-FFF2-40B4-BE49-F238E27FC236}">
                <a16:creationId xmlns:a16="http://schemas.microsoft.com/office/drawing/2014/main" id="{9BBEE0E4-BFD0-CF44-B3B8-460536C130BB}"/>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66566" name="Picture 2" descr="Savings | Savings We have made this image available for anyo… | Flickr">
            <a:extLst>
              <a:ext uri="{FF2B5EF4-FFF2-40B4-BE49-F238E27FC236}">
                <a16:creationId xmlns:a16="http://schemas.microsoft.com/office/drawing/2014/main" id="{617D4075-43F7-1142-A291-07DB28C55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0"/>
            <a:ext cx="2895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a:extLst>
              <a:ext uri="{FF2B5EF4-FFF2-40B4-BE49-F238E27FC236}">
                <a16:creationId xmlns:a16="http://schemas.microsoft.com/office/drawing/2014/main" id="{DD4EA025-E47B-6345-AD78-2C4D94AE2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114800"/>
            <a:ext cx="28956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EC202B18-6C33-3846-933C-BE94EE65D7F3}"/>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Saving</a:t>
            </a:r>
            <a:endParaRPr lang="en-US" dirty="0"/>
          </a:p>
        </p:txBody>
      </p:sp>
      <p:sp>
        <p:nvSpPr>
          <p:cNvPr id="4" name="Content Placeholder 3">
            <a:extLst>
              <a:ext uri="{FF2B5EF4-FFF2-40B4-BE49-F238E27FC236}">
                <a16:creationId xmlns:a16="http://schemas.microsoft.com/office/drawing/2014/main" id="{A99AFCD9-AFCC-3748-B207-9D05D4881E84}"/>
              </a:ext>
            </a:extLst>
          </p:cNvPr>
          <p:cNvSpPr>
            <a:spLocks noGrp="1"/>
          </p:cNvSpPr>
          <p:nvPr>
            <p:ph sz="half" idx="1"/>
          </p:nvPr>
        </p:nvSpPr>
        <p:spPr>
          <a:xfrm>
            <a:off x="838200" y="1645920"/>
            <a:ext cx="5181600" cy="4663439"/>
          </a:xfrm>
        </p:spPr>
        <p:txBody>
          <a:bodyPr/>
          <a:lstStyle/>
          <a:p>
            <a:pPr marL="0" indent="0">
              <a:buNone/>
            </a:pPr>
            <a:r>
              <a:rPr lang="en-US" b="1" dirty="0"/>
              <a:t>Saving — where?</a:t>
            </a:r>
          </a:p>
          <a:p>
            <a:r>
              <a:rPr lang="en-US" dirty="0"/>
              <a:t>Savings jar at home</a:t>
            </a:r>
          </a:p>
          <a:p>
            <a:r>
              <a:rPr lang="en-US" dirty="0"/>
              <a:t>Prepaid card </a:t>
            </a:r>
          </a:p>
          <a:p>
            <a:r>
              <a:rPr lang="en-US" dirty="0"/>
              <a:t>Savings account</a:t>
            </a:r>
          </a:p>
          <a:p>
            <a:r>
              <a:rPr lang="en-US" dirty="0"/>
              <a:t>Certificate of Deposit</a:t>
            </a:r>
          </a:p>
          <a:p>
            <a:r>
              <a:rPr lang="en-US" dirty="0"/>
              <a:t>Money Market Funds</a:t>
            </a:r>
          </a:p>
          <a:p>
            <a:endParaRPr lang="en-US" dirty="0"/>
          </a:p>
        </p:txBody>
      </p:sp>
      <p:sp>
        <p:nvSpPr>
          <p:cNvPr id="17" name="Slide Number Placeholder 4">
            <a:extLst>
              <a:ext uri="{FF2B5EF4-FFF2-40B4-BE49-F238E27FC236}">
                <a16:creationId xmlns:a16="http://schemas.microsoft.com/office/drawing/2014/main" id="{4185CD8E-3A4D-294A-9BB3-5FF9CAA0FCA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CE0E571-B0D9-5848-A9E7-A48AA011198E}"/>
              </a:ext>
            </a:extLst>
          </p:cNvPr>
          <p:cNvSpPr>
            <a:spLocks noChangeArrowheads="1"/>
          </p:cNvSpPr>
          <p:nvPr/>
        </p:nvSpPr>
        <p:spPr bwMode="auto">
          <a:xfrm>
            <a:off x="2667000" y="5257800"/>
            <a:ext cx="3352800" cy="762000"/>
          </a:xfrm>
          <a:prstGeom prst="rect">
            <a:avLst/>
          </a:prstGeom>
          <a:noFill/>
          <a:ln w="25400">
            <a:no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3" name="text 1">
            <a:extLst>
              <a:ext uri="{FF2B5EF4-FFF2-40B4-BE49-F238E27FC236}">
                <a16:creationId xmlns:a16="http://schemas.microsoft.com/office/drawing/2014/main" id="{F7C6E3EE-E099-D74A-B5E2-DAB751A47A7A}"/>
              </a:ext>
            </a:extLst>
          </p:cNvPr>
          <p:cNvSpPr txBox="1"/>
          <p:nvPr/>
        </p:nvSpPr>
        <p:spPr>
          <a:xfrm>
            <a:off x="3866356" y="5029200"/>
            <a:ext cx="4459288" cy="838200"/>
          </a:xfrm>
          <a:prstGeom prst="rect">
            <a:avLst/>
          </a:prstGeom>
        </p:spPr>
        <p:txBody>
          <a:bodyP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Aft>
                <a:spcPts val="600"/>
              </a:spcAft>
            </a:pPr>
            <a:endParaRPr lang="en-US" altLang="en-US" sz="2800" b="1" dirty="0">
              <a:solidFill>
                <a:srgbClr val="000000"/>
              </a:solidFill>
              <a:latin typeface="+mn-lt"/>
            </a:endParaRPr>
          </a:p>
          <a:p>
            <a:pPr eaLnBrk="1" hangingPunct="1">
              <a:lnSpc>
                <a:spcPct val="80000"/>
              </a:lnSpc>
              <a:spcAft>
                <a:spcPts val="600"/>
              </a:spcAft>
            </a:pPr>
            <a:r>
              <a:rPr lang="en-US" altLang="en-US" sz="2200" dirty="0">
                <a:solidFill>
                  <a:srgbClr val="5A5284"/>
                </a:solidFill>
                <a:latin typeface="+mn-lt"/>
                <a:hlinkClick r:id="rId3"/>
              </a:rPr>
              <a:t>Stock, Bonds, Funds Video</a:t>
            </a:r>
            <a:endParaRPr lang="en-US" altLang="en-US" sz="2200" dirty="0">
              <a:solidFill>
                <a:srgbClr val="5A5284"/>
              </a:solidFill>
              <a:latin typeface="+mn-lt"/>
            </a:endParaRPr>
          </a:p>
        </p:txBody>
      </p:sp>
      <p:sp>
        <p:nvSpPr>
          <p:cNvPr id="68612" name="object 9">
            <a:extLst>
              <a:ext uri="{FF2B5EF4-FFF2-40B4-BE49-F238E27FC236}">
                <a16:creationId xmlns:a16="http://schemas.microsoft.com/office/drawing/2014/main" id="{86A01C56-7382-E644-830C-133DFC84CA5A}"/>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 name="TextBox 21">
            <a:extLst>
              <a:ext uri="{FF2B5EF4-FFF2-40B4-BE49-F238E27FC236}">
                <a16:creationId xmlns:a16="http://schemas.microsoft.com/office/drawing/2014/main" id="{FD407988-313C-B44F-8C33-FD6037B591E7}"/>
              </a:ext>
            </a:extLst>
          </p:cNvPr>
          <p:cNvSpPr txBox="1"/>
          <p:nvPr/>
        </p:nvSpPr>
        <p:spPr>
          <a:xfrm>
            <a:off x="2514600" y="1752600"/>
            <a:ext cx="8991600" cy="2976563"/>
          </a:xfrm>
          <a:prstGeom prst="rect">
            <a:avLst/>
          </a:prstGeom>
          <a:noFill/>
          <a:ln w="6350">
            <a:noFill/>
          </a:ln>
        </p:spPr>
        <p:txBody>
          <a:bodyPr>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1800" b="1" dirty="0">
                <a:solidFill>
                  <a:srgbClr val="595959"/>
                </a:solidFill>
              </a:rPr>
              <a:t>FOUNDATION FOR SAVING AND INVESTING</a:t>
            </a:r>
            <a:br>
              <a:rPr lang="en-US" altLang="en-US" sz="1800" b="1" dirty="0">
                <a:solidFill>
                  <a:srgbClr val="595959"/>
                </a:solidFill>
              </a:rPr>
            </a:br>
            <a:endParaRPr lang="en-US" altLang="en-US" sz="1800" b="1" dirty="0">
              <a:solidFill>
                <a:srgbClr val="595959"/>
              </a:solidFill>
            </a:endParaRPr>
          </a:p>
          <a:p>
            <a:pPr>
              <a:lnSpc>
                <a:spcPct val="95000"/>
              </a:lnSpc>
              <a:spcBef>
                <a:spcPts val="800"/>
              </a:spcBef>
              <a:buClr>
                <a:schemeClr val="accent2"/>
              </a:buClr>
            </a:pPr>
            <a:r>
              <a:rPr lang="en-US" altLang="en-US" sz="1800" dirty="0">
                <a:solidFill>
                  <a:srgbClr val="595959"/>
                </a:solidFill>
              </a:rPr>
              <a:t>Before putting your money in a savings or investment vehicle, answer these questions:</a:t>
            </a:r>
            <a:br>
              <a:rPr lang="en-US" altLang="en-US" sz="1800" dirty="0">
                <a:solidFill>
                  <a:srgbClr val="595959"/>
                </a:solidFill>
              </a:rPr>
            </a:br>
            <a:endParaRPr lang="en-US" altLang="en-US" sz="1800" dirty="0">
              <a:solidFill>
                <a:srgbClr val="595959"/>
              </a:solidFill>
            </a:endParaRPr>
          </a:p>
          <a:p>
            <a:pPr>
              <a:lnSpc>
                <a:spcPct val="95000"/>
              </a:lnSpc>
              <a:spcBef>
                <a:spcPts val="800"/>
              </a:spcBef>
              <a:buClr>
                <a:schemeClr val="accent2"/>
              </a:buClr>
              <a:buFont typeface="Wingdings" pitchFamily="2" charset="2"/>
              <a:buAutoNum type="arabicPlain"/>
            </a:pPr>
            <a:r>
              <a:rPr lang="en-US" altLang="en-US" sz="1800" dirty="0">
                <a:solidFill>
                  <a:srgbClr val="595959"/>
                </a:solidFill>
              </a:rPr>
              <a:t>What are you investing for and how much do you need? This is your </a:t>
            </a:r>
            <a:r>
              <a:rPr lang="en-US" altLang="en-US" sz="1800" b="1" dirty="0">
                <a:solidFill>
                  <a:srgbClr val="595959"/>
                </a:solidFill>
              </a:rPr>
              <a:t>goal.</a:t>
            </a:r>
          </a:p>
          <a:p>
            <a:pPr>
              <a:lnSpc>
                <a:spcPct val="95000"/>
              </a:lnSpc>
              <a:spcBef>
                <a:spcPts val="800"/>
              </a:spcBef>
              <a:buClr>
                <a:schemeClr val="accent2"/>
              </a:buClr>
              <a:buFont typeface="Wingdings" pitchFamily="2" charset="2"/>
              <a:buAutoNum type="arabicPlain"/>
            </a:pPr>
            <a:r>
              <a:rPr lang="en-US" altLang="en-US" sz="1800" dirty="0">
                <a:solidFill>
                  <a:srgbClr val="595959"/>
                </a:solidFill>
              </a:rPr>
              <a:t>When do you need that money? This is the </a:t>
            </a:r>
            <a:r>
              <a:rPr lang="en-US" altLang="en-US" sz="1800" b="1" dirty="0">
                <a:solidFill>
                  <a:srgbClr val="595959"/>
                </a:solidFill>
              </a:rPr>
              <a:t>time frame.</a:t>
            </a:r>
          </a:p>
          <a:p>
            <a:pPr>
              <a:lnSpc>
                <a:spcPct val="95000"/>
              </a:lnSpc>
              <a:spcBef>
                <a:spcPts val="800"/>
              </a:spcBef>
              <a:buClr>
                <a:schemeClr val="accent2"/>
              </a:buClr>
              <a:buFont typeface="Wingdings" pitchFamily="2" charset="2"/>
              <a:buAutoNum type="arabicPlain"/>
            </a:pPr>
            <a:r>
              <a:rPr lang="en-US" altLang="en-US" sz="1800" dirty="0">
                <a:solidFill>
                  <a:srgbClr val="595959"/>
                </a:solidFill>
              </a:rPr>
              <a:t>How much risk can you take? This is your </a:t>
            </a:r>
            <a:r>
              <a:rPr lang="en-US" altLang="en-US" sz="1800" b="1" dirty="0">
                <a:solidFill>
                  <a:srgbClr val="595959"/>
                </a:solidFill>
              </a:rPr>
              <a:t>risk tolerance. </a:t>
            </a:r>
            <a:br>
              <a:rPr lang="en-US" altLang="en-US" sz="1800" b="1" dirty="0">
                <a:solidFill>
                  <a:srgbClr val="595959"/>
                </a:solidFill>
              </a:rPr>
            </a:br>
            <a:endParaRPr lang="en-US" altLang="en-US" sz="1800" b="1" dirty="0">
              <a:solidFill>
                <a:srgbClr val="595959"/>
              </a:solidFill>
            </a:endParaRPr>
          </a:p>
          <a:p>
            <a:pPr>
              <a:lnSpc>
                <a:spcPct val="95000"/>
              </a:lnSpc>
              <a:spcBef>
                <a:spcPts val="800"/>
              </a:spcBef>
              <a:buClr>
                <a:schemeClr val="accent2"/>
              </a:buClr>
            </a:pPr>
            <a:r>
              <a:rPr lang="en-US" altLang="en-US" sz="1800" dirty="0">
                <a:solidFill>
                  <a:srgbClr val="595959"/>
                </a:solidFill>
              </a:rPr>
              <a:t>The answers to these questions help determine where to save or invest your money.</a:t>
            </a:r>
          </a:p>
        </p:txBody>
      </p:sp>
      <p:cxnSp>
        <p:nvCxnSpPr>
          <p:cNvPr id="31" name="Straight Connector 30">
            <a:extLst>
              <a:ext uri="{FF2B5EF4-FFF2-40B4-BE49-F238E27FC236}">
                <a16:creationId xmlns:a16="http://schemas.microsoft.com/office/drawing/2014/main" id="{285BCF75-D4C0-5345-BD00-351A8E5B69D3}"/>
              </a:ext>
            </a:extLst>
          </p:cNvPr>
          <p:cNvCxnSpPr/>
          <p:nvPr/>
        </p:nvCxnSpPr>
        <p:spPr>
          <a:xfrm>
            <a:off x="2514600" y="2209800"/>
            <a:ext cx="4876800" cy="15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CCE1E63-B6D8-C640-8F3A-68BEED45558D}"/>
              </a:ext>
            </a:extLst>
          </p:cNvPr>
          <p:cNvSpPr>
            <a:spLocks noGrp="1"/>
          </p:cNvSpPr>
          <p:nvPr>
            <p:ph type="title"/>
          </p:nvPr>
        </p:nvSpPr>
        <p:spPr>
          <a:xfrm>
            <a:off x="838200" y="493776"/>
            <a:ext cx="10515600" cy="859536"/>
          </a:xfrm>
        </p:spPr>
        <p:txBody>
          <a:bodyPr/>
          <a:lstStyle/>
          <a:p>
            <a:r>
              <a:rPr lang="en-US" altLang="en-US" dirty="0"/>
              <a:t>Stock Market, Real Estate, Business</a:t>
            </a:r>
            <a:endParaRPr lang="en-US" dirty="0"/>
          </a:p>
        </p:txBody>
      </p:sp>
      <p:sp>
        <p:nvSpPr>
          <p:cNvPr id="13" name="Slide Number Placeholder 4">
            <a:extLst>
              <a:ext uri="{FF2B5EF4-FFF2-40B4-BE49-F238E27FC236}">
                <a16:creationId xmlns:a16="http://schemas.microsoft.com/office/drawing/2014/main" id="{CC681256-F999-C246-97BE-8DF4AF8D9732}"/>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9</a:t>
            </a:fld>
            <a:endParaRPr lang="en-US" altLang="en-US"/>
          </a:p>
        </p:txBody>
      </p:sp>
      <p:pic>
        <p:nvPicPr>
          <p:cNvPr id="11" name="Picture 10" descr="Icon&#10;&#10;Description automatically generated">
            <a:extLst>
              <a:ext uri="{FF2B5EF4-FFF2-40B4-BE49-F238E27FC236}">
                <a16:creationId xmlns:a16="http://schemas.microsoft.com/office/drawing/2014/main" id="{4ADBF719-DE4E-F348-AB21-57B07808233D}"/>
              </a:ext>
            </a:extLst>
          </p:cNvPr>
          <p:cNvPicPr>
            <a:picLocks noChangeAspect="1"/>
          </p:cNvPicPr>
          <p:nvPr/>
        </p:nvPicPr>
        <p:blipFill rotWithShape="1">
          <a:blip r:embed="rId4">
            <a:extLst>
              <a:ext uri="{28A0092B-C50C-407E-A947-70E740481C1C}">
                <a14:useLocalDpi xmlns:a14="http://schemas.microsoft.com/office/drawing/2010/main" val="0"/>
              </a:ext>
            </a:extLst>
          </a:blip>
          <a:srcRect b="54097"/>
          <a:stretch/>
        </p:blipFill>
        <p:spPr>
          <a:xfrm>
            <a:off x="914400" y="2819400"/>
            <a:ext cx="1371600" cy="1471971"/>
          </a:xfrm>
          <a:prstGeom prst="rect">
            <a:avLst/>
          </a:prstGeom>
        </p:spPr>
      </p:pic>
    </p:spTree>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docProps/app.xml><?xml version="1.0" encoding="utf-8"?>
<Properties xmlns="http://schemas.openxmlformats.org/officeDocument/2006/extended-properties" xmlns:vt="http://schemas.openxmlformats.org/officeDocument/2006/docPropsVTypes">
  <Template>Title Cover--Text-Only (Casey Font--Casey PC Only!)</Template>
  <TotalTime>1738</TotalTime>
  <Words>2660</Words>
  <Application>Microsoft Office PowerPoint</Application>
  <PresentationFormat>Widescreen</PresentationFormat>
  <Paragraphs>192</Paragraphs>
  <Slides>20</Slides>
  <Notes>18</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20</vt:i4>
      </vt:variant>
    </vt:vector>
  </HeadingPairs>
  <TitlesOfParts>
    <vt:vector size="36" baseType="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Keys to your financial future</vt:lpstr>
      <vt:lpstr>What You’re Going to Know or Be Able to Do</vt:lpstr>
      <vt:lpstr>PowerPoint Presentation</vt:lpstr>
      <vt:lpstr>Icebreaker</vt:lpstr>
      <vt:lpstr>Saving vs. Investing</vt:lpstr>
      <vt:lpstr>Saving vs. Investing</vt:lpstr>
      <vt:lpstr>Saving vs. Investing</vt:lpstr>
      <vt:lpstr>Saving</vt:lpstr>
      <vt:lpstr>Stock Market, Real Estate, Business</vt:lpstr>
      <vt:lpstr>Investing — Why?</vt:lpstr>
      <vt:lpstr>Alejandro — Save or Invest?</vt:lpstr>
      <vt:lpstr>Alejandro — Save or Invest?</vt:lpstr>
      <vt:lpstr>Compound Interest</vt:lpstr>
      <vt:lpstr>Investing — Why?</vt:lpstr>
      <vt:lpstr>Investing — How?</vt:lpstr>
      <vt:lpstr>Haruto’s and Hailey’s Investments</vt:lpstr>
      <vt:lpstr>Investments</vt:lpstr>
      <vt:lpstr>Assets and Liabilities</vt:lpstr>
      <vt:lpstr>Wrap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Gina Davis</cp:lastModifiedBy>
  <cp:revision>76</cp:revision>
  <dcterms:created xsi:type="dcterms:W3CDTF">2021-07-21T17:56:44Z</dcterms:created>
  <dcterms:modified xsi:type="dcterms:W3CDTF">2021-09-30T22:41:24Z</dcterms:modified>
</cp:coreProperties>
</file>